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14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89100"/>
            <a:ext cx="10464800" cy="34671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1816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13"/>
          </p:nvPr>
        </p:nvSpPr>
        <p:spPr>
          <a:xfrm>
            <a:off x="1573807" y="1421425"/>
            <a:ext cx="9855201" cy="5143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680200"/>
            <a:ext cx="10464800" cy="12700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78359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89300"/>
            <a:ext cx="10464800" cy="31750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775450" y="1408083"/>
            <a:ext cx="4673600" cy="69723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65200" y="1397000"/>
            <a:ext cx="5600700" cy="4038600"/>
          </a:xfrm>
          <a:prstGeom prst="rect">
            <a:avLst/>
          </a:prstGeom>
        </p:spPr>
        <p:txBody>
          <a:bodyPr anchor="b"/>
          <a:lstStyle>
            <a:lvl1pPr algn="ctr">
              <a:defRPr sz="68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65200" y="5448300"/>
            <a:ext cx="5600700" cy="293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31000" y="2857500"/>
            <a:ext cx="5003800" cy="5588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70000" y="2819400"/>
            <a:ext cx="5016500" cy="5651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2800"/>
              </a:spcBef>
              <a:buBlip>
                <a:blip r:embed="rId2"/>
              </a:buBlip>
              <a:defRPr sz="3000"/>
            </a:lvl1pPr>
            <a:lvl2pPr marL="736600" indent="-368300">
              <a:spcBef>
                <a:spcPts val="2800"/>
              </a:spcBef>
              <a:buBlip>
                <a:blip r:embed="rId2"/>
              </a:buBlip>
              <a:defRPr sz="3000"/>
            </a:lvl2pPr>
            <a:lvl3pPr marL="1104900" indent="-368300">
              <a:spcBef>
                <a:spcPts val="2800"/>
              </a:spcBef>
              <a:buBlip>
                <a:blip r:embed="rId2"/>
              </a:buBlip>
              <a:defRPr sz="3000"/>
            </a:lvl3pPr>
            <a:lvl4pPr marL="1473200" indent="-368300">
              <a:spcBef>
                <a:spcPts val="2800"/>
              </a:spcBef>
              <a:buBlip>
                <a:blip r:embed="rId2"/>
              </a:buBlip>
              <a:defRPr sz="3000"/>
            </a:lvl4pPr>
            <a:lvl5pPr marL="1841500" indent="-3683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7396540" y="812918"/>
            <a:ext cx="4660901" cy="2984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7396540" y="4038718"/>
            <a:ext cx="4660901" cy="4864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25500"/>
            <a:ext cx="6197600" cy="8089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“Type a quote here.”"/>
          <p:cNvSpPr txBox="1">
            <a:spLocks noGrp="1"/>
          </p:cNvSpPr>
          <p:nvPr>
            <p:ph type="body" sz="quarter" idx="13"/>
          </p:nvPr>
        </p:nvSpPr>
        <p:spPr>
          <a:xfrm>
            <a:off x="1270000" y="4267200"/>
            <a:ext cx="10464800" cy="850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</a:t>
            </a:r>
          </a:p>
        </p:txBody>
      </p:sp>
      <p:sp>
        <p:nvSpPr>
          <p:cNvPr id="94" name="–Johnny Appleseed"/>
          <p:cNvSpPr txBox="1">
            <a:spLocks noGrp="1"/>
          </p:cNvSpPr>
          <p:nvPr>
            <p:ph type="body" sz="quarter" idx="14"/>
          </p:nvPr>
        </p:nvSpPr>
        <p:spPr>
          <a:xfrm>
            <a:off x="1270000" y="6362700"/>
            <a:ext cx="10464800" cy="647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</a:lstStyle>
          <a:p>
            <a:r>
              <a:t>–Johnny Appleseed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1168400"/>
            <a:ext cx="10464800" cy="741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37299" y="9296400"/>
            <a:ext cx="323479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1pPr>
      <a:lvl2pPr marL="0" marR="0" indent="228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2pPr>
      <a:lvl3pPr marL="0" marR="0" indent="457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3pPr>
      <a:lvl4pPr marL="0" marR="0" indent="685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4pPr>
      <a:lvl5pPr marL="0" marR="0" indent="9144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5pPr>
      <a:lvl6pPr marL="0" marR="0" indent="11430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6pPr>
      <a:lvl7pPr marL="0" marR="0" indent="1371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7pPr>
      <a:lvl8pPr marL="0" marR="0" indent="1600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8pPr>
      <a:lvl9pPr marL="0" marR="0" indent="1828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1pPr>
      <a:lvl2pPr marL="9398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2pPr>
      <a:lvl3pPr marL="14097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3pPr>
      <a:lvl4pPr marL="18796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4pPr>
      <a:lvl5pPr marL="23495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5pPr>
      <a:lvl6pPr marL="28194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6pPr>
      <a:lvl7pPr marL="32893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7pPr>
      <a:lvl8pPr marL="37592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8pPr>
      <a:lvl9pPr marL="42291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15"/>
        </a:buBlip>
        <a:tabLst/>
        <a:defRPr sz="3800" b="0" i="0" u="none" strike="noStrike" cap="none" spc="0" baseline="0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asted-image.png" descr="pasted-image.png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724650" y="1357283"/>
            <a:ext cx="4787900" cy="7086601"/>
          </a:xfrm>
          <a:prstGeom prst="rect">
            <a:avLst/>
          </a:prstGeom>
        </p:spPr>
      </p:pic>
      <p:sp>
        <p:nvSpPr>
          <p:cNvPr id="120" name="Living as a Person of the Gospel as Teacher and Writ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43991">
              <a:defRPr sz="5168"/>
            </a:lvl1pPr>
          </a:lstStyle>
          <a:p>
            <a:r>
              <a:t>Living as a Person of the Gospel as Teacher and Writer</a:t>
            </a:r>
          </a:p>
        </p:txBody>
      </p:sp>
      <p:sp>
        <p:nvSpPr>
          <p:cNvPr id="121" name="My Vocations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5200">
                <a:solidFill>
                  <a:srgbClr val="FF2600"/>
                </a:solidFill>
              </a:defRPr>
            </a:lvl1pPr>
          </a:lstStyle>
          <a:p>
            <a:r>
              <a:t>My Vocations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As a teacher. . .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As a teacher. . . </a:t>
            </a:r>
          </a:p>
        </p:txBody>
      </p:sp>
      <p:sp>
        <p:nvSpPr>
          <p:cNvPr id="124" name="Who is my neighbor whom I am to love and serve?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 defTabSz="368045">
              <a:defRPr sz="3780"/>
            </a:lvl1pPr>
          </a:lstStyle>
          <a:p>
            <a:r>
              <a:t>Who is my neighbor whom I am to love and serve?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asted-image.png" descr="pasted-image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12034" r="12034"/>
          <a:stretch>
            <a:fillRect/>
          </a:stretch>
        </p:blipFill>
        <p:spPr>
          <a:xfrm>
            <a:off x="6724650" y="3145046"/>
            <a:ext cx="5003801" cy="4987508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My studen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My students</a:t>
            </a:r>
          </a:p>
        </p:txBody>
      </p:sp>
      <p:sp>
        <p:nvSpPr>
          <p:cNvPr id="128" name="teach them what they need to know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teach them what they need to know</a:t>
            </a:r>
          </a:p>
          <a:p>
            <a:pPr>
              <a:buBlip>
                <a:blip r:embed="rId3"/>
              </a:buBlip>
            </a:pPr>
            <a:r>
              <a:t>make the subject as interesting as possible</a:t>
            </a:r>
          </a:p>
          <a:p>
            <a:pPr>
              <a:buBlip>
                <a:blip r:embed="rId3"/>
              </a:buBlip>
            </a:pPr>
            <a:r>
              <a:t>relate to them as human beings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1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asted-image.png" descr="pasted-image.png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673849" y="2787650"/>
            <a:ext cx="5118101" cy="5702301"/>
          </a:xfrm>
          <a:prstGeom prst="rect">
            <a:avLst/>
          </a:prstGeom>
        </p:spPr>
      </p:pic>
      <p:sp>
        <p:nvSpPr>
          <p:cNvPr id="131" name="My colleagu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My colleagues</a:t>
            </a:r>
          </a:p>
        </p:txBody>
      </p:sp>
      <p:sp>
        <p:nvSpPr>
          <p:cNvPr id="132" name="“collegiality”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“collegiality”</a:t>
            </a:r>
          </a:p>
          <a:p>
            <a:pPr>
              <a:buBlip>
                <a:blip r:embed="rId3"/>
              </a:buBlip>
            </a:pPr>
            <a:r>
              <a:t>academic politics</a:t>
            </a:r>
          </a:p>
          <a:p>
            <a:pPr>
              <a:buBlip>
                <a:blip r:embed="rId3"/>
              </a:buBlip>
            </a:pPr>
            <a:r>
              <a:t>good of the institution</a:t>
            </a:r>
          </a:p>
          <a:p>
            <a:pPr>
              <a:buBlip>
                <a:blip r:embed="rId3"/>
              </a:buBlip>
            </a:pPr>
            <a:r>
              <a:t>good of the profession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1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asted-image.png" descr="pasted-image.png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680199" y="2806700"/>
            <a:ext cx="5118101" cy="5702301"/>
          </a:xfrm>
          <a:prstGeom prst="rect">
            <a:avLst/>
          </a:prstGeom>
        </p:spPr>
      </p:pic>
      <p:sp>
        <p:nvSpPr>
          <p:cNvPr id="135" name="My subjec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My subjects</a:t>
            </a:r>
          </a:p>
        </p:txBody>
      </p:sp>
      <p:sp>
        <p:nvSpPr>
          <p:cNvPr id="136" name="Help them communicate with my students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Help them communicate with my students</a:t>
            </a:r>
          </a:p>
          <a:p>
            <a:pPr>
              <a:buBlip>
                <a:blip r:embed="rId3"/>
              </a:buBlip>
            </a:pPr>
            <a:r>
              <a:t>Help my students understand them</a:t>
            </a:r>
          </a:p>
          <a:p>
            <a:pPr>
              <a:buBlip>
                <a:blip r:embed="rId3"/>
              </a:buBlip>
            </a:pPr>
            <a:r>
              <a:t>Help my students appreciate them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1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mptations &amp; Sins of Teach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73201">
              <a:defRPr sz="5832"/>
            </a:lvl1pPr>
          </a:lstStyle>
          <a:p>
            <a:r>
              <a:t>Temptations &amp; Sins of Teaching</a:t>
            </a:r>
          </a:p>
        </p:txBody>
      </p:sp>
      <p:sp>
        <p:nvSpPr>
          <p:cNvPr id="139" name="Retreating into my own interest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Retreating into my own interests</a:t>
            </a:r>
          </a:p>
          <a:p>
            <a:pPr>
              <a:buBlip>
                <a:blip r:embed="rId2"/>
              </a:buBlip>
            </a:pPr>
            <a:r>
              <a:t>Looking down on my students</a:t>
            </a:r>
          </a:p>
          <a:p>
            <a:pPr>
              <a:buBlip>
                <a:blip r:embed="rId2"/>
              </a:buBlip>
            </a:pPr>
            <a:r>
              <a:t>Not giving them my best</a:t>
            </a:r>
          </a:p>
          <a:p>
            <a:pPr>
              <a:buBlip>
                <a:blip r:embed="rId2"/>
              </a:buBlip>
            </a:pPr>
            <a:r>
              <a:t>Procrastination in grading &amp; preparation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1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rosses &amp; trials of teach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7463">
              <a:defRPr sz="6624"/>
            </a:lvl1pPr>
          </a:lstStyle>
          <a:p>
            <a:r>
              <a:t>Crosses &amp; trials of teaching</a:t>
            </a:r>
          </a:p>
        </p:txBody>
      </p:sp>
      <p:sp>
        <p:nvSpPr>
          <p:cNvPr id="142" name="Students that I can’t reach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Students that I can’t reach</a:t>
            </a:r>
          </a:p>
          <a:p>
            <a:pPr>
              <a:buBlip>
                <a:blip r:embed="rId2"/>
              </a:buBlip>
            </a:pPr>
            <a:r>
              <a:t>Non-responsive or hostile students</a:t>
            </a:r>
          </a:p>
          <a:p>
            <a:pPr>
              <a:buBlip>
                <a:blip r:embed="rId2"/>
              </a:buBlip>
            </a:pPr>
            <a:r>
              <a:t>Institutional frustrations</a:t>
            </a:r>
          </a:p>
          <a:p>
            <a:pPr>
              <a:buBlip>
                <a:blip r:embed="rId2"/>
              </a:buBlip>
            </a:pPr>
            <a:r>
              <a:t>Burnout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1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Moments of Praise in Teach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048"/>
            </a:lvl1pPr>
          </a:lstStyle>
          <a:p>
            <a:r>
              <a:t>Moments of Praise in Teaching</a:t>
            </a:r>
          </a:p>
        </p:txBody>
      </p:sp>
      <p:sp>
        <p:nvSpPr>
          <p:cNvPr id="145" name="When the light comes on in their ey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When the light comes on in their eyes</a:t>
            </a:r>
          </a:p>
          <a:p>
            <a:pPr>
              <a:buBlip>
                <a:blip r:embed="rId2"/>
              </a:buBlip>
            </a:pPr>
            <a:r>
              <a:t>When I read good work from my students</a:t>
            </a:r>
          </a:p>
          <a:p>
            <a:pPr>
              <a:buBlip>
                <a:blip r:embed="rId2"/>
              </a:buBlip>
            </a:pPr>
            <a:r>
              <a:t>When the student surpasses the teacher</a:t>
            </a:r>
          </a:p>
          <a:p>
            <a:pPr>
              <a:buBlip>
                <a:blip r:embed="rId2"/>
              </a:buBlip>
            </a:pPr>
            <a:r>
              <a:t>When I meet  former students who now have vocations for which I have prepared them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1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As a writer. . .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As a writer. . .</a:t>
            </a:r>
          </a:p>
        </p:txBody>
      </p:sp>
      <p:sp>
        <p:nvSpPr>
          <p:cNvPr id="148" name="Who is my neighbor whom I am to love and serve?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 defTabSz="537463">
              <a:defRPr sz="3772"/>
            </a:lvl1pPr>
          </a:lstStyle>
          <a:p>
            <a:r>
              <a:t>Who is my neighbor whom I am to love and serve?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asted-image.png" descr="pasted-image.png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680200" y="2806700"/>
            <a:ext cx="5118100" cy="5702300"/>
          </a:xfrm>
          <a:prstGeom prst="rect">
            <a:avLst/>
          </a:prstGeom>
        </p:spPr>
      </p:pic>
      <p:sp>
        <p:nvSpPr>
          <p:cNvPr id="151" name="My reade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My readers</a:t>
            </a:r>
          </a:p>
        </p:txBody>
      </p:sp>
      <p:sp>
        <p:nvSpPr>
          <p:cNvPr id="152" name="Don’t corrupt or mislead them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Don’t corrupt or mislead them</a:t>
            </a:r>
          </a:p>
          <a:p>
            <a:pPr>
              <a:buBlip>
                <a:blip r:embed="rId3"/>
              </a:buBlip>
            </a:pPr>
            <a:r>
              <a:t>Be clear</a:t>
            </a:r>
          </a:p>
          <a:p>
            <a:pPr>
              <a:buBlip>
                <a:blip r:embed="rId3"/>
              </a:buBlip>
            </a:pPr>
            <a:r>
              <a:t>Give them something valuable</a:t>
            </a:r>
          </a:p>
          <a:p>
            <a:pPr>
              <a:buBlip>
                <a:blip r:embed="rId3"/>
              </a:buBlip>
            </a:pPr>
            <a:r>
              <a:t>Try to delight as well as teach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1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mptations and sins of writ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5976"/>
            </a:lvl1pPr>
          </a:lstStyle>
          <a:p>
            <a:r>
              <a:t>Temptations and sins of writing</a:t>
            </a:r>
          </a:p>
        </p:txBody>
      </p:sp>
      <p:sp>
        <p:nvSpPr>
          <p:cNvPr id="155" name="pandering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8211" indent="-418211" defTabSz="519937">
              <a:spcBef>
                <a:spcPts val="2600"/>
              </a:spcBef>
              <a:buBlip>
                <a:blip r:embed="rId2"/>
              </a:buBlip>
              <a:defRPr sz="3382"/>
            </a:pPr>
            <a:r>
              <a:t>pandering</a:t>
            </a:r>
          </a:p>
          <a:p>
            <a:pPr marL="418211" indent="-418211" defTabSz="519937">
              <a:spcBef>
                <a:spcPts val="2600"/>
              </a:spcBef>
              <a:buBlip>
                <a:blip r:embed="rId2"/>
              </a:buBlip>
              <a:defRPr sz="3382"/>
            </a:pPr>
            <a:r>
              <a:t>rhetorical manipulation of readers</a:t>
            </a:r>
          </a:p>
          <a:p>
            <a:pPr marL="418211" indent="-418211" defTabSz="519937">
              <a:spcBef>
                <a:spcPts val="2600"/>
              </a:spcBef>
              <a:buBlip>
                <a:blip r:embed="rId2"/>
              </a:buBlip>
              <a:defRPr sz="3382"/>
            </a:pPr>
            <a:r>
              <a:t>difficult style for simple content</a:t>
            </a:r>
          </a:p>
          <a:p>
            <a:pPr marL="418211" indent="-418211" defTabSz="519937">
              <a:spcBef>
                <a:spcPts val="2600"/>
              </a:spcBef>
              <a:buBlip>
                <a:blip r:embed="rId2"/>
              </a:buBlip>
              <a:defRPr sz="3382"/>
            </a:pPr>
            <a:r>
              <a:t>dishonesty &amp; distortion</a:t>
            </a:r>
          </a:p>
          <a:p>
            <a:pPr marL="418211" indent="-418211" defTabSz="519937">
              <a:spcBef>
                <a:spcPts val="2600"/>
              </a:spcBef>
              <a:buBlip>
                <a:blip r:embed="rId2"/>
              </a:buBlip>
              <a:defRPr sz="3382"/>
            </a:pPr>
            <a:r>
              <a:t>the Bohemian fallacy</a:t>
            </a:r>
          </a:p>
          <a:p>
            <a:pPr marL="418211" indent="-418211" defTabSz="519937">
              <a:spcBef>
                <a:spcPts val="2600"/>
              </a:spcBef>
              <a:buBlip>
                <a:blip r:embed="rId2"/>
              </a:buBlip>
              <a:defRPr sz="3382"/>
            </a:pPr>
            <a:r>
              <a:t>being a prima donna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1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rosses &amp; trials of writ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78358">
              <a:defRPr sz="7128"/>
            </a:lvl1pPr>
          </a:lstStyle>
          <a:p>
            <a:r>
              <a:t>Crosses &amp; trials of writing</a:t>
            </a:r>
          </a:p>
        </p:txBody>
      </p:sp>
      <p:sp>
        <p:nvSpPr>
          <p:cNvPr id="158" name="getting published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getting published</a:t>
            </a:r>
          </a:p>
          <a:p>
            <a:pPr>
              <a:buBlip>
                <a:blip r:embed="rId2"/>
              </a:buBlip>
            </a:pPr>
            <a:r>
              <a:t>getting reviewed</a:t>
            </a:r>
          </a:p>
          <a:p>
            <a:pPr>
              <a:buBlip>
                <a:blip r:embed="rId2"/>
              </a:buBlip>
            </a:pPr>
            <a:r>
              <a:t>getting attacked</a:t>
            </a:r>
          </a:p>
          <a:p>
            <a:pPr>
              <a:buBlip>
                <a:blip r:embed="rId2"/>
              </a:buBlip>
            </a:pPr>
            <a:r>
              <a:t>doing the writing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1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Moments of praise in writ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1622">
              <a:defRPr sz="6552"/>
            </a:lvl1pPr>
          </a:lstStyle>
          <a:p>
            <a:r>
              <a:t>Moments of praise in writing</a:t>
            </a:r>
          </a:p>
        </p:txBody>
      </p:sp>
      <p:sp>
        <p:nvSpPr>
          <p:cNvPr id="161" name="being “in the zone”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being “in the zone”</a:t>
            </a:r>
          </a:p>
          <a:p>
            <a:pPr>
              <a:buBlip>
                <a:blip r:embed="rId2"/>
              </a:buBlip>
            </a:pPr>
            <a:r>
              <a:t>finishing a project</a:t>
            </a:r>
          </a:p>
          <a:p>
            <a:pPr>
              <a:buBlip>
                <a:blip r:embed="rId2"/>
              </a:buBlip>
            </a:pPr>
            <a:r>
              <a:t>hearing from a reader who connected with the book</a:t>
            </a:r>
          </a:p>
          <a:p>
            <a:pPr>
              <a:buBlip>
                <a:blip r:embed="rId2"/>
              </a:buBlip>
            </a:pPr>
            <a:r>
              <a:t>hearing from a reader who was influenced by the book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1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asted-image.png" descr="pasted-image.png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724650" y="1357283"/>
            <a:ext cx="4787900" cy="7086601"/>
          </a:xfrm>
          <a:prstGeom prst="rect">
            <a:avLst/>
          </a:prstGeom>
        </p:spPr>
      </p:pic>
      <p:sp>
        <p:nvSpPr>
          <p:cNvPr id="164" name="My new voc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My new vocation</a:t>
            </a:r>
          </a:p>
        </p:txBody>
      </p:sp>
      <p:sp>
        <p:nvSpPr>
          <p:cNvPr id="165" name="Retiremen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9000"/>
            </a:lvl1pPr>
          </a:lstStyle>
          <a:p>
            <a:r>
              <a:t>Retirement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Being able to attend more to my vocations in the other estat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14781">
              <a:defRPr sz="5112"/>
            </a:lvl1pPr>
          </a:lstStyle>
          <a:p>
            <a:r>
              <a:t>Being able to attend more to my vocations in the other estates</a:t>
            </a:r>
          </a:p>
        </p:txBody>
      </p:sp>
      <p:sp>
        <p:nvSpPr>
          <p:cNvPr id="168" name="the family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the family</a:t>
            </a:r>
          </a:p>
          <a:p>
            <a:pPr>
              <a:buBlip>
                <a:blip r:embed="rId2"/>
              </a:buBlip>
            </a:pPr>
            <a:r>
              <a:t>the church</a:t>
            </a:r>
          </a:p>
          <a:p>
            <a:pPr>
              <a:buBlip>
                <a:blip r:embed="rId2"/>
              </a:buBlip>
            </a:pPr>
            <a:r>
              <a:t>the community</a:t>
            </a:r>
          </a:p>
          <a:p>
            <a:pPr>
              <a:buBlip>
                <a:blip r:embed="rId2"/>
              </a:buBlip>
            </a:pPr>
            <a:r>
              <a:t>the common order of Christian love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1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asted-image.png" descr="pasted-image.png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</Words>
  <Application>Microsoft Office PowerPoint</Application>
  <PresentationFormat>Custom</PresentationFormat>
  <Paragraphs>63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Helvetica Neue</vt:lpstr>
      <vt:lpstr>Papyrus</vt:lpstr>
      <vt:lpstr>Parchment</vt:lpstr>
      <vt:lpstr>Living as a Person of the Gospel as Teacher and Writer</vt:lpstr>
      <vt:lpstr>As a teacher. . . </vt:lpstr>
      <vt:lpstr>My students</vt:lpstr>
      <vt:lpstr>My colleagues</vt:lpstr>
      <vt:lpstr>My subjects</vt:lpstr>
      <vt:lpstr>Temptations &amp; Sins of Teaching</vt:lpstr>
      <vt:lpstr>Crosses &amp; trials of teaching</vt:lpstr>
      <vt:lpstr>Moments of Praise in Teaching</vt:lpstr>
      <vt:lpstr>As a writer. . .</vt:lpstr>
      <vt:lpstr>My readers</vt:lpstr>
      <vt:lpstr>Temptations and sins of writing</vt:lpstr>
      <vt:lpstr>Crosses &amp; trials of writing</vt:lpstr>
      <vt:lpstr>Moments of praise in writing</vt:lpstr>
      <vt:lpstr>My new vocation</vt:lpstr>
      <vt:lpstr>Being able to attend more to my vocations in the other estates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as a Person of the Gospel as Teacher and Writer</dc:title>
  <dc:creator>Guntars</dc:creator>
  <cp:lastModifiedBy>Guntars</cp:lastModifiedBy>
  <cp:revision>1</cp:revision>
  <dcterms:modified xsi:type="dcterms:W3CDTF">2017-08-09T23:22:47Z</dcterms:modified>
</cp:coreProperties>
</file>