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noFill/>
        </a:fill>
      </a:tcStyle>
    </a:wholeTbl>
    <a:band2H>
      <a:tcTxStyle/>
      <a:tcStyle>
        <a:tcBdr/>
        <a:fill>
          <a:solidFill>
            <a:srgbClr val="FFEBD2">
              <a:alpha val="48000"/>
            </a:srgbClr>
          </a:solidFill>
        </a:fill>
      </a:tcStyle>
    </a:band2H>
    <a:firstCo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Col>
    <a:la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254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lastRow>
    <a:fir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254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Row>
  </a:tblStyle>
  <a:tblStyle styleId="{C7B018BB-80A7-4F77-B60F-C8B233D01FF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noFill/>
        </a:fill>
      </a:tcStyle>
    </a:wholeTbl>
    <a:band2H>
      <a:tcTxStyle/>
      <a:tcStyle>
        <a:tcBdr/>
        <a:fill>
          <a:solidFill>
            <a:srgbClr val="76654F">
              <a:alpha val="20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3E231A"/>
              </a:solidFill>
              <a:prstDash val="solid"/>
              <a:miter lim="400000"/>
            </a:ln>
          </a:insideV>
        </a:tcBdr>
        <a:fill>
          <a:solidFill>
            <a:srgbClr val="9BA7B4">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firstRow>
  </a:tblStyle>
  <a:tblStyle styleId="{EEE7283C-3CF3-47DC-8721-378D4A62B22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wholeTbl>
    <a:band2H>
      <a:tcTxStyle/>
      <a:tcStyle>
        <a:tcBdr/>
        <a:fill>
          <a:solidFill>
            <a:srgbClr val="B1A596">
              <a:alpha val="20000"/>
            </a:srgbClr>
          </a:solidFill>
        </a:fill>
      </a:tcStyle>
    </a:band2H>
    <a:firstCol>
      <a:tcTxStyle b="off" i="off">
        <a:fontRef idx="minor">
          <a:srgbClr val="3E231A"/>
        </a:fontRef>
        <a:srgbClr val="3E231A"/>
      </a:tcTxStyle>
      <a:tcStyle>
        <a:tcBdr>
          <a:left>
            <a:ln w="12700" cap="flat">
              <a:solidFill>
                <a:srgbClr val="3D231A"/>
              </a:solidFill>
              <a:prstDash val="solid"/>
              <a:miter lim="400000"/>
            </a:ln>
          </a:left>
          <a:right>
            <a:ln w="12700" cap="flat">
              <a:solidFill>
                <a:srgbClr val="3D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CA581">
              <a:alpha val="50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254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solidFill>
            <a:srgbClr val="A56333">
              <a:alpha val="75000"/>
            </a:srgbClr>
          </a:solidFill>
        </a:fill>
      </a:tcStyle>
    </a:firstRow>
  </a:tblStyle>
  <a:tblStyle styleId="{CF821DB8-F4EB-4A41-A1BA-3FCAFE7338EE}"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C19B68">
              <a:alpha val="50000"/>
            </a:srgbClr>
          </a:solidFill>
        </a:fill>
      </a:tcStyle>
    </a:wholeTbl>
    <a:band2H>
      <a:tcTxStyle/>
      <a:tcStyle>
        <a:tcBdr/>
        <a:fill>
          <a:solidFill>
            <a:srgbClr val="C09B6C">
              <a:alpha val="26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45C39">
              <a:alpha val="8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A77A48">
              <a:alpha val="8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633E29">
              <a:alpha val="85000"/>
            </a:srgbClr>
          </a:solidFill>
        </a:fill>
      </a:tcStyle>
    </a:firstRow>
  </a:tblStyle>
  <a:tblStyle styleId="{33BA23B1-9221-436E-865A-0063620EA4FD}"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noFill/>
        </a:fill>
      </a:tcStyle>
    </a:wholeTbl>
    <a:band2H>
      <a:tcTxStyle/>
      <a:tcStyle>
        <a:tcBdr/>
        <a:fill>
          <a:solidFill>
            <a:srgbClr val="76654F">
              <a:alpha val="20000"/>
            </a:srgbClr>
          </a:solidFill>
        </a:fill>
      </a:tcStyle>
    </a:band2H>
    <a:firstCol>
      <a:tcTxStyle b="off" i="off">
        <a:fontRef idx="minor">
          <a:srgbClr val="3E231A"/>
        </a:fontRef>
        <a:srgbClr val="3E231A"/>
      </a:tcTxStyle>
      <a:tcStyle>
        <a:tcBdr>
          <a:left>
            <a:ln w="12700" cap="flat">
              <a:solidFill>
                <a:srgbClr val="828D8E"/>
              </a:solidFill>
              <a:prstDash val="solid"/>
              <a:miter lim="400000"/>
            </a:ln>
          </a:left>
          <a:right>
            <a:ln w="12700" cap="flat">
              <a:solidFill>
                <a:srgbClr val="828D8E"/>
              </a:solidFill>
              <a:prstDash val="solid"/>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solidFill>
            <a:srgbClr val="E6DFD8">
              <a:alpha val="61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E6DFD8">
              <a:alpha val="6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5D5E5F"/>
          </a:solidFill>
        </a:fill>
      </a:tcStyle>
    </a:firstRow>
  </a:tblStyle>
  <a:tblStyle styleId="{2708684C-4D16-4618-839F-0558EEFCDFE6}" styleName="">
    <a:tblBg/>
    <a:wholeTbl>
      <a:tcTxStyle b="off" i="off">
        <a:fontRef idx="minor">
          <a:srgbClr val="232323"/>
        </a:fontRef>
        <a:srgbClr val="232323"/>
      </a:tcTxStyle>
      <a:tcStyle>
        <a:tcBdr>
          <a:left>
            <a:ln w="12700" cap="flat">
              <a:solidFill>
                <a:srgbClr val="83867F"/>
              </a:solidFill>
              <a:custDash>
                <a:ds d="200000" sp="200000"/>
              </a:custDash>
              <a:miter lim="400000"/>
            </a:ln>
          </a:left>
          <a:right>
            <a:ln w="12700" cap="flat">
              <a:solidFill>
                <a:srgbClr val="83867F"/>
              </a:solidFill>
              <a:custDash>
                <a:ds d="200000" sp="200000"/>
              </a:custDash>
              <a:miter lim="400000"/>
            </a:ln>
          </a:right>
          <a:top>
            <a:ln w="12700" cap="flat">
              <a:solidFill>
                <a:srgbClr val="83867F"/>
              </a:solidFill>
              <a:custDash>
                <a:ds d="200000" sp="200000"/>
              </a:custDash>
              <a:miter lim="400000"/>
            </a:ln>
          </a:top>
          <a:bottom>
            <a:ln w="12700" cap="flat">
              <a:solidFill>
                <a:srgbClr val="83867F"/>
              </a:solidFill>
              <a:custDash>
                <a:ds d="200000" sp="200000"/>
              </a:custDash>
              <a:miter lim="400000"/>
            </a:ln>
          </a:bottom>
          <a:insideH>
            <a:ln w="12700" cap="flat">
              <a:solidFill>
                <a:srgbClr val="83867F"/>
              </a:solidFill>
              <a:custDash>
                <a:ds d="200000" sp="200000"/>
              </a:custDash>
              <a:miter lim="400000"/>
            </a:ln>
          </a:insideH>
          <a:insideV>
            <a:ln w="12700" cap="flat">
              <a:solidFill>
                <a:srgbClr val="83867F"/>
              </a:solidFill>
              <a:custDash>
                <a:ds d="200000" sp="200000"/>
              </a:custDash>
              <a:miter lim="400000"/>
            </a:ln>
          </a:insideV>
        </a:tcBdr>
        <a:fill>
          <a:noFill/>
        </a:fill>
      </a:tcStyle>
    </a:wholeTbl>
    <a:band2H>
      <a:tcTxStyle/>
      <a:tcStyle>
        <a:tcBdr/>
        <a:fill>
          <a:solidFill>
            <a:srgbClr val="76654F">
              <a:alpha val="20000"/>
            </a:srgbClr>
          </a:solidFill>
        </a:fill>
      </a:tcStyle>
    </a:band2H>
    <a:firstCol>
      <a:tcTxStyle b="off" i="off">
        <a:fontRef idx="minor">
          <a:srgbClr val="232323"/>
        </a:fontRef>
        <a:srgbClr val="232323"/>
      </a:tcTxStyle>
      <a:tcStyle>
        <a:tcBdr>
          <a:left>
            <a:ln w="12700" cap="flat">
              <a:noFill/>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232323"/>
        </a:fontRef>
        <a:srgbClr val="232323"/>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32323"/>
        </a:fontRef>
        <a:srgbClr val="232323"/>
      </a:tcTxStyle>
      <a:tcStyle>
        <a:tcBdr>
          <a:left>
            <a:ln w="12700" cap="flat">
              <a:noFill/>
              <a:miter lim="400000"/>
            </a:ln>
          </a:left>
          <a:right>
            <a:ln w="12700" cap="flat">
              <a:noFill/>
              <a:miter lim="400000"/>
            </a:ln>
          </a:right>
          <a:top>
            <a:ln w="12700" cap="flat">
              <a:noFill/>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8" d="100"/>
          <a:sy n="48" d="100"/>
        </p:scale>
        <p:origin x="14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867143383"/>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prstGeom prst="rect">
            <a:avLst/>
          </a:prstGeom>
        </p:spPr>
        <p:txBody>
          <a:bodyPr/>
          <a:lstStyle/>
          <a:p>
            <a:endParaRPr/>
          </a:p>
        </p:txBody>
      </p:sp>
      <p:sp>
        <p:nvSpPr>
          <p:cNvPr id="133" name="Shape 133"/>
          <p:cNvSpPr>
            <a:spLocks noGrp="1"/>
          </p:cNvSpPr>
          <p:nvPr>
            <p:ph type="body" sz="quarter" idx="1"/>
          </p:nvPr>
        </p:nvSpPr>
        <p:spPr>
          <a:prstGeom prst="rect">
            <a:avLst/>
          </a:prstGeom>
        </p:spPr>
        <p:txBody>
          <a:bodyPr/>
          <a:lstStyle/>
          <a:p>
            <a:endParaRPr/>
          </a:p>
          <a:p>
            <a:r>
              <a:t>Balthasar van Cortbemde (1612–1663) </a:t>
            </a:r>
          </a:p>
        </p:txBody>
      </p:sp>
    </p:spTree>
    <p:extLst>
      <p:ext uri="{BB962C8B-B14F-4D97-AF65-F5344CB8AC3E}">
        <p14:creationId xmlns:p14="http://schemas.microsoft.com/office/powerpoint/2010/main" val="1996433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89100"/>
            <a:ext cx="10464800" cy="3467100"/>
          </a:xfrm>
          <a:prstGeom prst="rect">
            <a:avLst/>
          </a:prstGeom>
        </p:spPr>
        <p:txBody>
          <a:bodyPr anchor="b"/>
          <a:lstStyle>
            <a:lvl1pPr algn="ctr"/>
          </a:lstStyle>
          <a:p>
            <a:r>
              <a:t>Title Text</a:t>
            </a:r>
          </a:p>
        </p:txBody>
      </p:sp>
      <p:sp>
        <p:nvSpPr>
          <p:cNvPr id="12" name="Body Level One…"/>
          <p:cNvSpPr txBox="1">
            <a:spLocks noGrp="1"/>
          </p:cNvSpPr>
          <p:nvPr>
            <p:ph type="body" sz="quarter" idx="1"/>
          </p:nvPr>
        </p:nvSpPr>
        <p:spPr>
          <a:xfrm>
            <a:off x="1270000" y="5181600"/>
            <a:ext cx="10464800" cy="14605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13"/>
          </p:nvPr>
        </p:nvSpPr>
        <p:spPr>
          <a:xfrm>
            <a:off x="1573807" y="1421425"/>
            <a:ext cx="9855201" cy="5143501"/>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270000" y="6680200"/>
            <a:ext cx="10464800" cy="1270000"/>
          </a:xfrm>
          <a:prstGeom prst="rect">
            <a:avLst/>
          </a:prstGeom>
        </p:spPr>
        <p:txBody>
          <a:bodyPr anchor="b"/>
          <a:lstStyle>
            <a:lvl1pPr algn="ctr"/>
          </a:lstStyle>
          <a:p>
            <a:r>
              <a:t>Title Text</a:t>
            </a:r>
          </a:p>
        </p:txBody>
      </p:sp>
      <p:sp>
        <p:nvSpPr>
          <p:cNvPr id="22" name="Body Level One…"/>
          <p:cNvSpPr txBox="1">
            <a:spLocks noGrp="1"/>
          </p:cNvSpPr>
          <p:nvPr>
            <p:ph type="body" sz="quarter" idx="1"/>
          </p:nvPr>
        </p:nvSpPr>
        <p:spPr>
          <a:xfrm>
            <a:off x="1270000" y="7835900"/>
            <a:ext cx="10464800" cy="14605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89300"/>
            <a:ext cx="10464800" cy="3175000"/>
          </a:xfrm>
          <a:prstGeom prst="rect">
            <a:avLst/>
          </a:prstGeom>
        </p:spPr>
        <p:txBody>
          <a:bodyPr/>
          <a:lstStyle>
            <a:lvl1pPr algn="ct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775450" y="1408083"/>
            <a:ext cx="4673600" cy="6972301"/>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965200" y="1397000"/>
            <a:ext cx="5600700" cy="4038600"/>
          </a:xfrm>
          <a:prstGeom prst="rect">
            <a:avLst/>
          </a:prstGeom>
        </p:spPr>
        <p:txBody>
          <a:bodyPr anchor="b"/>
          <a:lstStyle>
            <a:lvl1pPr algn="ctr">
              <a:defRPr sz="6800"/>
            </a:lvl1pPr>
          </a:lstStyle>
          <a:p>
            <a:r>
              <a:t>Title Text</a:t>
            </a:r>
          </a:p>
        </p:txBody>
      </p:sp>
      <p:sp>
        <p:nvSpPr>
          <p:cNvPr id="40" name="Body Level One…"/>
          <p:cNvSpPr txBox="1">
            <a:spLocks noGrp="1"/>
          </p:cNvSpPr>
          <p:nvPr>
            <p:ph type="body" sz="quarter" idx="1"/>
          </p:nvPr>
        </p:nvSpPr>
        <p:spPr>
          <a:xfrm>
            <a:off x="965200" y="5448300"/>
            <a:ext cx="5600700" cy="29337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lvl1pPr algn="ct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lvl1pPr algn="ctr"/>
          </a:lstStyle>
          <a:p>
            <a:r>
              <a:t>Title Text</a:t>
            </a:r>
          </a:p>
        </p:txBody>
      </p:sp>
      <p:sp>
        <p:nvSpPr>
          <p:cNvPr id="57" name="Body Level One…"/>
          <p:cNvSpPr txBox="1">
            <a:spLocks noGrp="1"/>
          </p:cNvSpPr>
          <p:nvPr>
            <p:ph type="body" idx="1"/>
          </p:nvPr>
        </p:nvSpPr>
        <p:spPr>
          <a:xfrm>
            <a:off x="1270000" y="2819400"/>
            <a:ext cx="10464800" cy="5842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731000" y="2857500"/>
            <a:ext cx="5003800" cy="5588000"/>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lvl1pPr algn="ctr"/>
          </a:lstStyle>
          <a:p>
            <a:r>
              <a:t>Title Text</a:t>
            </a:r>
          </a:p>
        </p:txBody>
      </p:sp>
      <p:sp>
        <p:nvSpPr>
          <p:cNvPr id="67" name="Body Level One…"/>
          <p:cNvSpPr txBox="1">
            <a:spLocks noGrp="1"/>
          </p:cNvSpPr>
          <p:nvPr>
            <p:ph type="body" sz="half" idx="1"/>
          </p:nvPr>
        </p:nvSpPr>
        <p:spPr>
          <a:xfrm>
            <a:off x="1270000" y="2819400"/>
            <a:ext cx="5016500" cy="5651500"/>
          </a:xfrm>
          <a:prstGeom prst="rect">
            <a:avLst/>
          </a:prstGeom>
        </p:spPr>
        <p:txBody>
          <a:bodyPr/>
          <a:lstStyle>
            <a:lvl1pPr marL="368300" indent="-368300">
              <a:spcBef>
                <a:spcPts val="2800"/>
              </a:spcBef>
              <a:buBlip>
                <a:blip r:embed="rId2"/>
              </a:buBlip>
              <a:defRPr sz="3000"/>
            </a:lvl1pPr>
            <a:lvl2pPr marL="736600" indent="-368300">
              <a:spcBef>
                <a:spcPts val="2800"/>
              </a:spcBef>
              <a:buBlip>
                <a:blip r:embed="rId2"/>
              </a:buBlip>
              <a:defRPr sz="3000"/>
            </a:lvl2pPr>
            <a:lvl3pPr marL="1104900" indent="-368300">
              <a:spcBef>
                <a:spcPts val="2800"/>
              </a:spcBef>
              <a:buBlip>
                <a:blip r:embed="rId2"/>
              </a:buBlip>
              <a:defRPr sz="3000"/>
            </a:lvl3pPr>
            <a:lvl4pPr marL="1473200" indent="-368300">
              <a:spcBef>
                <a:spcPts val="2800"/>
              </a:spcBef>
              <a:buBlip>
                <a:blip r:embed="rId2"/>
              </a:buBlip>
              <a:defRPr sz="3000"/>
            </a:lvl4pPr>
            <a:lvl5pPr marL="1841500" indent="-368300">
              <a:spcBef>
                <a:spcPts val="2800"/>
              </a:spcBef>
              <a:buBlip>
                <a:blip r:embed="rId2"/>
              </a:buBlip>
              <a:defRPr sz="30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7396540" y="812918"/>
            <a:ext cx="4660901" cy="2984501"/>
          </a:xfrm>
          <a:prstGeom prst="rect">
            <a:avLst/>
          </a:prstGeom>
          <a:ln w="9525">
            <a:round/>
          </a:ln>
        </p:spPr>
        <p:txBody>
          <a:bodyPr lIns="91439" tIns="45719" rIns="91439" bIns="45719" anchor="t">
            <a:noAutofit/>
          </a:bodyPr>
          <a:lstStyle/>
          <a:p>
            <a:endParaRPr/>
          </a:p>
        </p:txBody>
      </p:sp>
      <p:sp>
        <p:nvSpPr>
          <p:cNvPr id="84" name="Image"/>
          <p:cNvSpPr>
            <a:spLocks noGrp="1"/>
          </p:cNvSpPr>
          <p:nvPr>
            <p:ph type="pic" sz="quarter" idx="14"/>
          </p:nvPr>
        </p:nvSpPr>
        <p:spPr>
          <a:xfrm>
            <a:off x="7396540" y="4038718"/>
            <a:ext cx="4660901" cy="4864101"/>
          </a:xfrm>
          <a:prstGeom prst="rect">
            <a:avLst/>
          </a:prstGeom>
          <a:ln w="9525">
            <a:round/>
          </a:ln>
        </p:spPr>
        <p:txBody>
          <a:bodyPr lIns="91439" tIns="45719" rIns="91439" bIns="45719" anchor="t">
            <a:noAutofit/>
          </a:bodyPr>
          <a:lstStyle/>
          <a:p>
            <a:endParaRPr/>
          </a:p>
        </p:txBody>
      </p:sp>
      <p:sp>
        <p:nvSpPr>
          <p:cNvPr id="85" name="Image"/>
          <p:cNvSpPr>
            <a:spLocks noGrp="1"/>
          </p:cNvSpPr>
          <p:nvPr>
            <p:ph type="pic" sz="half" idx="15"/>
          </p:nvPr>
        </p:nvSpPr>
        <p:spPr>
          <a:xfrm>
            <a:off x="952500" y="825500"/>
            <a:ext cx="6197600" cy="8089900"/>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Type a quote here.”"/>
          <p:cNvSpPr txBox="1">
            <a:spLocks noGrp="1"/>
          </p:cNvSpPr>
          <p:nvPr>
            <p:ph type="body" sz="quarter" idx="13"/>
          </p:nvPr>
        </p:nvSpPr>
        <p:spPr>
          <a:xfrm>
            <a:off x="1270000" y="4267200"/>
            <a:ext cx="10464800" cy="850900"/>
          </a:xfrm>
          <a:prstGeom prst="rect">
            <a:avLst/>
          </a:prstGeom>
        </p:spPr>
        <p:txBody>
          <a:bodyPr>
            <a:spAutoFit/>
          </a:bodyPr>
          <a:lstStyle>
            <a:lvl1pPr marL="0" indent="0" algn="ctr">
              <a:spcBef>
                <a:spcPts val="0"/>
              </a:spcBef>
              <a:buSzTx/>
              <a:buNone/>
            </a:lvl1pPr>
          </a:lstStyle>
          <a:p>
            <a:r>
              <a:t>“Type a quote here.”</a:t>
            </a:r>
          </a:p>
        </p:txBody>
      </p:sp>
      <p:sp>
        <p:nvSpPr>
          <p:cNvPr id="94" name="–Johnny Appleseed"/>
          <p:cNvSpPr txBox="1">
            <a:spLocks noGrp="1"/>
          </p:cNvSpPr>
          <p:nvPr>
            <p:ph type="body" sz="quarter" idx="14"/>
          </p:nvPr>
        </p:nvSpPr>
        <p:spPr>
          <a:xfrm>
            <a:off x="1270000" y="6362700"/>
            <a:ext cx="10464800" cy="647700"/>
          </a:xfrm>
          <a:prstGeom prst="rect">
            <a:avLst/>
          </a:prstGeom>
        </p:spPr>
        <p:txBody>
          <a:bodyPr anchor="t">
            <a:spAutoFit/>
          </a:bodyPr>
          <a:lstStyle>
            <a:lvl1pPr marL="0" indent="0" algn="ctr">
              <a:spcBef>
                <a:spcPts val="0"/>
              </a:spcBef>
              <a:buSzTx/>
              <a:buNone/>
              <a:defRPr sz="2800"/>
            </a:lvl1pPr>
          </a:lstStyle>
          <a:p>
            <a:r>
              <a:t>–Johnny Appleseed</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270000" y="1168400"/>
            <a:ext cx="10464800" cy="74168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270000" y="635000"/>
            <a:ext cx="10464800" cy="21082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6337299" y="9296400"/>
            <a:ext cx="323479" cy="4572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1pPr>
      <a:lvl2pPr marL="0" marR="0" indent="2286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2pPr>
      <a:lvl3pPr marL="0" marR="0" indent="4572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3pPr>
      <a:lvl4pPr marL="0" marR="0" indent="6858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4pPr>
      <a:lvl5pPr marL="0" marR="0" indent="9144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5pPr>
      <a:lvl6pPr marL="0" marR="0" indent="11430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6pPr>
      <a:lvl7pPr marL="0" marR="0" indent="13716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7pPr>
      <a:lvl8pPr marL="0" marR="0" indent="16002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8pPr>
      <a:lvl9pPr marL="0" marR="0" indent="18288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9pPr>
    </p:titleStyle>
    <p:bodyStyle>
      <a:lvl1pPr marL="4699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1pPr>
      <a:lvl2pPr marL="9398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2pPr>
      <a:lvl3pPr marL="14097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3pPr>
      <a:lvl4pPr marL="18796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4pPr>
      <a:lvl5pPr marL="23495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5pPr>
      <a:lvl6pPr marL="28194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6pPr>
      <a:lvl7pPr marL="32893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7pPr>
      <a:lvl8pPr marL="37592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8pPr>
      <a:lvl9pPr marL="42291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pasted-image.png" descr="pasted-image.png"/>
          <p:cNvPicPr>
            <a:picLocks noGrp="1"/>
          </p:cNvPicPr>
          <p:nvPr>
            <p:ph type="pic" idx="13"/>
          </p:nvPr>
        </p:nvPicPr>
        <p:blipFill>
          <a:blip r:embed="rId2">
            <a:extLst/>
          </a:blip>
          <a:stretch>
            <a:fillRect/>
          </a:stretch>
        </p:blipFill>
        <p:spPr>
          <a:xfrm>
            <a:off x="6724650" y="1357283"/>
            <a:ext cx="4787900" cy="7086601"/>
          </a:xfrm>
          <a:prstGeom prst="rect">
            <a:avLst/>
          </a:prstGeom>
        </p:spPr>
      </p:pic>
      <p:sp>
        <p:nvSpPr>
          <p:cNvPr id="120" name="Vocation and the Christian Life"/>
          <p:cNvSpPr txBox="1">
            <a:spLocks noGrp="1"/>
          </p:cNvSpPr>
          <p:nvPr>
            <p:ph type="title"/>
          </p:nvPr>
        </p:nvSpPr>
        <p:spPr>
          <a:prstGeom prst="rect">
            <a:avLst/>
          </a:prstGeom>
        </p:spPr>
        <p:txBody>
          <a:bodyPr/>
          <a:lstStyle>
            <a:lvl1pPr defTabSz="572516">
              <a:defRPr sz="6664"/>
            </a:lvl1pPr>
          </a:lstStyle>
          <a:p>
            <a:r>
              <a:t>Vocation and the Christian Life</a:t>
            </a:r>
          </a:p>
        </p:txBody>
      </p:sp>
      <p:sp>
        <p:nvSpPr>
          <p:cNvPr id="121" name="Body"/>
          <p:cNvSpPr txBox="1">
            <a:spLocks noGrp="1"/>
          </p:cNvSpPr>
          <p:nvPr>
            <p:ph type="body" sz="quarter" idx="1"/>
          </p:nvPr>
        </p:nvSpPr>
        <p:spPr>
          <a:prstGeom prst="rect">
            <a:avLst/>
          </a:prstGeom>
        </p:spPr>
        <p:txBody>
          <a:bodyPr/>
          <a:lstStyle/>
          <a:p>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he vocation of Christians and the offices of non-believers"/>
          <p:cNvSpPr txBox="1">
            <a:spLocks noGrp="1"/>
          </p:cNvSpPr>
          <p:nvPr>
            <p:ph type="title"/>
          </p:nvPr>
        </p:nvSpPr>
        <p:spPr>
          <a:prstGeom prst="rect">
            <a:avLst/>
          </a:prstGeom>
        </p:spPr>
        <p:txBody>
          <a:bodyPr/>
          <a:lstStyle>
            <a:lvl1pPr defTabSz="414781">
              <a:defRPr sz="5112"/>
            </a:lvl1pPr>
          </a:lstStyle>
          <a:p>
            <a:r>
              <a:t>The vocation of Christians and the offices of non-believers</a:t>
            </a:r>
          </a:p>
        </p:txBody>
      </p:sp>
      <p:sp>
        <p:nvSpPr>
          <p:cNvPr id="124" name="God providentially works through both…"/>
          <p:cNvSpPr txBox="1">
            <a:spLocks noGrp="1"/>
          </p:cNvSpPr>
          <p:nvPr>
            <p:ph type="body" idx="1"/>
          </p:nvPr>
        </p:nvSpPr>
        <p:spPr>
          <a:prstGeom prst="rect">
            <a:avLst/>
          </a:prstGeom>
        </p:spPr>
        <p:txBody>
          <a:bodyPr/>
          <a:lstStyle/>
          <a:p>
            <a:pPr marL="357123" indent="-357123" defTabSz="443991">
              <a:spcBef>
                <a:spcPts val="2200"/>
              </a:spcBef>
              <a:buBlip>
                <a:blip r:embed="rId2"/>
              </a:buBlip>
              <a:defRPr sz="2888"/>
            </a:pPr>
            <a:r>
              <a:t>God providentially works through both</a:t>
            </a:r>
          </a:p>
          <a:p>
            <a:pPr marL="357123" indent="-357123" defTabSz="443991">
              <a:spcBef>
                <a:spcPts val="2200"/>
              </a:spcBef>
              <a:buBlip>
                <a:blip r:embed="rId2"/>
              </a:buBlip>
              <a:defRPr sz="2888"/>
            </a:pPr>
            <a:r>
              <a:t>Working in unbelief</a:t>
            </a:r>
          </a:p>
          <a:p>
            <a:pPr marL="1071372" lvl="2" indent="-357123" defTabSz="443991">
              <a:spcBef>
                <a:spcPts val="2200"/>
              </a:spcBef>
              <a:buBlip>
                <a:blip r:embed="rId2"/>
              </a:buBlip>
              <a:defRPr sz="2888"/>
            </a:pPr>
            <a:r>
              <a:t>for the self</a:t>
            </a:r>
          </a:p>
          <a:p>
            <a:pPr marL="1071372" lvl="2" indent="-357123" defTabSz="443991">
              <a:spcBef>
                <a:spcPts val="2200"/>
              </a:spcBef>
              <a:buBlip>
                <a:blip r:embed="rId2"/>
              </a:buBlip>
              <a:defRPr sz="2888"/>
            </a:pPr>
            <a:r>
              <a:t>work and relationships are empty of God</a:t>
            </a:r>
          </a:p>
          <a:p>
            <a:pPr marL="357123" indent="-357123" defTabSz="443991">
              <a:spcBef>
                <a:spcPts val="2200"/>
              </a:spcBef>
              <a:buBlip>
                <a:blip r:embed="rId2"/>
              </a:buBlip>
              <a:defRPr sz="2888"/>
            </a:pPr>
            <a:r>
              <a:t>Working in faith</a:t>
            </a:r>
          </a:p>
          <a:p>
            <a:pPr marL="1071372" lvl="2" indent="-357123" defTabSz="443991">
              <a:spcBef>
                <a:spcPts val="2200"/>
              </a:spcBef>
              <a:buBlip>
                <a:blip r:embed="rId2"/>
              </a:buBlip>
              <a:defRPr sz="2888"/>
            </a:pPr>
            <a:r>
              <a:t>for the neighbor</a:t>
            </a:r>
          </a:p>
          <a:p>
            <a:pPr marL="1071372" lvl="2" indent="-357123" defTabSz="443991">
              <a:spcBef>
                <a:spcPts val="2200"/>
              </a:spcBef>
              <a:buBlip>
                <a:blip r:embed="rId2"/>
              </a:buBlip>
              <a:defRPr sz="2888"/>
            </a:pPr>
            <a:r>
              <a:t>work and relationships give glimpses of the hidden God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2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2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2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2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2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2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2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12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1" build="p" bldLvl="5"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We live out our Christian faith primarily in our vocations"/>
          <p:cNvSpPr txBox="1">
            <a:spLocks noGrp="1"/>
          </p:cNvSpPr>
          <p:nvPr>
            <p:ph type="title"/>
          </p:nvPr>
        </p:nvSpPr>
        <p:spPr>
          <a:prstGeom prst="rect">
            <a:avLst/>
          </a:prstGeom>
        </p:spPr>
        <p:txBody>
          <a:bodyPr/>
          <a:lstStyle>
            <a:lvl1pPr defTabSz="414781">
              <a:defRPr sz="5112"/>
            </a:lvl1pPr>
          </a:lstStyle>
          <a:p>
            <a:r>
              <a:t>We live out our Christian faith primarily in our vocations</a:t>
            </a:r>
          </a:p>
        </p:txBody>
      </p:sp>
      <p:sp>
        <p:nvSpPr>
          <p:cNvPr id="127" name="The fruits of faith…"/>
          <p:cNvSpPr txBox="1">
            <a:spLocks noGrp="1"/>
          </p:cNvSpPr>
          <p:nvPr>
            <p:ph type="body" idx="1"/>
          </p:nvPr>
        </p:nvSpPr>
        <p:spPr>
          <a:prstGeom prst="rect">
            <a:avLst/>
          </a:prstGeom>
        </p:spPr>
        <p:txBody>
          <a:bodyPr/>
          <a:lstStyle/>
          <a:p>
            <a:pPr>
              <a:buBlip>
                <a:blip r:embed="rId2"/>
              </a:buBlip>
            </a:pPr>
            <a:r>
              <a:t>The fruits of faith</a:t>
            </a:r>
          </a:p>
          <a:p>
            <a:pPr lvl="2">
              <a:buBlip>
                <a:blip r:embed="rId2"/>
              </a:buBlip>
            </a:pPr>
            <a:r>
              <a:t>“faith working through love” (Galatians 5:6)</a:t>
            </a:r>
          </a:p>
          <a:p>
            <a:pPr>
              <a:buBlip>
                <a:blip r:embed="rId2"/>
              </a:buBlip>
            </a:pPr>
            <a:r>
              <a:t>Where evangelism happens</a:t>
            </a:r>
          </a:p>
          <a:p>
            <a:pPr>
              <a:buBlip>
                <a:blip r:embed="rId2"/>
              </a:buBlip>
            </a:pPr>
            <a:r>
              <a:t>Where sanctification happens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27">
                                            <p:bg/>
                                          </p:spTgt>
                                        </p:tgtEl>
                                        <p:attrNameLst>
                                          <p:attrName>style.visibility</p:attrName>
                                        </p:attrNameLst>
                                      </p:cBhvr>
                                      <p:to>
                                        <p:strVal val="visible"/>
                                      </p:to>
                                    </p:set>
                                  </p:childTnLst>
                                </p:cTn>
                              </p:par>
                              <p:par>
                                <p:cTn id="11" presetID="1" presetClass="entr" presetSubtype="0" fill="hold" grpId="2" nodeType="withEffect">
                                  <p:stCondLst>
                                    <p:cond delay="0"/>
                                  </p:stCondLst>
                                  <p:iterate>
                                    <p:tmAbs val="0"/>
                                  </p:iterate>
                                  <p:childTnLst>
                                    <p:set>
                                      <p:cBhvr>
                                        <p:cTn id="12" fill="hold"/>
                                        <p:tgtEl>
                                          <p:spTgt spid="12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2" nodeType="clickEffect">
                                  <p:stCondLst>
                                    <p:cond delay="0"/>
                                  </p:stCondLst>
                                  <p:iterate>
                                    <p:tmAbs val="0"/>
                                  </p:iterate>
                                  <p:childTnLst>
                                    <p:set>
                                      <p:cBhvr>
                                        <p:cTn id="16" fill="hold"/>
                                        <p:tgtEl>
                                          <p:spTgt spid="12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2" nodeType="clickEffect">
                                  <p:stCondLst>
                                    <p:cond delay="0"/>
                                  </p:stCondLst>
                                  <p:iterate>
                                    <p:tmAbs val="0"/>
                                  </p:iterate>
                                  <p:childTnLst>
                                    <p:set>
                                      <p:cBhvr>
                                        <p:cTn id="20" fill="hold"/>
                                        <p:tgtEl>
                                          <p:spTgt spid="12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2" nodeType="clickEffect">
                                  <p:stCondLst>
                                    <p:cond delay="0"/>
                                  </p:stCondLst>
                                  <p:iterate>
                                    <p:tmAbs val="0"/>
                                  </p:iterate>
                                  <p:childTnLst>
                                    <p:set>
                                      <p:cBhvr>
                                        <p:cTn id="24" fill="hold"/>
                                        <p:tgtEl>
                                          <p:spTgt spid="1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1" animBg="1" advAuto="0"/>
      <p:bldP spid="127" grpId="2"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pasted-image.png" descr="pasted-image.png"/>
          <p:cNvPicPr>
            <a:picLocks noGrp="1"/>
          </p:cNvPicPr>
          <p:nvPr>
            <p:ph type="pic" idx="13"/>
          </p:nvPr>
        </p:nvPicPr>
        <p:blipFill>
          <a:blip r:embed="rId3">
            <a:extLst/>
          </a:blip>
          <a:stretch>
            <a:fillRect/>
          </a:stretch>
        </p:blipFill>
        <p:spPr>
          <a:xfrm>
            <a:off x="6680200" y="2806700"/>
            <a:ext cx="5118100" cy="5702300"/>
          </a:xfrm>
          <a:prstGeom prst="rect">
            <a:avLst/>
          </a:prstGeom>
        </p:spPr>
      </p:pic>
      <p:sp>
        <p:nvSpPr>
          <p:cNvPr id="130" name="Good works in Vocation"/>
          <p:cNvSpPr txBox="1">
            <a:spLocks noGrp="1"/>
          </p:cNvSpPr>
          <p:nvPr>
            <p:ph type="title"/>
          </p:nvPr>
        </p:nvSpPr>
        <p:spPr>
          <a:prstGeom prst="rect">
            <a:avLst/>
          </a:prstGeom>
        </p:spPr>
        <p:txBody>
          <a:bodyPr/>
          <a:lstStyle/>
          <a:p>
            <a:r>
              <a:t>Good works in Vocation</a:t>
            </a:r>
          </a:p>
        </p:txBody>
      </p:sp>
      <p:sp>
        <p:nvSpPr>
          <p:cNvPr id="131" name="When we love and serve the neighbors of our vocations, we are “co-workers with God” (1 Corinthians 3:9).…"/>
          <p:cNvSpPr txBox="1">
            <a:spLocks noGrp="1"/>
          </p:cNvSpPr>
          <p:nvPr>
            <p:ph type="body" sz="half" idx="1"/>
          </p:nvPr>
        </p:nvSpPr>
        <p:spPr>
          <a:prstGeom prst="rect">
            <a:avLst/>
          </a:prstGeom>
        </p:spPr>
        <p:txBody>
          <a:bodyPr/>
          <a:lstStyle/>
          <a:p>
            <a:pPr marL="360934" indent="-360934" defTabSz="572516">
              <a:spcBef>
                <a:spcPts val="2700"/>
              </a:spcBef>
              <a:buBlip>
                <a:blip r:embed="rId4"/>
              </a:buBlip>
              <a:defRPr sz="2940"/>
            </a:pPr>
            <a:r>
              <a:t>When we love and serve the neighbors of our vocations, we are “co-workers with God” (1 Corinthians 3:9).</a:t>
            </a:r>
          </a:p>
          <a:p>
            <a:pPr marL="360934" indent="-360934" defTabSz="572516">
              <a:spcBef>
                <a:spcPts val="2700"/>
              </a:spcBef>
              <a:buBlip>
                <a:blip r:embed="rId4"/>
              </a:buBlip>
              <a:defRPr sz="2940"/>
            </a:pPr>
            <a:r>
              <a:t>His love expressed through our love</a:t>
            </a:r>
          </a:p>
          <a:p>
            <a:pPr marL="360934" indent="-360934" defTabSz="572516">
              <a:spcBef>
                <a:spcPts val="2700"/>
              </a:spcBef>
              <a:buBlip>
                <a:blip r:embed="rId4"/>
              </a:buBlip>
              <a:defRPr sz="2940"/>
            </a:pPr>
            <a:r>
              <a:t>His creation &amp; our creativity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3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3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1"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asted-image.png" descr="pasted-image.png"/>
          <p:cNvPicPr>
            <a:picLocks noGrp="1"/>
          </p:cNvPicPr>
          <p:nvPr>
            <p:ph type="pic" idx="13"/>
          </p:nvPr>
        </p:nvPicPr>
        <p:blipFill>
          <a:blip r:embed="rId2">
            <a:extLst/>
          </a:blip>
          <a:stretch>
            <a:fillRect/>
          </a:stretch>
        </p:blipFill>
        <p:spPr>
          <a:xfrm>
            <a:off x="6680200" y="2806700"/>
            <a:ext cx="5118100" cy="5702300"/>
          </a:xfrm>
          <a:prstGeom prst="rect">
            <a:avLst/>
          </a:prstGeom>
        </p:spPr>
      </p:pic>
      <p:sp>
        <p:nvSpPr>
          <p:cNvPr id="136" name="Sin in Vocation"/>
          <p:cNvSpPr txBox="1">
            <a:spLocks noGrp="1"/>
          </p:cNvSpPr>
          <p:nvPr>
            <p:ph type="title"/>
          </p:nvPr>
        </p:nvSpPr>
        <p:spPr>
          <a:prstGeom prst="rect">
            <a:avLst/>
          </a:prstGeom>
        </p:spPr>
        <p:txBody>
          <a:bodyPr/>
          <a:lstStyle/>
          <a:p>
            <a:r>
              <a:t>Sin in Vocation</a:t>
            </a:r>
          </a:p>
        </p:txBody>
      </p:sp>
      <p:sp>
        <p:nvSpPr>
          <p:cNvPr id="137" name="harming your neighbor…"/>
          <p:cNvSpPr txBox="1">
            <a:spLocks noGrp="1"/>
          </p:cNvSpPr>
          <p:nvPr>
            <p:ph type="body" sz="half" idx="1"/>
          </p:nvPr>
        </p:nvSpPr>
        <p:spPr>
          <a:prstGeom prst="rect">
            <a:avLst/>
          </a:prstGeom>
        </p:spPr>
        <p:txBody>
          <a:bodyPr/>
          <a:lstStyle/>
          <a:p>
            <a:pPr>
              <a:buBlip>
                <a:blip r:embed="rId3"/>
              </a:buBlip>
            </a:pPr>
            <a:r>
              <a:t>harming your neighbor</a:t>
            </a:r>
          </a:p>
          <a:p>
            <a:pPr>
              <a:buBlip>
                <a:blip r:embed="rId3"/>
              </a:buBlip>
            </a:pPr>
            <a:r>
              <a:t>sinning against vocation</a:t>
            </a:r>
          </a:p>
          <a:p>
            <a:pPr>
              <a:buBlip>
                <a:blip r:embed="rId3"/>
              </a:buBlip>
            </a:pPr>
            <a:r>
              <a:t>acting outside of vocation</a:t>
            </a:r>
          </a:p>
          <a:p>
            <a:pPr>
              <a:buBlip>
                <a:blip r:embed="rId3"/>
              </a:buBlip>
            </a:pPr>
            <a:r>
              <a:t>wanting to be served rather than to serve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Bearing the Cross in Vocation"/>
          <p:cNvSpPr txBox="1">
            <a:spLocks noGrp="1"/>
          </p:cNvSpPr>
          <p:nvPr>
            <p:ph type="title"/>
          </p:nvPr>
        </p:nvSpPr>
        <p:spPr>
          <a:prstGeom prst="rect">
            <a:avLst/>
          </a:prstGeom>
        </p:spPr>
        <p:txBody>
          <a:bodyPr/>
          <a:lstStyle>
            <a:lvl1pPr defTabSz="502412">
              <a:defRPr sz="6192"/>
            </a:lvl1pPr>
          </a:lstStyle>
          <a:p>
            <a:r>
              <a:t>Bearing the Cross in Vocation</a:t>
            </a:r>
          </a:p>
        </p:txBody>
      </p:sp>
      <p:sp>
        <p:nvSpPr>
          <p:cNvPr id="140" name="“And he said to all, “If anyone would come after me, let him deny himself and take up his cross daily and follow me. For whoever would save his life [ψυχὴν]will lose it, but whoever loses his life [ψυχὴν] for my sake will save it.”  (Luke 9:23-24)"/>
          <p:cNvSpPr txBox="1">
            <a:spLocks noGrp="1"/>
          </p:cNvSpPr>
          <p:nvPr>
            <p:ph type="body" idx="1"/>
          </p:nvPr>
        </p:nvSpPr>
        <p:spPr>
          <a:xfrm>
            <a:off x="1041400" y="2933700"/>
            <a:ext cx="10464800" cy="5842000"/>
          </a:xfrm>
          <a:prstGeom prst="rect">
            <a:avLst/>
          </a:prstGeom>
        </p:spPr>
        <p:txBody>
          <a:bodyPr/>
          <a:lstStyle/>
          <a:p>
            <a:pPr>
              <a:buBlip>
                <a:blip r:embed="rId2"/>
              </a:buBlip>
            </a:pPr>
            <a:r>
              <a:t>“And he said to all, “If anyone would come after me, let him </a:t>
            </a:r>
            <a:r>
              <a:rPr u="sng">
                <a:solidFill>
                  <a:schemeClr val="accent5"/>
                </a:solidFill>
              </a:rPr>
              <a:t>deny himself</a:t>
            </a:r>
            <a:r>
              <a:t> and take up his cross </a:t>
            </a:r>
            <a:r>
              <a:rPr u="sng">
                <a:solidFill>
                  <a:schemeClr val="accent5"/>
                </a:solidFill>
              </a:rPr>
              <a:t>daily</a:t>
            </a:r>
            <a:r>
              <a:t> and follow me. For whoever would save his life [ψυχὴν]will lose it, but whoever loses his life [ψυχὴν] for my sake will save it.”  (Luke 9:23-24)</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1"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he Cross as an instrument of sacrifice…"/>
          <p:cNvSpPr txBox="1">
            <a:spLocks noGrp="1"/>
          </p:cNvSpPr>
          <p:nvPr>
            <p:ph type="body" idx="1"/>
          </p:nvPr>
        </p:nvSpPr>
        <p:spPr>
          <a:prstGeom prst="rect">
            <a:avLst/>
          </a:prstGeom>
        </p:spPr>
        <p:txBody>
          <a:bodyPr/>
          <a:lstStyle/>
          <a:p>
            <a:pPr marL="413512" indent="-413512" defTabSz="514095">
              <a:spcBef>
                <a:spcPts val="2600"/>
              </a:spcBef>
              <a:buBlip>
                <a:blip r:embed="rId2"/>
              </a:buBlip>
              <a:defRPr sz="3343"/>
            </a:pPr>
            <a:r>
              <a:t>The Cross as an instrument of sacrifice</a:t>
            </a:r>
          </a:p>
          <a:p>
            <a:pPr marL="413512" indent="-413512" defTabSz="514095">
              <a:spcBef>
                <a:spcPts val="2600"/>
              </a:spcBef>
              <a:buBlip>
                <a:blip r:embed="rId2"/>
              </a:buBlip>
              <a:defRPr sz="3343"/>
            </a:pPr>
            <a:r>
              <a:t>Loving &amp; serving the neighbor = sacrificing one’s self for one’s neighbor</a:t>
            </a:r>
          </a:p>
          <a:p>
            <a:pPr marL="413512" indent="-413512" defTabSz="514095">
              <a:spcBef>
                <a:spcPts val="2600"/>
              </a:spcBef>
              <a:buBlip>
                <a:blip r:embed="rId2"/>
              </a:buBlip>
              <a:defRPr sz="3343"/>
            </a:pPr>
            <a:r>
              <a:t> “present your bodies as a living sacrifice” (Romans 12:1)</a:t>
            </a:r>
          </a:p>
          <a:p>
            <a:pPr marL="413512" indent="-413512" defTabSz="514095">
              <a:spcBef>
                <a:spcPts val="2600"/>
              </a:spcBef>
              <a:buBlip>
                <a:blip r:embed="rId2"/>
              </a:buBlip>
              <a:defRPr sz="3343"/>
            </a:pPr>
            <a:r>
              <a:t>But remember Christ’s promise:</a:t>
            </a:r>
          </a:p>
          <a:p>
            <a:pPr marL="1240536" lvl="2" indent="-413512" defTabSz="514095">
              <a:spcBef>
                <a:spcPts val="2600"/>
              </a:spcBef>
              <a:buBlip>
                <a:blip r:embed="rId2"/>
              </a:buBlip>
              <a:defRPr sz="3343"/>
            </a:pPr>
            <a:r>
              <a:t>“For whoever would save his life [ψυχὴν]will lose it, but whoever loses his life [ψυχὴν] for my sake will save it.”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4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4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4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1"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elf-denial vs. Self-fulfillment…"/>
          <p:cNvSpPr txBox="1">
            <a:spLocks noGrp="1"/>
          </p:cNvSpPr>
          <p:nvPr>
            <p:ph type="body" idx="1"/>
          </p:nvPr>
        </p:nvSpPr>
        <p:spPr>
          <a:prstGeom prst="rect">
            <a:avLst/>
          </a:prstGeom>
        </p:spPr>
        <p:txBody>
          <a:bodyPr/>
          <a:lstStyle/>
          <a:p>
            <a:pPr>
              <a:buBlip>
                <a:blip r:embed="rId2"/>
              </a:buBlip>
            </a:pPr>
            <a:r>
              <a:t>Self-denial vs. Self-fulfillment</a:t>
            </a:r>
          </a:p>
          <a:p>
            <a:pPr>
              <a:buBlip>
                <a:blip r:embed="rId2"/>
              </a:buBlip>
            </a:pPr>
            <a:r>
              <a:t>Vocation is NOT about self-fulfillment</a:t>
            </a:r>
          </a:p>
          <a:p>
            <a:pPr lvl="2">
              <a:buBlip>
                <a:blip r:embed="rId2"/>
              </a:buBlip>
            </a:pPr>
            <a:r>
              <a:t>some ARE fulfilling; some are not</a:t>
            </a:r>
          </a:p>
          <a:p>
            <a:pPr lvl="2">
              <a:buBlip>
                <a:blip r:embed="rId2"/>
              </a:buBlip>
            </a:pPr>
            <a:r>
              <a:t>misconceptions about vocation</a:t>
            </a:r>
          </a:p>
          <a:p>
            <a:pPr lvl="2">
              <a:buBlip>
                <a:blip r:embed="rId2"/>
              </a:buBlip>
            </a:pPr>
            <a:r>
              <a:t>the neighbor, not self</a:t>
            </a:r>
          </a:p>
          <a:p>
            <a:pPr lvl="2">
              <a:buBlip>
                <a:blip r:embed="rId2"/>
              </a:buBlip>
            </a:pPr>
            <a:r>
              <a:t>our growth, not our desires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4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4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4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4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4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he Vocation of Marriage"/>
          <p:cNvSpPr txBox="1">
            <a:spLocks noGrp="1"/>
          </p:cNvSpPr>
          <p:nvPr>
            <p:ph type="title"/>
          </p:nvPr>
        </p:nvSpPr>
        <p:spPr>
          <a:prstGeom prst="rect">
            <a:avLst/>
          </a:prstGeom>
        </p:spPr>
        <p:txBody>
          <a:bodyPr/>
          <a:lstStyle/>
          <a:p>
            <a:r>
              <a:t>The Vocation of Marriage</a:t>
            </a:r>
          </a:p>
        </p:txBody>
      </p:sp>
      <p:sp>
        <p:nvSpPr>
          <p:cNvPr id="147" name="22 Wives, submit to your own husbands, as to the Lord. 23 For the husband is the head of the wife even as Christ is the head of the church, his body, and is himself its Savior. 24 Now as the church submits to Christ, so also wives should submit in everything to their husbands.  (Eph 5)…"/>
          <p:cNvSpPr txBox="1">
            <a:spLocks noGrp="1"/>
          </p:cNvSpPr>
          <p:nvPr>
            <p:ph type="body" idx="1"/>
          </p:nvPr>
        </p:nvSpPr>
        <p:spPr>
          <a:prstGeom prst="rect">
            <a:avLst/>
          </a:prstGeom>
        </p:spPr>
        <p:txBody>
          <a:bodyPr/>
          <a:lstStyle/>
          <a:p>
            <a:pPr marL="328929" indent="-328929" defTabSz="408940">
              <a:spcBef>
                <a:spcPts val="2100"/>
              </a:spcBef>
              <a:buBlip>
                <a:blip r:embed="rId2"/>
              </a:buBlip>
              <a:defRPr sz="2660"/>
            </a:pPr>
            <a:r>
              <a:t>22 Wives, </a:t>
            </a:r>
            <a:r>
              <a:rPr u="sng">
                <a:solidFill>
                  <a:schemeClr val="accent5">
                    <a:lumOff val="-8774"/>
                  </a:schemeClr>
                </a:solidFill>
              </a:rPr>
              <a:t>submit</a:t>
            </a:r>
            <a:r>
              <a:t> to your own husbands, as to the Lord. 23 For the husband is the head of the wife even as Christ is the head of the church, his body, and is himself its Savior. 24 Now as the church submits to Christ, so also wives should submit in everything to their husbands.  (Eph 5)</a:t>
            </a:r>
          </a:p>
          <a:p>
            <a:pPr marL="328929" indent="-328929" defTabSz="408940">
              <a:spcBef>
                <a:spcPts val="2100"/>
              </a:spcBef>
              <a:buBlip>
                <a:blip r:embed="rId2"/>
              </a:buBlip>
              <a:defRPr sz="2660"/>
            </a:pPr>
            <a:r>
              <a:t>25 Husbands, love your wives, as Christ loved the church and </a:t>
            </a:r>
            <a:r>
              <a:rPr u="sng">
                <a:solidFill>
                  <a:schemeClr val="accent5">
                    <a:lumOff val="-8774"/>
                  </a:schemeClr>
                </a:solidFill>
              </a:rPr>
              <a:t>gave himself up for her</a:t>
            </a:r>
            <a:r>
              <a:t>, 26 that he might sanctify her, having cleansed her by the washing of water with the word, 27 so that he might present the church to himself in splendor.  (Eph 5)</a:t>
            </a:r>
          </a:p>
          <a:p>
            <a:pPr marL="328929" indent="-328929" defTabSz="408940">
              <a:spcBef>
                <a:spcPts val="2100"/>
              </a:spcBef>
              <a:buBlip>
                <a:blip r:embed="rId2"/>
              </a:buBlip>
              <a:defRPr sz="2660"/>
            </a:pPr>
            <a:r>
              <a:t>21 </a:t>
            </a:r>
            <a:r>
              <a:rPr u="sng">
                <a:solidFill>
                  <a:schemeClr val="accent5"/>
                </a:solidFill>
              </a:rPr>
              <a:t>submitting to one another</a:t>
            </a:r>
            <a:r>
              <a:t> out of reverence for Christ. (Eph 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4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More vocations from Ephesians 6"/>
          <p:cNvSpPr txBox="1">
            <a:spLocks noGrp="1"/>
          </p:cNvSpPr>
          <p:nvPr>
            <p:ph type="title"/>
          </p:nvPr>
        </p:nvSpPr>
        <p:spPr>
          <a:prstGeom prst="rect">
            <a:avLst/>
          </a:prstGeom>
        </p:spPr>
        <p:txBody>
          <a:bodyPr/>
          <a:lstStyle>
            <a:lvl1pPr defTabSz="443991">
              <a:defRPr sz="5472"/>
            </a:lvl1pPr>
          </a:lstStyle>
          <a:p>
            <a:r>
              <a:t>More vocations from Ephesians 6</a:t>
            </a:r>
          </a:p>
        </p:txBody>
      </p:sp>
      <p:sp>
        <p:nvSpPr>
          <p:cNvPr id="150" name="6 Children, obey your parents in the Lord, for this is right. 2 “Honor your father and mother” (this is the first commandment with a promise), 3 “that it may go well with you and that you may live long in the land.” 4 Fathers, do not provoke your children to anger, but bring them up in the discipline and instruction of the Lord.…"/>
          <p:cNvSpPr txBox="1">
            <a:spLocks noGrp="1"/>
          </p:cNvSpPr>
          <p:nvPr>
            <p:ph type="body" idx="1"/>
          </p:nvPr>
        </p:nvSpPr>
        <p:spPr>
          <a:prstGeom prst="rect">
            <a:avLst/>
          </a:prstGeom>
        </p:spPr>
        <p:txBody>
          <a:bodyPr/>
          <a:lstStyle/>
          <a:p>
            <a:pPr marL="277240" indent="-277240" defTabSz="344677">
              <a:spcBef>
                <a:spcPts val="1700"/>
              </a:spcBef>
              <a:buBlip>
                <a:blip r:embed="rId2"/>
              </a:buBlip>
              <a:defRPr sz="2241"/>
            </a:pPr>
            <a:r>
              <a:t>6 </a:t>
            </a:r>
            <a:r>
              <a:rPr u="sng"/>
              <a:t>Children, obey your parents in the Lord,</a:t>
            </a:r>
            <a:r>
              <a:t> for this is right. 2 “Honor your father and mother” (this is the first commandment with a promise), 3 “that it may go well with you and that you may live long in the land.” 4 </a:t>
            </a:r>
            <a:r>
              <a:rPr u="sng"/>
              <a:t>Fathers, do not provoke your children to anger</a:t>
            </a:r>
            <a:r>
              <a:t>, but bring them up in the discipline and instruction of the Lord.</a:t>
            </a:r>
          </a:p>
          <a:p>
            <a:pPr marL="277240" indent="-277240" defTabSz="344677">
              <a:spcBef>
                <a:spcPts val="1700"/>
              </a:spcBef>
              <a:buBlip>
                <a:blip r:embed="rId2"/>
              </a:buBlip>
              <a:defRPr sz="2241"/>
            </a:pPr>
            <a:r>
              <a:t>5</a:t>
            </a:r>
            <a:r>
              <a:rPr u="sng"/>
              <a:t> Bondservants,[a] obey your earthly masters</a:t>
            </a:r>
            <a:r>
              <a:t> with fear and trembling, with a sincere heart, as you would Christ, 6 not by the way of eye-service, as people-pleasers, but as bondservants of Christ, doing the will of God from the heart, 7 </a:t>
            </a:r>
            <a:r>
              <a:rPr u="sng"/>
              <a:t>rendering service with a good will as to the Lord and not to man,</a:t>
            </a:r>
            <a:r>
              <a:t> 8 knowing that whatever good anyone does, this he will receive back from the Lord, whether he is a bondservant or is free.  9 </a:t>
            </a:r>
            <a:r>
              <a:rPr u="sng"/>
              <a:t>Masters, do the same to them, </a:t>
            </a:r>
            <a:r>
              <a:t>and stop your threatening, knowing that </a:t>
            </a:r>
            <a:r>
              <a:rPr u="sng"/>
              <a:t>he who is both their Master and yours</a:t>
            </a:r>
            <a:r>
              <a:t> is in heaven, and that there is no partiality with him.</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5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1"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Authority in Vocation"/>
          <p:cNvSpPr txBox="1">
            <a:spLocks noGrp="1"/>
          </p:cNvSpPr>
          <p:nvPr>
            <p:ph type="title"/>
          </p:nvPr>
        </p:nvSpPr>
        <p:spPr>
          <a:prstGeom prst="rect">
            <a:avLst/>
          </a:prstGeom>
        </p:spPr>
        <p:txBody>
          <a:bodyPr/>
          <a:lstStyle/>
          <a:p>
            <a:r>
              <a:t>Authority in Vocation</a:t>
            </a:r>
          </a:p>
        </p:txBody>
      </p:sp>
      <p:sp>
        <p:nvSpPr>
          <p:cNvPr id="153" name="And Jesus called them to him and said to them, “You know that those who are considered rulers of the Gentiles lord it over them, and their great ones exercise authority over them. But it shall not be so among you. But whoever would be great among you must be your servant, and whoever would be first among you must be slave of all. For even the Son of Man came not to be served but to serve, and to give his life as a ransom for many.” (Mark 10: 42-45)"/>
          <p:cNvSpPr txBox="1">
            <a:spLocks noGrp="1"/>
          </p:cNvSpPr>
          <p:nvPr>
            <p:ph type="body" idx="1"/>
          </p:nvPr>
        </p:nvSpPr>
        <p:spPr>
          <a:prstGeom prst="rect">
            <a:avLst/>
          </a:prstGeom>
        </p:spPr>
        <p:txBody>
          <a:bodyPr/>
          <a:lstStyle/>
          <a:p>
            <a:pPr marL="399415" indent="-399415" defTabSz="496570">
              <a:spcBef>
                <a:spcPts val="2500"/>
              </a:spcBef>
              <a:buBlip>
                <a:blip r:embed="rId2"/>
              </a:buBlip>
              <a:defRPr sz="3230"/>
            </a:pPr>
            <a:r>
              <a:t> And Jesus called them to him and said to them, “You know that those who are considered </a:t>
            </a:r>
            <a:r>
              <a:rPr u="sng"/>
              <a:t>rulers of the Gentiles lord it over them, and their great ones exercise authority over them.</a:t>
            </a:r>
            <a:r>
              <a:t> </a:t>
            </a:r>
            <a:r>
              <a:rPr u="sng"/>
              <a:t>But it shall not be so among you. </a:t>
            </a:r>
            <a:r>
              <a:t>But whoever would be great among you </a:t>
            </a:r>
            <a:r>
              <a:rPr u="sng"/>
              <a:t>must be your servant,</a:t>
            </a:r>
            <a:r>
              <a:t> and whoever would be first among you must be slave of all. </a:t>
            </a:r>
            <a:r>
              <a:rPr u="sng"/>
              <a:t>For even the Son of Man came not to be served but to serve, </a:t>
            </a:r>
            <a:r>
              <a:t>and to give his life as a ransom for many.” (Mark 10: 42-45)</a:t>
            </a:r>
          </a:p>
        </p:txBody>
      </p:sp>
    </p:spTree>
  </p:cSld>
  <p:clrMapOvr>
    <a:masterClrMapping/>
  </p:clrMapOv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1"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anctification in Vocation"/>
          <p:cNvSpPr txBox="1">
            <a:spLocks noGrp="1"/>
          </p:cNvSpPr>
          <p:nvPr>
            <p:ph type="title"/>
          </p:nvPr>
        </p:nvSpPr>
        <p:spPr>
          <a:prstGeom prst="rect">
            <a:avLst/>
          </a:prstGeom>
        </p:spPr>
        <p:txBody>
          <a:bodyPr/>
          <a:lstStyle/>
          <a:p>
            <a:r>
              <a:t>Sanctification in Vocation</a:t>
            </a:r>
          </a:p>
        </p:txBody>
      </p:sp>
      <p:sp>
        <p:nvSpPr>
          <p:cNvPr id="156" name="Battling sin…"/>
          <p:cNvSpPr txBox="1">
            <a:spLocks noGrp="1"/>
          </p:cNvSpPr>
          <p:nvPr>
            <p:ph type="body" idx="1"/>
          </p:nvPr>
        </p:nvSpPr>
        <p:spPr>
          <a:prstGeom prst="rect">
            <a:avLst/>
          </a:prstGeom>
        </p:spPr>
        <p:txBody>
          <a:bodyPr/>
          <a:lstStyle/>
          <a:p>
            <a:pPr marL="451104" indent="-451104" defTabSz="560831">
              <a:spcBef>
                <a:spcPts val="2800"/>
              </a:spcBef>
              <a:buBlip>
                <a:blip r:embed="rId2"/>
              </a:buBlip>
              <a:defRPr sz="3648"/>
            </a:pPr>
            <a:r>
              <a:t>Battling sin</a:t>
            </a:r>
          </a:p>
          <a:p>
            <a:pPr marL="451104" indent="-451104" defTabSz="560831">
              <a:spcBef>
                <a:spcPts val="2800"/>
              </a:spcBef>
              <a:buBlip>
                <a:blip r:embed="rId2"/>
              </a:buBlip>
              <a:defRPr sz="3648"/>
            </a:pPr>
            <a:r>
              <a:t>Every vocation has its besetting sins</a:t>
            </a:r>
          </a:p>
          <a:p>
            <a:pPr marL="451104" indent="-451104" defTabSz="560831">
              <a:spcBef>
                <a:spcPts val="2800"/>
              </a:spcBef>
              <a:buBlip>
                <a:blip r:embed="rId2"/>
              </a:buBlip>
              <a:defRPr sz="3648"/>
            </a:pPr>
            <a:r>
              <a:t>Mortification </a:t>
            </a:r>
          </a:p>
          <a:p>
            <a:pPr marL="1353311" lvl="2" indent="-451104" defTabSz="560831">
              <a:spcBef>
                <a:spcPts val="2800"/>
              </a:spcBef>
              <a:buBlip>
                <a:blip r:embed="rId2"/>
              </a:buBlip>
              <a:defRPr sz="3648"/>
            </a:pPr>
            <a:r>
              <a:t>“Put to death” &amp; “Put on Christ” (Col 3:5-17)</a:t>
            </a:r>
          </a:p>
          <a:p>
            <a:pPr marL="451104" indent="-451104" defTabSz="560831">
              <a:spcBef>
                <a:spcPts val="2800"/>
              </a:spcBef>
              <a:buBlip>
                <a:blip r:embed="rId2"/>
              </a:buBlip>
              <a:defRPr sz="3648"/>
            </a:pPr>
            <a:r>
              <a:t>Repentance &amp; forgiveness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5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5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5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5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1" build="p" bldLvl="5"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rom the Catechism on Confession: Vocation &amp; Absolution"/>
          <p:cNvSpPr txBox="1">
            <a:spLocks noGrp="1"/>
          </p:cNvSpPr>
          <p:nvPr>
            <p:ph type="title"/>
          </p:nvPr>
        </p:nvSpPr>
        <p:spPr>
          <a:prstGeom prst="rect">
            <a:avLst/>
          </a:prstGeom>
        </p:spPr>
        <p:txBody>
          <a:bodyPr/>
          <a:lstStyle>
            <a:lvl1pPr defTabSz="414781">
              <a:defRPr sz="5112"/>
            </a:lvl1pPr>
          </a:lstStyle>
          <a:p>
            <a:r>
              <a:t>From the Catechism on Confession: Vocation &amp; Absolution</a:t>
            </a:r>
          </a:p>
        </p:txBody>
      </p:sp>
      <p:sp>
        <p:nvSpPr>
          <p:cNvPr id="159" name="Consider your place in life according to the Ten Commandments: Are you a father, mother, son, daughter, husband, wife, or worker? Have you been disobedient, unfaithful, or lazy? Have you been hot-tempered, rude, or quarrelsome? Have you hurt someone by your words or deeds? Have you stolen, been negligent, wasted anything, or done any harm?…"/>
          <p:cNvSpPr txBox="1">
            <a:spLocks noGrp="1"/>
          </p:cNvSpPr>
          <p:nvPr>
            <p:ph type="body" idx="1"/>
          </p:nvPr>
        </p:nvSpPr>
        <p:spPr>
          <a:prstGeom prst="rect">
            <a:avLst/>
          </a:prstGeom>
        </p:spPr>
        <p:txBody>
          <a:bodyPr/>
          <a:lstStyle/>
          <a:p>
            <a:pPr marL="211455" indent="-211455" defTabSz="262889">
              <a:spcBef>
                <a:spcPts val="1300"/>
              </a:spcBef>
              <a:buBlip>
                <a:blip r:embed="rId2"/>
              </a:buBlip>
              <a:defRPr sz="2475"/>
            </a:pPr>
            <a:endParaRPr/>
          </a:p>
          <a:p>
            <a:pPr marL="211455" indent="-211455" defTabSz="262889">
              <a:spcBef>
                <a:spcPts val="1300"/>
              </a:spcBef>
              <a:buBlip>
                <a:blip r:embed="rId2"/>
              </a:buBlip>
              <a:defRPr sz="2475"/>
            </a:pPr>
            <a:r>
              <a:t>Consider </a:t>
            </a:r>
            <a:r>
              <a:rPr>
                <a:solidFill>
                  <a:srgbClr val="FF2600"/>
                </a:solidFill>
              </a:rPr>
              <a:t>your place in life</a:t>
            </a:r>
            <a:r>
              <a:t> according to the Ten Commandments: </a:t>
            </a:r>
            <a:r>
              <a:rPr>
                <a:solidFill>
                  <a:srgbClr val="FF2600"/>
                </a:solidFill>
              </a:rPr>
              <a:t>Are you a father, mother, son, daughter, husband, wife, or worker? </a:t>
            </a:r>
            <a:r>
              <a:t>Have you been disobedient, unfaithful, or lazy? Have you been hot-tempered, rude, or quarrelsome? Have you hurt someone by your words or deeds? Have you stolen, been negligent, wasted anything, or done any harm?</a:t>
            </a:r>
          </a:p>
          <a:p>
            <a:pPr marL="211455" indent="-211455" defTabSz="262889">
              <a:spcBef>
                <a:spcPts val="1300"/>
              </a:spcBef>
              <a:buBlip>
                <a:blip r:embed="rId2"/>
              </a:buBlip>
              <a:defRPr sz="2475"/>
            </a:pPr>
            <a:r>
              <a:t>I believe that when the </a:t>
            </a:r>
            <a:r>
              <a:rPr>
                <a:solidFill>
                  <a:srgbClr val="FF2600"/>
                </a:solidFill>
              </a:rPr>
              <a:t>called</a:t>
            </a:r>
            <a:r>
              <a:t> ministers of Christ deal with us by His divine command, in particular when they exclude openly unrepentant sinners from the Christian congregation and absolve those who repent of their sins and want to do better, this is just as valid and certain, even in heaven, </a:t>
            </a:r>
            <a:r>
              <a:rPr>
                <a:solidFill>
                  <a:srgbClr val="FF2600"/>
                </a:solidFill>
              </a:rPr>
              <a:t>as if Christ our dear Lord dealt with us Himself.</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9">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5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1"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Enduring trials…"/>
          <p:cNvSpPr txBox="1">
            <a:spLocks noGrp="1"/>
          </p:cNvSpPr>
          <p:nvPr>
            <p:ph type="body" idx="1"/>
          </p:nvPr>
        </p:nvSpPr>
        <p:spPr>
          <a:prstGeom prst="rect">
            <a:avLst/>
          </a:prstGeom>
        </p:spPr>
        <p:txBody>
          <a:bodyPr/>
          <a:lstStyle/>
          <a:p>
            <a:pPr>
              <a:buBlip>
                <a:blip r:embed="rId2"/>
              </a:buBlip>
            </a:pPr>
            <a:r>
              <a:t>Enduring trials</a:t>
            </a:r>
          </a:p>
          <a:p>
            <a:pPr lvl="2">
              <a:buBlip>
                <a:blip r:embed="rId2"/>
              </a:buBlip>
            </a:pPr>
            <a:r>
              <a:t>Besetting trials in each vocation</a:t>
            </a:r>
          </a:p>
          <a:p>
            <a:pPr>
              <a:buBlip>
                <a:blip r:embed="rId2"/>
              </a:buBlip>
            </a:pPr>
            <a:r>
              <a:t>Trials drive us to prayer</a:t>
            </a:r>
          </a:p>
          <a:p>
            <a:pPr>
              <a:buBlip>
                <a:blip r:embed="rId2"/>
              </a:buBlip>
            </a:pPr>
            <a:r>
              <a:t>Trials drive us to the Word of God</a:t>
            </a:r>
          </a:p>
          <a:p>
            <a:pPr>
              <a:buBlip>
                <a:blip r:embed="rId2"/>
              </a:buBlip>
            </a:pPr>
            <a:r>
              <a:t>We increase our dependence upon God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6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6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6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6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6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6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1"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he exercise of faith          growth in faith…"/>
          <p:cNvSpPr txBox="1">
            <a:spLocks noGrp="1"/>
          </p:cNvSpPr>
          <p:nvPr>
            <p:ph type="body" idx="1"/>
          </p:nvPr>
        </p:nvSpPr>
        <p:spPr>
          <a:xfrm>
            <a:off x="1270000" y="850900"/>
            <a:ext cx="10464800" cy="7416800"/>
          </a:xfrm>
          <a:prstGeom prst="rect">
            <a:avLst/>
          </a:prstGeom>
        </p:spPr>
        <p:txBody>
          <a:bodyPr/>
          <a:lstStyle/>
          <a:p>
            <a:pPr>
              <a:buBlip>
                <a:blip r:embed="rId2"/>
              </a:buBlip>
            </a:pPr>
            <a:endParaRPr/>
          </a:p>
          <a:p>
            <a:pPr>
              <a:buBlip>
                <a:blip r:embed="rId2"/>
              </a:buBlip>
            </a:pPr>
            <a:r>
              <a:t>The exercise of faith          growth in faith</a:t>
            </a:r>
          </a:p>
          <a:p>
            <a:pPr>
              <a:buBlip>
                <a:blip r:embed="rId2"/>
              </a:buBlip>
            </a:pPr>
            <a:r>
              <a:t>The pattern of the Christian life:</a:t>
            </a:r>
          </a:p>
          <a:p>
            <a:pPr lvl="3">
              <a:buBlip>
                <a:blip r:embed="rId2"/>
              </a:buBlip>
            </a:pPr>
            <a:r>
              <a:t>Worship               Vocation  </a:t>
            </a:r>
          </a:p>
        </p:txBody>
      </p:sp>
      <p:sp>
        <p:nvSpPr>
          <p:cNvPr id="164" name="Double Arrow"/>
          <p:cNvSpPr/>
          <p:nvPr/>
        </p:nvSpPr>
        <p:spPr>
          <a:xfrm>
            <a:off x="5067300" y="6039742"/>
            <a:ext cx="1397000" cy="309068"/>
          </a:xfrm>
          <a:prstGeom prst="leftRightArrow">
            <a:avLst>
              <a:gd name="adj1" fmla="val 32000"/>
              <a:gd name="adj2" fmla="val 180803"/>
            </a:avLst>
          </a:prstGeom>
          <a:blipFill>
            <a:blip r:embed="rId3"/>
          </a:blip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165" name="Arrow"/>
          <p:cNvSpPr/>
          <p:nvPr/>
        </p:nvSpPr>
        <p:spPr>
          <a:xfrm>
            <a:off x="6324600" y="3741687"/>
            <a:ext cx="815182" cy="423913"/>
          </a:xfrm>
          <a:prstGeom prst="rightArrow">
            <a:avLst>
              <a:gd name="adj1" fmla="val 18564"/>
              <a:gd name="adj2" fmla="val 158557"/>
            </a:avLst>
          </a:prstGeom>
          <a:blipFill>
            <a:blip r:embed="rId3"/>
          </a:blip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6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6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6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1" build="p" bldLvl="5"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Doctrine of Vocation = the Priesthood of all believers"/>
          <p:cNvSpPr txBox="1">
            <a:spLocks noGrp="1"/>
          </p:cNvSpPr>
          <p:nvPr>
            <p:ph type="title"/>
          </p:nvPr>
        </p:nvSpPr>
        <p:spPr>
          <a:prstGeom prst="rect">
            <a:avLst/>
          </a:prstGeom>
        </p:spPr>
        <p:txBody>
          <a:bodyPr/>
          <a:lstStyle>
            <a:lvl1pPr defTabSz="414781">
              <a:defRPr sz="5112"/>
            </a:lvl1pPr>
          </a:lstStyle>
          <a:p>
            <a:r>
              <a:t>Doctrine of Vocation = the Priesthood of all believers</a:t>
            </a:r>
          </a:p>
        </p:txBody>
      </p:sp>
      <p:sp>
        <p:nvSpPr>
          <p:cNvPr id="168" name="This does NOT mean that all believers are pastors.…"/>
          <p:cNvSpPr txBox="1">
            <a:spLocks noGrp="1"/>
          </p:cNvSpPr>
          <p:nvPr>
            <p:ph type="body" idx="1"/>
          </p:nvPr>
        </p:nvSpPr>
        <p:spPr>
          <a:prstGeom prst="rect">
            <a:avLst/>
          </a:prstGeom>
        </p:spPr>
        <p:txBody>
          <a:bodyPr/>
          <a:lstStyle/>
          <a:p>
            <a:pPr>
              <a:buBlip>
                <a:blip r:embed="rId2"/>
              </a:buBlip>
            </a:pPr>
            <a:r>
              <a:t>This does NOT mean that all believers are pastors.</a:t>
            </a:r>
          </a:p>
          <a:p>
            <a:pPr>
              <a:buBlip>
                <a:blip r:embed="rId2"/>
              </a:buBlip>
            </a:pPr>
            <a:r>
              <a:t>Or that we don’t need pastors.</a:t>
            </a:r>
          </a:p>
          <a:p>
            <a:pPr>
              <a:buBlip>
                <a:blip r:embed="rId2"/>
              </a:buBlip>
            </a:pPr>
            <a:r>
              <a:t>It means that you don’t have to be a pastor to be a priest.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6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6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6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1" build="p" bldLvl="5"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Why Protestant clergy usually aren’t called “priests”"/>
          <p:cNvSpPr txBox="1">
            <a:spLocks noGrp="1"/>
          </p:cNvSpPr>
          <p:nvPr>
            <p:ph type="title"/>
          </p:nvPr>
        </p:nvSpPr>
        <p:spPr>
          <a:prstGeom prst="rect">
            <a:avLst/>
          </a:prstGeom>
        </p:spPr>
        <p:txBody>
          <a:bodyPr/>
          <a:lstStyle>
            <a:lvl1pPr defTabSz="414781">
              <a:defRPr sz="5112"/>
            </a:lvl1pPr>
          </a:lstStyle>
          <a:p>
            <a:r>
              <a:t>Why Protestant clergy usually aren’t called “priests”</a:t>
            </a:r>
          </a:p>
        </p:txBody>
      </p:sp>
      <p:sp>
        <p:nvSpPr>
          <p:cNvPr id="171" name="Roman Catholic priests offer up Christ as a sacrifice in the mass…"/>
          <p:cNvSpPr txBox="1">
            <a:spLocks noGrp="1"/>
          </p:cNvSpPr>
          <p:nvPr>
            <p:ph type="body" idx="1"/>
          </p:nvPr>
        </p:nvSpPr>
        <p:spPr>
          <a:prstGeom prst="rect">
            <a:avLst/>
          </a:prstGeom>
        </p:spPr>
        <p:txBody>
          <a:bodyPr/>
          <a:lstStyle/>
          <a:p>
            <a:pPr marL="422909" indent="-422909" defTabSz="525779">
              <a:spcBef>
                <a:spcPts val="2700"/>
              </a:spcBef>
              <a:buBlip>
                <a:blip r:embed="rId2"/>
              </a:buBlip>
              <a:defRPr sz="3420"/>
            </a:pPr>
            <a:r>
              <a:t>Roman Catholic priests offer up Christ as a sacrifice in the mass</a:t>
            </a:r>
          </a:p>
          <a:p>
            <a:pPr marL="422909" indent="-422909" defTabSz="525779">
              <a:spcBef>
                <a:spcPts val="2700"/>
              </a:spcBef>
              <a:buBlip>
                <a:blip r:embed="rId2"/>
              </a:buBlip>
              <a:defRPr sz="3420"/>
            </a:pPr>
            <a:r>
              <a:t>Christ’s sacrifice is “once for all when he offered up himself”(Heb 7:27).</a:t>
            </a:r>
          </a:p>
          <a:p>
            <a:pPr marL="422909" indent="-422909" defTabSz="525779">
              <a:spcBef>
                <a:spcPts val="2700"/>
              </a:spcBef>
              <a:buBlip>
                <a:blip r:embed="rId2"/>
              </a:buBlip>
              <a:defRPr sz="3420"/>
            </a:pPr>
            <a:r>
              <a:t>pastors, ministers, preachers</a:t>
            </a:r>
          </a:p>
          <a:p>
            <a:pPr marL="422909" indent="-422909" defTabSz="525779">
              <a:spcBef>
                <a:spcPts val="2700"/>
              </a:spcBef>
              <a:buBlip>
                <a:blip r:embed="rId2"/>
              </a:buBlip>
              <a:defRPr sz="3420"/>
            </a:pPr>
            <a:r>
              <a:t>No more sacrifices for sin, but a new kind of sacrifice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7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7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1" build="p" bldLvl="5"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What is a priest?"/>
          <p:cNvSpPr txBox="1">
            <a:spLocks noGrp="1"/>
          </p:cNvSpPr>
          <p:nvPr>
            <p:ph type="title"/>
          </p:nvPr>
        </p:nvSpPr>
        <p:spPr>
          <a:prstGeom prst="rect">
            <a:avLst/>
          </a:prstGeom>
        </p:spPr>
        <p:txBody>
          <a:bodyPr/>
          <a:lstStyle/>
          <a:p>
            <a:r>
              <a:t>What is a priest?</a:t>
            </a:r>
          </a:p>
        </p:txBody>
      </p:sp>
      <p:sp>
        <p:nvSpPr>
          <p:cNvPr id="174" name="Someone with access to what is holy…"/>
          <p:cNvSpPr txBox="1">
            <a:spLocks noGrp="1"/>
          </p:cNvSpPr>
          <p:nvPr>
            <p:ph type="body" idx="1"/>
          </p:nvPr>
        </p:nvSpPr>
        <p:spPr>
          <a:prstGeom prst="rect">
            <a:avLst/>
          </a:prstGeom>
        </p:spPr>
        <p:txBody>
          <a:bodyPr/>
          <a:lstStyle/>
          <a:p>
            <a:pPr>
              <a:buBlip>
                <a:blip r:embed="rId2"/>
              </a:buBlip>
            </a:pPr>
            <a:r>
              <a:t>Someone with access to what is holy</a:t>
            </a:r>
          </a:p>
          <a:p>
            <a:pPr>
              <a:buBlip>
                <a:blip r:embed="rId2"/>
              </a:buBlip>
            </a:pPr>
            <a:r>
              <a:t>An intercessor</a:t>
            </a:r>
          </a:p>
          <a:p>
            <a:pPr>
              <a:buBlip>
                <a:blip r:embed="rId2"/>
              </a:buBlip>
            </a:pPr>
            <a:r>
              <a:t>Someone who performs sacrifices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7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7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1"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Priestly sacrifices in vocation"/>
          <p:cNvSpPr txBox="1">
            <a:spLocks noGrp="1"/>
          </p:cNvSpPr>
          <p:nvPr>
            <p:ph type="title"/>
          </p:nvPr>
        </p:nvSpPr>
        <p:spPr>
          <a:prstGeom prst="rect">
            <a:avLst/>
          </a:prstGeom>
        </p:spPr>
        <p:txBody>
          <a:bodyPr/>
          <a:lstStyle>
            <a:lvl1pPr defTabSz="519937">
              <a:defRPr sz="6408"/>
            </a:lvl1pPr>
          </a:lstStyle>
          <a:p>
            <a:r>
              <a:t>Priestly sacrifices in vocation</a:t>
            </a:r>
          </a:p>
        </p:txBody>
      </p:sp>
      <p:sp>
        <p:nvSpPr>
          <p:cNvPr id="177" name="Loving &amp; serving the neighbor = sacrificing one’s self for one’s neighbor…"/>
          <p:cNvSpPr txBox="1">
            <a:spLocks noGrp="1"/>
          </p:cNvSpPr>
          <p:nvPr>
            <p:ph type="body" idx="1"/>
          </p:nvPr>
        </p:nvSpPr>
        <p:spPr>
          <a:prstGeom prst="rect">
            <a:avLst/>
          </a:prstGeom>
        </p:spPr>
        <p:txBody>
          <a:bodyPr/>
          <a:lstStyle/>
          <a:p>
            <a:pPr marL="399415" indent="-399415" defTabSz="496570">
              <a:spcBef>
                <a:spcPts val="2500"/>
              </a:spcBef>
              <a:buBlip>
                <a:blip r:embed="rId2"/>
              </a:buBlip>
              <a:defRPr sz="3230"/>
            </a:pPr>
            <a:r>
              <a:t>Loving &amp; serving the neighbor = sacrificing one’s self for one’s neighbor</a:t>
            </a:r>
          </a:p>
          <a:p>
            <a:pPr marL="399415" indent="-399415" defTabSz="496570">
              <a:spcBef>
                <a:spcPts val="2500"/>
              </a:spcBef>
              <a:buBlip>
                <a:blip r:embed="rId2"/>
              </a:buBlip>
              <a:defRPr sz="3230"/>
            </a:pPr>
            <a:r>
              <a:t>Bearing the Cross</a:t>
            </a:r>
          </a:p>
          <a:p>
            <a:pPr marL="399415" indent="-399415" defTabSz="496570">
              <a:spcBef>
                <a:spcPts val="2500"/>
              </a:spcBef>
              <a:buBlip>
                <a:blip r:embed="rId2"/>
              </a:buBlip>
              <a:defRPr sz="3230"/>
            </a:pPr>
            <a:r>
              <a:t> “present your bodies as a living sacrifice” (Romans 12:1)</a:t>
            </a:r>
          </a:p>
          <a:p>
            <a:pPr marL="399415" indent="-399415" defTabSz="496570">
              <a:spcBef>
                <a:spcPts val="2500"/>
              </a:spcBef>
              <a:buBlip>
                <a:blip r:embed="rId2"/>
              </a:buBlip>
              <a:defRPr sz="3230"/>
            </a:pPr>
            <a:r>
              <a:t>Sacrifice of thanksgiving  (Psalm 50:23)</a:t>
            </a:r>
          </a:p>
          <a:p>
            <a:pPr marL="399415" indent="-399415" defTabSz="496570">
              <a:spcBef>
                <a:spcPts val="2500"/>
              </a:spcBef>
              <a:buBlip>
                <a:blip r:embed="rId2"/>
              </a:buBlip>
              <a:defRPr sz="3230"/>
            </a:pPr>
            <a:r>
              <a:t>Sacrifice of praise (Hebrews 13:15)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7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7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7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1"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In all our religious and ethical life, we are given to an incredible overestimation of the extraordinary at the expense of the ordinary.”"/>
          <p:cNvSpPr txBox="1">
            <a:spLocks noGrp="1"/>
          </p:cNvSpPr>
          <p:nvPr>
            <p:ph type="body" idx="13"/>
          </p:nvPr>
        </p:nvSpPr>
        <p:spPr>
          <a:xfrm>
            <a:off x="1270000" y="3517900"/>
            <a:ext cx="10464800" cy="2349501"/>
          </a:xfrm>
          <a:prstGeom prst="rect">
            <a:avLst/>
          </a:prstGeom>
        </p:spPr>
        <p:txBody>
          <a:bodyPr/>
          <a:lstStyle/>
          <a:p>
            <a:r>
              <a:t>“In all our religious and ethical life, we are given to an incredible overestimation of the extraordinary at the expense of the ordinary.” </a:t>
            </a:r>
          </a:p>
        </p:txBody>
      </p:sp>
      <p:sp>
        <p:nvSpPr>
          <p:cNvPr id="180" name="–Einar Billing, “Our Calling”"/>
          <p:cNvSpPr txBox="1">
            <a:spLocks noGrp="1"/>
          </p:cNvSpPr>
          <p:nvPr>
            <p:ph type="body" idx="14"/>
          </p:nvPr>
        </p:nvSpPr>
        <p:spPr>
          <a:prstGeom prst="rect">
            <a:avLst/>
          </a:prstGeom>
        </p:spPr>
        <p:txBody>
          <a:bodyPr/>
          <a:lstStyle/>
          <a:p>
            <a:r>
              <a:t>–Einar Billing, “Our Calling”</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Books about the Lutheran Doctrine of Vocation"/>
          <p:cNvSpPr txBox="1">
            <a:spLocks noGrp="1"/>
          </p:cNvSpPr>
          <p:nvPr>
            <p:ph type="title"/>
          </p:nvPr>
        </p:nvSpPr>
        <p:spPr>
          <a:prstGeom prst="rect">
            <a:avLst/>
          </a:prstGeom>
        </p:spPr>
        <p:txBody>
          <a:bodyPr/>
          <a:lstStyle>
            <a:lvl1pPr defTabSz="414781">
              <a:defRPr sz="5112"/>
            </a:lvl1pPr>
          </a:lstStyle>
          <a:p>
            <a:r>
              <a:t>Books about the Lutheran Doctrine of Vocation</a:t>
            </a:r>
          </a:p>
        </p:txBody>
      </p:sp>
      <p:sp>
        <p:nvSpPr>
          <p:cNvPr id="183" name="Althaus, Paul. The Ethics of Martin Luther. Minneapolis, MN:  Fortress Press, 2007.…"/>
          <p:cNvSpPr txBox="1">
            <a:spLocks noGrp="1"/>
          </p:cNvSpPr>
          <p:nvPr>
            <p:ph type="body" idx="1"/>
          </p:nvPr>
        </p:nvSpPr>
        <p:spPr>
          <a:xfrm>
            <a:off x="1270000" y="3022600"/>
            <a:ext cx="10464800" cy="5842000"/>
          </a:xfrm>
          <a:prstGeom prst="rect">
            <a:avLst/>
          </a:prstGeom>
        </p:spPr>
        <p:txBody>
          <a:bodyPr/>
          <a:lstStyle/>
          <a:p>
            <a:pPr marL="187960" indent="-187960" defTabSz="233679">
              <a:spcBef>
                <a:spcPts val="1200"/>
              </a:spcBef>
              <a:buBlip>
                <a:blip r:embed="rId2"/>
              </a:buBlip>
              <a:defRPr sz="2200"/>
            </a:pPr>
            <a:r>
              <a:t>Althaus, Paul. </a:t>
            </a:r>
            <a:r>
              <a:rPr u="sng"/>
              <a:t>The Ethics of Martin Luther</a:t>
            </a:r>
            <a:r>
              <a:t>. Minneapolis, MN:  Fortress Press, 2007.</a:t>
            </a:r>
          </a:p>
          <a:p>
            <a:pPr marL="187960" indent="-187960" defTabSz="233679">
              <a:spcBef>
                <a:spcPts val="1200"/>
              </a:spcBef>
              <a:buBlip>
                <a:blip r:embed="rId2"/>
              </a:buBlip>
              <a:defRPr sz="2200"/>
            </a:pPr>
            <a:r>
              <a:t>Benne, Robert. </a:t>
            </a:r>
            <a:r>
              <a:rPr u="sng"/>
              <a:t>Ordinary Saints</a:t>
            </a:r>
            <a:r>
              <a:t>. Minneapolis, MN:  Augsburg Fortress, 2004.</a:t>
            </a:r>
          </a:p>
          <a:p>
            <a:pPr marL="187960" indent="-187960" defTabSz="233679">
              <a:spcBef>
                <a:spcPts val="1200"/>
              </a:spcBef>
              <a:buBlip>
                <a:blip r:embed="rId2"/>
              </a:buBlip>
              <a:defRPr sz="2200"/>
            </a:pPr>
            <a:r>
              <a:t>Billing, Einar. </a:t>
            </a:r>
            <a:r>
              <a:rPr u="sng"/>
              <a:t>Our Calling</a:t>
            </a:r>
            <a:r>
              <a:t>. Philadelphia:  Fortress Press, 1964.</a:t>
            </a:r>
          </a:p>
          <a:p>
            <a:pPr marL="187960" indent="-187960" defTabSz="233679">
              <a:spcBef>
                <a:spcPts val="1200"/>
              </a:spcBef>
              <a:buBlip>
                <a:blip r:embed="rId2"/>
              </a:buBlip>
              <a:defRPr sz="2200"/>
            </a:pPr>
            <a:r>
              <a:t>Veith, Gene Edward. </a:t>
            </a:r>
            <a:r>
              <a:rPr u="sng"/>
              <a:t>God at Work: Your Christian Vocation in All of Life</a:t>
            </a:r>
            <a:r>
              <a:t>. Crossway Books.</a:t>
            </a:r>
          </a:p>
          <a:p>
            <a:pPr marL="187960" indent="-187960" defTabSz="233679">
              <a:spcBef>
                <a:spcPts val="1200"/>
              </a:spcBef>
              <a:buBlip>
                <a:blip r:embed="rId2"/>
              </a:buBlip>
              <a:defRPr sz="2200"/>
            </a:pPr>
            <a:r>
              <a:t>----------, with Mary Moerbe. </a:t>
            </a:r>
            <a:r>
              <a:rPr u="sng"/>
              <a:t>Family Vocation: God’s Calling in Marriage, Parenting, and Childhood. </a:t>
            </a:r>
            <a:r>
              <a:t>Wheaton, IL: Crossway Books, 2012.</a:t>
            </a:r>
          </a:p>
          <a:p>
            <a:pPr marL="187960" indent="-187960" defTabSz="233679">
              <a:spcBef>
                <a:spcPts val="1200"/>
              </a:spcBef>
              <a:buBlip>
                <a:blip r:embed="rId2"/>
              </a:buBlip>
              <a:defRPr sz="2200"/>
            </a:pPr>
            <a:r>
              <a:t>----------, </a:t>
            </a:r>
            <a:r>
              <a:rPr u="sng"/>
              <a:t>Working for Our Neighbor:  A Lutheran Primer on Work, Economics, and Ordinary Life</a:t>
            </a:r>
            <a:r>
              <a:t>.  Grand Rapids, MI:  Christian’s Library Press, 2016.</a:t>
            </a:r>
          </a:p>
          <a:p>
            <a:pPr marL="187960" indent="-187960" defTabSz="233679">
              <a:spcBef>
                <a:spcPts val="1200"/>
              </a:spcBef>
              <a:buBlip>
                <a:blip r:embed="rId2"/>
              </a:buBlip>
              <a:defRPr sz="2200"/>
            </a:pPr>
            <a:r>
              <a:t>Wingren, Gustaf. </a:t>
            </a:r>
            <a:r>
              <a:rPr u="sng"/>
              <a:t>Luther on Vocation</a:t>
            </a:r>
            <a:r>
              <a:t>. Eugene, OR:  Wipf &amp; Stock, 2004.</a:t>
            </a:r>
          </a:p>
          <a:p>
            <a:pPr marL="187960" indent="-187960" defTabSz="233679">
              <a:spcBef>
                <a:spcPts val="1200"/>
              </a:spcBef>
              <a:buBlip>
                <a:blip r:embed="rId2"/>
              </a:buBlip>
              <a:defRPr sz="2200"/>
            </a:pPr>
            <a:endParaRPr/>
          </a:p>
          <a:p>
            <a:pPr marL="187960" indent="-187960" defTabSz="233679">
              <a:spcBef>
                <a:spcPts val="1200"/>
              </a:spcBef>
              <a:buBlip>
                <a:blip r:embed="rId2"/>
              </a:buBlip>
              <a:defRPr sz="2200"/>
            </a:pPr>
            <a:endParaRPr/>
          </a:p>
          <a:p>
            <a:pPr marL="187960" indent="-187960" defTabSz="233679">
              <a:spcBef>
                <a:spcPts val="1200"/>
              </a:spcBef>
              <a:buBlip>
                <a:blip r:embed="rId2"/>
              </a:buBlip>
              <a:defRPr sz="2200"/>
            </a:pPr>
            <a:endParaRP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Parchment">
  <a:themeElements>
    <a:clrScheme name="Parchment">
      <a:dk1>
        <a:srgbClr val="3E231A"/>
      </a:dk1>
      <a:lt1>
        <a:srgbClr val="24383E"/>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25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76200" dist="12700" dir="5400000" rotWithShape="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E231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archment">
  <a:themeElements>
    <a:clrScheme name="Parchment">
      <a:dk1>
        <a:srgbClr val="000000"/>
      </a:dk1>
      <a:lt1>
        <a:srgbClr val="FFFFFF"/>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25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76200" dist="12700" dir="5400000" rotWithShape="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E231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1328</Words>
  <Application>Microsoft Office PowerPoint</Application>
  <PresentationFormat>Custom</PresentationFormat>
  <Paragraphs>96</Paragraphs>
  <Slides>21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Helvetica Neue</vt:lpstr>
      <vt:lpstr>Papyrus</vt:lpstr>
      <vt:lpstr>Parchment</vt:lpstr>
      <vt:lpstr>Vocation and the Christian Life</vt:lpstr>
      <vt:lpstr>The vocation of Christians and the offices of non-believers</vt:lpstr>
      <vt:lpstr>We live out our Christian faith primarily in our vocations</vt:lpstr>
      <vt:lpstr>Good works in Vocation</vt:lpstr>
      <vt:lpstr>Sin in Vocation</vt:lpstr>
      <vt:lpstr>Bearing the Cross in Vocation</vt:lpstr>
      <vt:lpstr>PowerPoint Presentation</vt:lpstr>
      <vt:lpstr>PowerPoint Presentation</vt:lpstr>
      <vt:lpstr>The Vocation of Marriage</vt:lpstr>
      <vt:lpstr>More vocations from Ephesians 6</vt:lpstr>
      <vt:lpstr>Authority in Vocation</vt:lpstr>
      <vt:lpstr>Sanctification in Vocation</vt:lpstr>
      <vt:lpstr>From the Catechism on Confession: Vocation &amp; Absolution</vt:lpstr>
      <vt:lpstr>PowerPoint Presentation</vt:lpstr>
      <vt:lpstr>PowerPoint Presentation</vt:lpstr>
      <vt:lpstr>Doctrine of Vocation = the Priesthood of all believers</vt:lpstr>
      <vt:lpstr>Why Protestant clergy usually aren’t called “priests”</vt:lpstr>
      <vt:lpstr>What is a priest?</vt:lpstr>
      <vt:lpstr>Priestly sacrifices in vocation</vt:lpstr>
      <vt:lpstr>PowerPoint Presentation</vt:lpstr>
      <vt:lpstr>Books about the Lutheran Doctrine of Vocation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Vocation and the Christian Life</dc:title>
  <dc:creator>Michael Lockwood</dc:creator>
  <cp:lastModifiedBy>Guntars</cp:lastModifiedBy>
  <cp:revision>1</cp:revision>
  <dcterms:modified xsi:type="dcterms:W3CDTF">2017-08-09T23:00:52Z</dcterms:modified>
</cp:coreProperties>
</file>