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handoutMasterIdLst>
    <p:handoutMasterId r:id="rId48"/>
  </p:handoutMasterIdLst>
  <p:sldIdLst>
    <p:sldId id="256" r:id="rId2"/>
    <p:sldId id="274" r:id="rId3"/>
    <p:sldId id="262" r:id="rId4"/>
    <p:sldId id="316" r:id="rId5"/>
    <p:sldId id="261" r:id="rId6"/>
    <p:sldId id="307" r:id="rId7"/>
    <p:sldId id="275" r:id="rId8"/>
    <p:sldId id="276" r:id="rId9"/>
    <p:sldId id="314" r:id="rId10"/>
    <p:sldId id="277" r:id="rId11"/>
    <p:sldId id="313" r:id="rId12"/>
    <p:sldId id="280" r:id="rId13"/>
    <p:sldId id="278" r:id="rId14"/>
    <p:sldId id="279" r:id="rId15"/>
    <p:sldId id="281" r:id="rId16"/>
    <p:sldId id="282" r:id="rId17"/>
    <p:sldId id="283" r:id="rId18"/>
    <p:sldId id="321" r:id="rId19"/>
    <p:sldId id="284" r:id="rId20"/>
    <p:sldId id="286" r:id="rId21"/>
    <p:sldId id="287" r:id="rId22"/>
    <p:sldId id="289" r:id="rId23"/>
    <p:sldId id="291" r:id="rId24"/>
    <p:sldId id="290" r:id="rId25"/>
    <p:sldId id="292" r:id="rId26"/>
    <p:sldId id="285" r:id="rId27"/>
    <p:sldId id="317" r:id="rId28"/>
    <p:sldId id="293" r:id="rId29"/>
    <p:sldId id="294" r:id="rId30"/>
    <p:sldId id="315" r:id="rId31"/>
    <p:sldId id="322" r:id="rId32"/>
    <p:sldId id="296" r:id="rId33"/>
    <p:sldId id="297" r:id="rId34"/>
    <p:sldId id="298" r:id="rId35"/>
    <p:sldId id="299" r:id="rId36"/>
    <p:sldId id="320" r:id="rId37"/>
    <p:sldId id="300" r:id="rId38"/>
    <p:sldId id="324" r:id="rId39"/>
    <p:sldId id="325" r:id="rId40"/>
    <p:sldId id="302" r:id="rId41"/>
    <p:sldId id="323" r:id="rId42"/>
    <p:sldId id="312" r:id="rId43"/>
    <p:sldId id="303" r:id="rId44"/>
    <p:sldId id="304" r:id="rId45"/>
    <p:sldId id="295"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6E3"/>
    <a:srgbClr val="FFF3F6"/>
    <a:srgbClr val="FFD8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68"/>
    <p:restoredTop sz="56913"/>
  </p:normalViewPr>
  <p:slideViewPr>
    <p:cSldViewPr snapToGrid="0" snapToObjects="1">
      <p:cViewPr varScale="1">
        <p:scale>
          <a:sx n="41" d="100"/>
          <a:sy n="41" d="100"/>
        </p:scale>
        <p:origin x="1050" y="48"/>
      </p:cViewPr>
      <p:guideLst/>
    </p:cSldViewPr>
  </p:slideViewPr>
  <p:notesTextViewPr>
    <p:cViewPr>
      <p:scale>
        <a:sx n="90" d="100"/>
        <a:sy n="9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8F5ADDC-4C21-094E-AD27-8A02213D6212}" type="datetimeFigureOut">
              <a:rPr lang="en-US" smtClean="0"/>
              <a:t>8/18/2017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AB2BFB-A95B-E247-9E2B-37D2DDC5D1AD}" type="slidenum">
              <a:rPr lang="en-US" smtClean="0"/>
              <a:t>‹#›</a:t>
            </a:fld>
            <a:endParaRPr lang="en-US"/>
          </a:p>
        </p:txBody>
      </p:sp>
    </p:spTree>
    <p:extLst>
      <p:ext uri="{BB962C8B-B14F-4D97-AF65-F5344CB8AC3E}">
        <p14:creationId xmlns:p14="http://schemas.microsoft.com/office/powerpoint/2010/main" val="2131439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EED422-B0B7-9540-92D7-D5A768CF8E1C}" type="datetimeFigureOut">
              <a:rPr lang="en-US" smtClean="0"/>
              <a:t>8/18/2017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951DD4-B0AD-9643-A2BF-85C2DCF9B117}" type="slidenum">
              <a:rPr lang="en-US" smtClean="0"/>
              <a:t>‹#›</a:t>
            </a:fld>
            <a:endParaRPr lang="en-US"/>
          </a:p>
        </p:txBody>
      </p:sp>
    </p:spTree>
    <p:extLst>
      <p:ext uri="{BB962C8B-B14F-4D97-AF65-F5344CB8AC3E}">
        <p14:creationId xmlns:p14="http://schemas.microsoft.com/office/powerpoint/2010/main" val="1744320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Thank you for having me. It is an honour to speak, and to have been given the opportunity to reflect on something that is very dear to me, as I am sure it is to many of you: the vocation of marriage and family. </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1</a:t>
            </a:fld>
            <a:endParaRPr lang="en-US"/>
          </a:p>
        </p:txBody>
      </p:sp>
    </p:spTree>
    <p:extLst>
      <p:ext uri="{BB962C8B-B14F-4D97-AF65-F5344CB8AC3E}">
        <p14:creationId xmlns:p14="http://schemas.microsoft.com/office/powerpoint/2010/main" val="1656378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This is an important time to be discussing these topics, especially given the great cultural tensions we are experiencing. So what I propose to do is to structure this talk in three parts: </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Cultural assumptions about marriage and family;</a:t>
            </a:r>
          </a:p>
          <a:p>
            <a:pPr lvl="0"/>
            <a:r>
              <a:rPr lang="en-GB" sz="1200" kern="1200" dirty="0">
                <a:solidFill>
                  <a:schemeClr val="tx1"/>
                </a:solidFill>
                <a:effectLst/>
                <a:latin typeface="+mn-lt"/>
                <a:ea typeface="+mn-ea"/>
                <a:cs typeface="+mn-cs"/>
              </a:rPr>
              <a:t>God’s original design for marriage and family (order of creation; knowable by natural law)</a:t>
            </a:r>
          </a:p>
          <a:p>
            <a:pPr lvl="0"/>
            <a:r>
              <a:rPr lang="en-GB" sz="1200" kern="1200" dirty="0">
                <a:solidFill>
                  <a:schemeClr val="tx1"/>
                </a:solidFill>
                <a:effectLst/>
                <a:latin typeface="+mn-lt"/>
                <a:ea typeface="+mn-ea"/>
                <a:cs typeface="+mn-cs"/>
              </a:rPr>
              <a:t>What it means to live as a person of the gospel, as a Christian, in the vocation of marriage and family?</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2</a:t>
            </a:fld>
            <a:endParaRPr lang="en-US"/>
          </a:p>
        </p:txBody>
      </p:sp>
    </p:spTree>
    <p:extLst>
      <p:ext uri="{BB962C8B-B14F-4D97-AF65-F5344CB8AC3E}">
        <p14:creationId xmlns:p14="http://schemas.microsoft.com/office/powerpoint/2010/main" val="938422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Not long ago I overheard some women talking about </a:t>
            </a:r>
            <a:r>
              <a:rPr lang="en-GB" sz="1200" kern="1200" dirty="0" err="1">
                <a:solidFill>
                  <a:schemeClr val="tx1"/>
                </a:solidFill>
                <a:effectLst/>
                <a:latin typeface="+mn-lt"/>
                <a:ea typeface="+mn-ea"/>
                <a:cs typeface="+mn-cs"/>
              </a:rPr>
              <a:t>Philipino</a:t>
            </a:r>
            <a:r>
              <a:rPr lang="en-GB" sz="1200" kern="1200" dirty="0">
                <a:solidFill>
                  <a:schemeClr val="tx1"/>
                </a:solidFill>
                <a:effectLst/>
                <a:latin typeface="+mn-lt"/>
                <a:ea typeface="+mn-ea"/>
                <a:cs typeface="+mn-cs"/>
              </a:rPr>
              <a:t> culture. One of them mentioned that the first two questions you’re likely to be asked by a person of </a:t>
            </a:r>
            <a:r>
              <a:rPr lang="en-GB" sz="1200" kern="1200" dirty="0" err="1">
                <a:solidFill>
                  <a:schemeClr val="tx1"/>
                </a:solidFill>
                <a:effectLst/>
                <a:latin typeface="+mn-lt"/>
                <a:ea typeface="+mn-ea"/>
                <a:cs typeface="+mn-cs"/>
              </a:rPr>
              <a:t>Phillipino</a:t>
            </a:r>
            <a:r>
              <a:rPr lang="en-GB" sz="1200" kern="1200" dirty="0">
                <a:solidFill>
                  <a:schemeClr val="tx1"/>
                </a:solidFill>
                <a:effectLst/>
                <a:latin typeface="+mn-lt"/>
                <a:ea typeface="+mn-ea"/>
                <a:cs typeface="+mn-cs"/>
              </a:rPr>
              <a:t> decent is: </a:t>
            </a:r>
            <a:r>
              <a:rPr lang="en-US" sz="1200" kern="1200" dirty="0">
                <a:solidFill>
                  <a:schemeClr val="tx1"/>
                </a:solidFill>
                <a:effectLst/>
                <a:latin typeface="+mn-lt"/>
                <a:ea typeface="+mn-ea"/>
                <a:cs typeface="+mn-cs"/>
              </a:rPr>
              <a:t>“Tell me about your family?” and “When did you last eat?”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3</a:t>
            </a:fld>
            <a:endParaRPr lang="en-US"/>
          </a:p>
        </p:txBody>
      </p:sp>
    </p:spTree>
    <p:extLst>
      <p:ext uri="{BB962C8B-B14F-4D97-AF65-F5344CB8AC3E}">
        <p14:creationId xmlns:p14="http://schemas.microsoft.com/office/powerpoint/2010/main" val="1049199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made me to reflect on the fact that the questions we ask one another do tell us a bit about what we value. In the </a:t>
            </a:r>
            <a:r>
              <a:rPr lang="en-US" sz="1200" kern="1200" dirty="0" err="1">
                <a:solidFill>
                  <a:schemeClr val="tx1"/>
                </a:solidFill>
                <a:effectLst/>
                <a:latin typeface="+mn-lt"/>
                <a:ea typeface="+mn-ea"/>
                <a:cs typeface="+mn-cs"/>
              </a:rPr>
              <a:t>Phillipines</a:t>
            </a:r>
            <a:r>
              <a:rPr lang="en-US" sz="1200" kern="1200" dirty="0">
                <a:solidFill>
                  <a:schemeClr val="tx1"/>
                </a:solidFill>
                <a:effectLst/>
                <a:latin typeface="+mn-lt"/>
                <a:ea typeface="+mn-ea"/>
                <a:cs typeface="+mn-cs"/>
              </a:rPr>
              <a:t>, it seems food and family are highly valued! What about in the West? What sort of questions do we ask each other? </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951DD4-B0AD-9643-A2BF-85C2DCF9B117}" type="slidenum">
              <a:rPr lang="en-US" smtClean="0"/>
              <a:t>4</a:t>
            </a:fld>
            <a:endParaRPr lang="en-US"/>
          </a:p>
        </p:txBody>
      </p:sp>
    </p:spTree>
    <p:extLst>
      <p:ext uri="{BB962C8B-B14F-4D97-AF65-F5344CB8AC3E}">
        <p14:creationId xmlns:p14="http://schemas.microsoft.com/office/powerpoint/2010/main" val="791736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think the question I probably receive the most from strangers is “So, what do you do?” This is pretty standard, and comes in various forms. Sometimes the question is: “What do you do </a:t>
            </a:r>
            <a:r>
              <a:rPr lang="en-US" sz="1200" i="1" kern="1200" dirty="0">
                <a:solidFill>
                  <a:schemeClr val="tx1"/>
                </a:solidFill>
                <a:effectLst/>
                <a:latin typeface="+mn-lt"/>
                <a:ea typeface="+mn-ea"/>
                <a:cs typeface="+mn-cs"/>
              </a:rPr>
              <a:t>for a living?</a:t>
            </a:r>
            <a:r>
              <a:rPr lang="en-US" sz="1200" kern="1200" dirty="0">
                <a:solidFill>
                  <a:schemeClr val="tx1"/>
                </a:solidFill>
                <a:effectLst/>
                <a:latin typeface="+mn-lt"/>
                <a:ea typeface="+mn-ea"/>
                <a:cs typeface="+mn-cs"/>
              </a:rPr>
              <a:t>” A question that is often directed towards children is: “What do you want to be when you grow up?”, which is generally not a question about their aspirations for marriage and family life but one’s career or personal aspirations.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is not necessarily anything </a:t>
            </a:r>
            <a:r>
              <a:rPr lang="en-US" sz="1200" i="1" kern="1200" dirty="0">
                <a:solidFill>
                  <a:schemeClr val="tx1"/>
                </a:solidFill>
                <a:effectLst/>
                <a:latin typeface="+mn-lt"/>
                <a:ea typeface="+mn-ea"/>
                <a:cs typeface="+mn-cs"/>
              </a:rPr>
              <a:t>wrong </a:t>
            </a:r>
            <a:r>
              <a:rPr lang="en-US" sz="1200" kern="1200" dirty="0">
                <a:solidFill>
                  <a:schemeClr val="tx1"/>
                </a:solidFill>
                <a:effectLst/>
                <a:latin typeface="+mn-lt"/>
                <a:ea typeface="+mn-ea"/>
                <a:cs typeface="+mn-cs"/>
              </a:rPr>
              <a:t>with the questions we ask one another – we’ve got to start somewhere and people always have the freedom to answer as they please - but it is interesting to reflect on the fact that our culture’s questions are different from other cultures. And so they do tell us something about what we value. </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what does this question </a:t>
            </a:r>
            <a:r>
              <a:rPr lang="mr-IN"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what do </a:t>
            </a:r>
            <a:r>
              <a:rPr lang="en-US" sz="1200" i="1" kern="1200" dirty="0">
                <a:solidFill>
                  <a:schemeClr val="tx1"/>
                </a:solidFill>
                <a:effectLst/>
                <a:latin typeface="+mn-lt"/>
                <a:ea typeface="+mn-ea"/>
                <a:cs typeface="+mn-cs"/>
              </a:rPr>
              <a:t>you</a:t>
            </a:r>
            <a:r>
              <a:rPr lang="en-US" sz="1200" kern="1200" dirty="0">
                <a:solidFill>
                  <a:schemeClr val="tx1"/>
                </a:solidFill>
                <a:effectLst/>
                <a:latin typeface="+mn-lt"/>
                <a:ea typeface="+mn-ea"/>
                <a:cs typeface="+mn-cs"/>
              </a:rPr>
              <a:t> do?</a:t>
            </a:r>
            <a:r>
              <a:rPr lang="en-US" sz="1200" kern="1200" baseline="0" dirty="0">
                <a:solidFill>
                  <a:schemeClr val="tx1"/>
                </a:solidFill>
                <a:effectLst/>
                <a:latin typeface="+mn-lt"/>
                <a:ea typeface="+mn-ea"/>
                <a:cs typeface="+mn-cs"/>
              </a:rPr>
              <a:t> - </a:t>
            </a:r>
            <a:r>
              <a:rPr lang="en-US" sz="1200" kern="1200" dirty="0">
                <a:solidFill>
                  <a:schemeClr val="tx1"/>
                </a:solidFill>
                <a:effectLst/>
                <a:latin typeface="+mn-lt"/>
                <a:ea typeface="+mn-ea"/>
                <a:cs typeface="+mn-cs"/>
              </a:rPr>
              <a:t>tell us?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Often what these very Western introductory questions seem to be driving at is what makes a particular person unique?</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Sure, marriage and family might figure in there somewhere. But they’re often viewed as just part of the package; further ingredients in what makes up a full and interesting life. What we want to know is what have </a:t>
            </a:r>
            <a:r>
              <a:rPr lang="en-US" sz="1200" i="1" kern="1200" dirty="0">
                <a:solidFill>
                  <a:schemeClr val="tx1"/>
                </a:solidFill>
                <a:effectLst/>
                <a:latin typeface="+mn-lt"/>
                <a:ea typeface="+mn-ea"/>
                <a:cs typeface="+mn-cs"/>
              </a:rPr>
              <a:t>you</a:t>
            </a:r>
            <a:r>
              <a:rPr lang="en-US" sz="1200" kern="1200" dirty="0">
                <a:solidFill>
                  <a:schemeClr val="tx1"/>
                </a:solidFill>
                <a:effectLst/>
                <a:latin typeface="+mn-lt"/>
                <a:ea typeface="+mn-ea"/>
                <a:cs typeface="+mn-cs"/>
              </a:rPr>
              <a:t> been able to achieve on your own, independently of your status as a wife, husband, mother and father?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5</a:t>
            </a:fld>
            <a:endParaRPr lang="en-US"/>
          </a:p>
        </p:txBody>
      </p:sp>
    </p:spTree>
    <p:extLst>
      <p:ext uri="{BB962C8B-B14F-4D97-AF65-F5344CB8AC3E}">
        <p14:creationId xmlns:p14="http://schemas.microsoft.com/office/powerpoint/2010/main" val="902880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Ultimately, what I think our questioning reveals about much of Western culture is that we value individuality and control.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951DD4-B0AD-9643-A2BF-85C2DCF9B117}" type="slidenum">
              <a:rPr lang="en-US" smtClean="0"/>
              <a:t>6</a:t>
            </a:fld>
            <a:endParaRPr lang="en-US"/>
          </a:p>
        </p:txBody>
      </p:sp>
    </p:spTree>
    <p:extLst>
      <p:ext uri="{BB962C8B-B14F-4D97-AF65-F5344CB8AC3E}">
        <p14:creationId xmlns:p14="http://schemas.microsoft.com/office/powerpoint/2010/main" val="1897238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how might these cultural assumptions affect the way we understand marriage?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seems to me that when individuality and control are held as central values, the way we view marriage is drastically altered. We come to view marriage as good only insofar as it contributes to our own personal happiness.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might avoid marriage altogether because it ties us down; dismiss it as a mere “piece of paper”, or believe in marriage but redefine it to suit our particular circumstances.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951DD4-B0AD-9643-A2BF-85C2DCF9B117}" type="slidenum">
              <a:rPr lang="en-US" smtClean="0"/>
              <a:t>7</a:t>
            </a:fld>
            <a:endParaRPr lang="en-US"/>
          </a:p>
        </p:txBody>
      </p:sp>
    </p:spTree>
    <p:extLst>
      <p:ext uri="{BB962C8B-B14F-4D97-AF65-F5344CB8AC3E}">
        <p14:creationId xmlns:p14="http://schemas.microsoft.com/office/powerpoint/2010/main" val="907063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Perhaps the most current example of this type of thinking is same-sex marriage, but this is not the only example. It’s also buying into an attitude which opts out of a marriage when things get tough or tired,</a:t>
            </a:r>
            <a:r>
              <a:rPr lang="en-US" sz="1200" kern="1200" baseline="0" dirty="0">
                <a:solidFill>
                  <a:schemeClr val="tx1"/>
                </a:solidFill>
                <a:effectLst/>
                <a:latin typeface="+mn-lt"/>
                <a:ea typeface="+mn-ea"/>
                <a:cs typeface="+mn-cs"/>
              </a:rPr>
              <a:t> or choosing to marry but refusing to share part of our life with our spouse. </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went to a wedding a few years ago where the bride and groom vowed to be married to each other as long as it works for them, or words to that effect.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More recently, a young adult asked my husband and I whether we had a pre-nuptial agreement, and was rather horrified to find out that we have a shared bank account. This young person proclaimed that they would never share “one cent” of their money with a future partner.</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should point out that both of these examples involved people who you might refer to as “children of divorce”, so I do wonder to what extent their attitudes to marriage are shaped by earlier negative experiences of marriage.</a:t>
            </a:r>
            <a:endParaRPr lang="en-GB" sz="1200" kern="120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These examples also go to show that our </a:t>
            </a:r>
            <a:r>
              <a:rPr lang="en-US" sz="1200" kern="1200" dirty="0">
                <a:solidFill>
                  <a:schemeClr val="tx1"/>
                </a:solidFill>
                <a:effectLst/>
                <a:latin typeface="+mn-lt"/>
                <a:ea typeface="+mn-ea"/>
                <a:cs typeface="+mn-cs"/>
              </a:rPr>
              <a:t>desire for individuality and control is not always born of hedonism, but sometimes fear. Fear of suffering the same hurts. Fear of being wounded in the same way again.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951DD4-B0AD-9643-A2BF-85C2DCF9B117}" type="slidenum">
              <a:rPr lang="en-US" smtClean="0"/>
              <a:t>8</a:t>
            </a:fld>
            <a:endParaRPr lang="en-US"/>
          </a:p>
        </p:txBody>
      </p:sp>
    </p:spTree>
    <p:extLst>
      <p:ext uri="{BB962C8B-B14F-4D97-AF65-F5344CB8AC3E}">
        <p14:creationId xmlns:p14="http://schemas.microsoft.com/office/powerpoint/2010/main" val="1581115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We’ve just discussed how our dominant cultural values influence our ideas of marriage. In what way do these cultural values influence the way we view children?</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951DD4-B0AD-9643-A2BF-85C2DCF9B117}" type="slidenum">
              <a:rPr lang="en-US" smtClean="0"/>
              <a:t>9</a:t>
            </a:fld>
            <a:endParaRPr lang="en-US"/>
          </a:p>
        </p:txBody>
      </p:sp>
    </p:spTree>
    <p:extLst>
      <p:ext uri="{BB962C8B-B14F-4D97-AF65-F5344CB8AC3E}">
        <p14:creationId xmlns:p14="http://schemas.microsoft.com/office/powerpoint/2010/main" val="1007383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With respect to children, the dominant cultural attitude seems to be: we’ll determine if we have children, when we have children, how many children, with whom we’ll have kids, and with the help of reproductive technologies, we can even determine what sort of kids we have. I’m referring here to reproductive technologies that enable us to select genetic traits, ensuring our child doesn’t have a disability. Then, of course, there is the sad reality of abortion which, whether we like it or not, seems to suggest that at the end of the day our culture sees children as dispensable if they don’t fit in with our plans.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951DD4-B0AD-9643-A2BF-85C2DCF9B117}" type="slidenum">
              <a:rPr lang="en-US" smtClean="0"/>
              <a:t>10</a:t>
            </a:fld>
            <a:endParaRPr lang="en-US"/>
          </a:p>
        </p:txBody>
      </p:sp>
    </p:spTree>
    <p:extLst>
      <p:ext uri="{BB962C8B-B14F-4D97-AF65-F5344CB8AC3E}">
        <p14:creationId xmlns:p14="http://schemas.microsoft.com/office/powerpoint/2010/main" val="2080328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Our cultural attitudes also influence the way we think about our parenting. In the lead up to this talk I’ve been mindful of comments made to me, about mothering in particular. I couldn’t help but notice that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not one, but several mothers have shared in recent times the feeling that they ought to be doing ‘more’ with their life.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use just one example, one Mum asked me: “Do you ever feel you’ve forgotten who you are or lost your identity?”. Of course there are moments in parenting like that, but I do wonder to what degree this perspective is influenced by the fact that we live in a culture doesn’t always value the role of raising human beings as much as other, seemingly more “productive”, forms of work.</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951DD4-B0AD-9643-A2BF-85C2DCF9B117}" type="slidenum">
              <a:rPr lang="en-US" smtClean="0"/>
              <a:t>11</a:t>
            </a:fld>
            <a:endParaRPr lang="en-US"/>
          </a:p>
        </p:txBody>
      </p:sp>
    </p:spTree>
    <p:extLst>
      <p:ext uri="{BB962C8B-B14F-4D97-AF65-F5344CB8AC3E}">
        <p14:creationId xmlns:p14="http://schemas.microsoft.com/office/powerpoint/2010/main" val="234114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Christians are of course by no means immune from any of this thinking I’ve just described. We live in the culture and it’s easy to imbibe it, knowingly or unknowingly. Who am I kidding? We contribute to it. Maybe our lives have been marked by the attitudes I’ve described, and in maybe in a big way. Perhaps by infidelity or divorce, by abortion or discarding of embryos. Perhaps failing to give proper attention to our spouse or children? What can we say but “Lord have mercy on us, and forgive us our sins”? This is my continual prayer.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951DD4-B0AD-9643-A2BF-85C2DCF9B117}" type="slidenum">
              <a:rPr lang="en-US" smtClean="0"/>
              <a:t>12</a:t>
            </a:fld>
            <a:endParaRPr lang="en-US"/>
          </a:p>
        </p:txBody>
      </p:sp>
    </p:spTree>
    <p:extLst>
      <p:ext uri="{BB962C8B-B14F-4D97-AF65-F5344CB8AC3E}">
        <p14:creationId xmlns:p14="http://schemas.microsoft.com/office/powerpoint/2010/main" val="904481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good news, however, is that we don’t have to buy into this vision of marriage and family. There is an alternative. God has a much more beautiful vision for marriage and family in which our spouse and children are not mere “choices”, valued only insofar as they contribute to our overall happiness. Rather they are “gifts” that, if given to us, become - short of fearing, loving and trusting God himself – the most central and important vocations of our lives.</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I say that marriage is a “gift”, this is true in several ways. Perhaps most obviously, marriage and children are not things that can be demanded, even if they’re greatly desired. After all, no one can will a spouse or child into existence. Ask any single person or anyone longing for a child, they’ll testify to this!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13</a:t>
            </a:fld>
            <a:endParaRPr lang="en-US"/>
          </a:p>
        </p:txBody>
      </p:sp>
    </p:spTree>
    <p:extLst>
      <p:ext uri="{BB962C8B-B14F-4D97-AF65-F5344CB8AC3E}">
        <p14:creationId xmlns:p14="http://schemas.microsoft.com/office/powerpoint/2010/main" val="1730056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But what I want to focus on now is how marriage is an institution that’s been created by God. It’s not something we need to define. God designed it and has gifted it to us.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let’s turn to consider God’s design for man and woman, for marriage and family, as it is written in the story of creation. These are my personal reflections based on my reading of various texts – you can take or leave them – and if you want to dig deeper then I can recommend </a:t>
            </a:r>
            <a:r>
              <a:rPr lang="en-US" sz="1200" kern="1200" dirty="0" err="1">
                <a:solidFill>
                  <a:schemeClr val="tx1"/>
                </a:solidFill>
                <a:effectLst/>
                <a:latin typeface="+mn-lt"/>
                <a:ea typeface="+mn-ea"/>
                <a:cs typeface="+mn-cs"/>
              </a:rPr>
              <a:t>Dr</a:t>
            </a:r>
            <a:r>
              <a:rPr lang="en-US" sz="1200" kern="1200" dirty="0">
                <a:solidFill>
                  <a:schemeClr val="tx1"/>
                </a:solidFill>
                <a:effectLst/>
                <a:latin typeface="+mn-lt"/>
                <a:ea typeface="+mn-ea"/>
                <a:cs typeface="+mn-cs"/>
              </a:rPr>
              <a:t> Renner’s commentary on Genesis.  </a:t>
            </a:r>
            <a:endParaRPr lang="en-GB"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14</a:t>
            </a:fld>
            <a:endParaRPr lang="en-US"/>
          </a:p>
        </p:txBody>
      </p:sp>
    </p:spTree>
    <p:extLst>
      <p:ext uri="{BB962C8B-B14F-4D97-AF65-F5344CB8AC3E}">
        <p14:creationId xmlns:p14="http://schemas.microsoft.com/office/powerpoint/2010/main" val="131166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setting is man and God in the garden. God had created man out of the dust, breathed life into him (Genesis 2:7), then placed him in the garden “to work it and keep it” (Genesis 2:15), and also name the animals (Genesis 2:19-20). </a:t>
            </a:r>
          </a:p>
          <a:p>
            <a:endParaRPr lang="en-US" dirty="0"/>
          </a:p>
          <a:p>
            <a:r>
              <a:rPr lang="en-GB" sz="1200" kern="1200" dirty="0">
                <a:solidFill>
                  <a:schemeClr val="tx1"/>
                </a:solidFill>
                <a:effectLst/>
                <a:latin typeface="+mn-lt"/>
                <a:ea typeface="+mn-ea"/>
                <a:cs typeface="+mn-cs"/>
              </a:rPr>
              <a:t>But very soon, God recognises it was “not good for the man to be alone”, and so he decided to “make a helper fit for him” (Genesis 2:18). God searches all the animals but finds no compatible companion (they’re all a little too lowly),</a:t>
            </a:r>
            <a:r>
              <a:rPr lang="en-GB" sz="1200" kern="1200" baseline="300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and he himself perhaps too lofty (He is God after all!), so he has to go back to the drawing board.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What we realise here is that God saw value in relationship. Not just any relationship but relationship with a </a:t>
            </a:r>
            <a:r>
              <a:rPr lang="en-GB" sz="1200" i="1" kern="1200" dirty="0">
                <a:solidFill>
                  <a:schemeClr val="tx1"/>
                </a:solidFill>
                <a:effectLst/>
                <a:latin typeface="+mn-lt"/>
                <a:ea typeface="+mn-ea"/>
                <a:cs typeface="+mn-cs"/>
              </a:rPr>
              <a:t>similar</a:t>
            </a:r>
            <a:r>
              <a:rPr lang="en-GB" sz="1200" kern="1200" dirty="0">
                <a:solidFill>
                  <a:schemeClr val="tx1"/>
                </a:solidFill>
                <a:effectLst/>
                <a:latin typeface="+mn-lt"/>
                <a:ea typeface="+mn-ea"/>
                <a:cs typeface="+mn-cs"/>
              </a:rPr>
              <a:t> creature; one that would counter the man’s loneliness and isolation in a meaningful way. </a:t>
            </a:r>
          </a:p>
          <a:p>
            <a:endParaRPr lang="en-US" dirty="0"/>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15</a:t>
            </a:fld>
            <a:endParaRPr lang="en-US"/>
          </a:p>
        </p:txBody>
      </p:sp>
    </p:spTree>
    <p:extLst>
      <p:ext uri="{BB962C8B-B14F-4D97-AF65-F5344CB8AC3E}">
        <p14:creationId xmlns:p14="http://schemas.microsoft.com/office/powerpoint/2010/main" val="606721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But, as we all know, God doesn’t create a companion that’s identical to Adam. He doesn’t create another man. He creates a woman. Someone significantly the same, but also significantly different. Someone with whom he can substantially relate, but whose body, brain, physiology, psyche, and all other things that make her wonderfully unique, would complement him. Together, they would be </a:t>
            </a:r>
            <a:r>
              <a:rPr lang="en-GB" sz="1200" u="sng" kern="1200" dirty="0">
                <a:solidFill>
                  <a:schemeClr val="tx1"/>
                </a:solidFill>
                <a:effectLst/>
                <a:latin typeface="+mn-lt"/>
                <a:ea typeface="+mn-ea"/>
                <a:cs typeface="+mn-cs"/>
              </a:rPr>
              <a:t>male and female</a:t>
            </a:r>
            <a:r>
              <a:rPr lang="en-GB" sz="1200" kern="1200" dirty="0">
                <a:solidFill>
                  <a:schemeClr val="tx1"/>
                </a:solidFill>
                <a:effectLst/>
                <a:latin typeface="+mn-lt"/>
                <a:ea typeface="+mn-ea"/>
                <a:cs typeface="+mn-cs"/>
              </a:rPr>
              <a:t>, </a:t>
            </a:r>
            <a:r>
              <a:rPr lang="en-GB" sz="1200" u="sng" kern="1200" dirty="0">
                <a:solidFill>
                  <a:schemeClr val="tx1"/>
                </a:solidFill>
                <a:effectLst/>
                <a:latin typeface="+mn-lt"/>
                <a:ea typeface="+mn-ea"/>
                <a:cs typeface="+mn-cs"/>
              </a:rPr>
              <a:t>man and woman</a:t>
            </a:r>
            <a:r>
              <a:rPr lang="en-GB"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can discover a little about how woman might have been intended to complement man when we learn about how Eve was created. Genesis tells us that “</a:t>
            </a:r>
            <a:r>
              <a:rPr lang="en-GB" sz="1200" i="1" kern="1200" dirty="0">
                <a:solidFill>
                  <a:schemeClr val="tx1"/>
                </a:solidFill>
                <a:effectLst/>
                <a:latin typeface="+mn-lt"/>
                <a:ea typeface="+mn-ea"/>
                <a:cs typeface="+mn-cs"/>
              </a:rPr>
              <a:t>the Lord God made a woman from the rib he had taken out of the man” </a:t>
            </a:r>
            <a:r>
              <a:rPr lang="en-GB" sz="1200" kern="1200" dirty="0">
                <a:solidFill>
                  <a:schemeClr val="tx1"/>
                </a:solidFill>
                <a:effectLst/>
                <a:latin typeface="+mn-lt"/>
                <a:ea typeface="+mn-ea"/>
                <a:cs typeface="+mn-cs"/>
              </a:rPr>
              <a:t>(Genesis 2:21-22)</a:t>
            </a:r>
            <a:r>
              <a:rPr lang="en-GB" sz="1200" i="1" kern="1200" dirty="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Unlike Adam, Eve was not made of dust or dirt but of human flesh and bone. Her very substance is human. Unlike Adam, who was created before any other human, Eve’s only experience of life has been in the company of another human. We also learn later that she was named Eve because she would be the “mother of the living” (Genesis 3:20). So, in addition to being made out of a human, to be in relationship with another human, she is also given the unique and beautiful role of being able to bear life inside of her. This is something uniquely hers. Unique to women. </a:t>
            </a:r>
          </a:p>
        </p:txBody>
      </p:sp>
      <p:sp>
        <p:nvSpPr>
          <p:cNvPr id="4" name="Slide Number Placeholder 3"/>
          <p:cNvSpPr>
            <a:spLocks noGrp="1"/>
          </p:cNvSpPr>
          <p:nvPr>
            <p:ph type="sldNum" sz="quarter" idx="10"/>
          </p:nvPr>
        </p:nvSpPr>
        <p:spPr/>
        <p:txBody>
          <a:bodyPr/>
          <a:lstStyle/>
          <a:p>
            <a:fld id="{DC951DD4-B0AD-9643-A2BF-85C2DCF9B117}" type="slidenum">
              <a:rPr lang="en-US" smtClean="0"/>
              <a:t>16</a:t>
            </a:fld>
            <a:endParaRPr lang="en-US"/>
          </a:p>
        </p:txBody>
      </p:sp>
    </p:spTree>
    <p:extLst>
      <p:ext uri="{BB962C8B-B14F-4D97-AF65-F5344CB8AC3E}">
        <p14:creationId xmlns:p14="http://schemas.microsoft.com/office/powerpoint/2010/main" val="157321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It also seems significant that Eve’s created from Adam’s side - not his head or his foot - suggesting she wasn’t intended to rule over him, nor to be beneath him, but as a person who has equally been created in the image of God (Genesis 1). A partner. Someone with whom to walk side-by-side, helping one another in common tasks, and work together for God’s purposes. Of the commentaries I looked at: Luther, Renner, and </a:t>
            </a:r>
            <a:r>
              <a:rPr lang="en-GB" sz="1200" kern="1200" dirty="0" err="1">
                <a:solidFill>
                  <a:schemeClr val="tx1"/>
                </a:solidFill>
                <a:effectLst/>
                <a:latin typeface="+mn-lt"/>
                <a:ea typeface="+mn-ea"/>
                <a:cs typeface="+mn-cs"/>
              </a:rPr>
              <a:t>Veith</a:t>
            </a:r>
            <a:r>
              <a:rPr lang="en-GB" sz="1200" kern="1200" dirty="0">
                <a:solidFill>
                  <a:schemeClr val="tx1"/>
                </a:solidFill>
                <a:effectLst/>
                <a:latin typeface="+mn-lt"/>
                <a:ea typeface="+mn-ea"/>
                <a:cs typeface="+mn-cs"/>
              </a:rPr>
              <a:t> in his book on family vocation: all stressed that ‘help’ in this context meant ‘mutual help’.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Scripture also indicates how marriage is a gift of God in the sense that it’s not man’s initiative, but God’s. Adam was asleep when Eve was created, and it is God who then brings Adam and Eve, man and woman, together as a gift for one another, to love and serve one another.</a:t>
            </a:r>
          </a:p>
          <a:p>
            <a:r>
              <a:rPr lang="en-GB" sz="1200" kern="1200" dirty="0">
                <a:solidFill>
                  <a:schemeClr val="tx1"/>
                </a:solidFill>
                <a:effectLst/>
                <a:latin typeface="+mn-lt"/>
                <a:ea typeface="+mn-ea"/>
                <a:cs typeface="+mn-cs"/>
              </a:rPr>
              <a:t>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17</a:t>
            </a:fld>
            <a:endParaRPr lang="en-US"/>
          </a:p>
        </p:txBody>
      </p:sp>
    </p:spTree>
    <p:extLst>
      <p:ext uri="{BB962C8B-B14F-4D97-AF65-F5344CB8AC3E}">
        <p14:creationId xmlns:p14="http://schemas.microsoft.com/office/powerpoint/2010/main" val="497392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This is a great cause of celebration. Finally, someone to identify with! Adam exclaims: “Bone of my bone and flesh of my flesh!”</a:t>
            </a:r>
            <a:r>
              <a:rPr lang="en-GB" sz="1200" i="1" kern="1200" baseline="300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(Genesis 2:23) </a:t>
            </a:r>
          </a:p>
        </p:txBody>
      </p:sp>
      <p:sp>
        <p:nvSpPr>
          <p:cNvPr id="4" name="Slide Number Placeholder 3"/>
          <p:cNvSpPr>
            <a:spLocks noGrp="1"/>
          </p:cNvSpPr>
          <p:nvPr>
            <p:ph type="sldNum" sz="quarter" idx="10"/>
          </p:nvPr>
        </p:nvSpPr>
        <p:spPr/>
        <p:txBody>
          <a:bodyPr/>
          <a:lstStyle/>
          <a:p>
            <a:fld id="{DC951DD4-B0AD-9643-A2BF-85C2DCF9B117}" type="slidenum">
              <a:rPr lang="en-US" smtClean="0"/>
              <a:t>18</a:t>
            </a:fld>
            <a:endParaRPr lang="en-US"/>
          </a:p>
        </p:txBody>
      </p:sp>
    </p:spTree>
    <p:extLst>
      <p:ext uri="{BB962C8B-B14F-4D97-AF65-F5344CB8AC3E}">
        <p14:creationId xmlns:p14="http://schemas.microsoft.com/office/powerpoint/2010/main" val="1063779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hear more about God’s intended design for marriage when we read on: “For this reason a man will leave his father and mother and be united to his wife, and they will become one flesh.”</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(Genesis</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2: 18, 21-23) I love this language of one-</a:t>
            </a:r>
            <a:r>
              <a:rPr lang="en-GB" sz="1200" kern="1200" dirty="0" err="1">
                <a:solidFill>
                  <a:schemeClr val="tx1"/>
                </a:solidFill>
                <a:effectLst/>
                <a:latin typeface="+mn-lt"/>
                <a:ea typeface="+mn-ea"/>
                <a:cs typeface="+mn-cs"/>
              </a:rPr>
              <a:t>fleshness</a:t>
            </a:r>
            <a:r>
              <a:rPr lang="en-GB" sz="1200" kern="1200" dirty="0">
                <a:solidFill>
                  <a:schemeClr val="tx1"/>
                </a:solidFill>
                <a:effectLst/>
                <a:latin typeface="+mn-lt"/>
                <a:ea typeface="+mn-ea"/>
                <a:cs typeface="+mn-cs"/>
              </a:rPr>
              <a:t>, which I think we can understand ‘one-</a:t>
            </a:r>
            <a:r>
              <a:rPr lang="en-GB" sz="1200" kern="1200" dirty="0" err="1">
                <a:solidFill>
                  <a:schemeClr val="tx1"/>
                </a:solidFill>
                <a:effectLst/>
                <a:latin typeface="+mn-lt"/>
                <a:ea typeface="+mn-ea"/>
                <a:cs typeface="+mn-cs"/>
              </a:rPr>
              <a:t>fleshness</a:t>
            </a:r>
            <a:r>
              <a:rPr lang="en-GB" sz="1200" kern="1200" dirty="0">
                <a:solidFill>
                  <a:schemeClr val="tx1"/>
                </a:solidFill>
                <a:effectLst/>
                <a:latin typeface="+mn-lt"/>
                <a:ea typeface="+mn-ea"/>
                <a:cs typeface="+mn-cs"/>
              </a:rPr>
              <a:t>’ in a few ways.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First, when a couple is joined in marriage, a new family unit is formed – one that is distinct from their own parents and siblings. They leave and cleave, and become their own family. This is true irrespective of whether there are children. It only takes two to make a family.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More than just creating a new union or family unit, however, marriage also creates what the early church father, John Chrysostom, writing in the 4th century, so beautifully described as a new </a:t>
            </a:r>
            <a:r>
              <a:rPr lang="en-GB" sz="1200" i="1" kern="1200" dirty="0">
                <a:solidFill>
                  <a:schemeClr val="tx1"/>
                </a:solidFill>
                <a:effectLst/>
                <a:latin typeface="+mn-lt"/>
                <a:ea typeface="+mn-ea"/>
                <a:cs typeface="+mn-cs"/>
              </a:rPr>
              <a:t>organism</a:t>
            </a:r>
            <a:r>
              <a:rPr lang="en-GB" sz="1200" kern="1200" dirty="0">
                <a:solidFill>
                  <a:schemeClr val="tx1"/>
                </a:solidFill>
                <a:effectLst/>
                <a:latin typeface="+mn-lt"/>
                <a:ea typeface="+mn-ea"/>
                <a:cs typeface="+mn-cs"/>
              </a:rPr>
              <a:t>. Now, I’m no scientist but the dictionary tells me an </a:t>
            </a:r>
            <a:r>
              <a:rPr lang="en-GB" sz="1200" i="1" kern="1200" dirty="0">
                <a:solidFill>
                  <a:schemeClr val="tx1"/>
                </a:solidFill>
                <a:effectLst/>
                <a:latin typeface="+mn-lt"/>
                <a:ea typeface="+mn-ea"/>
                <a:cs typeface="+mn-cs"/>
              </a:rPr>
              <a:t>organism </a:t>
            </a:r>
            <a:r>
              <a:rPr lang="en-GB" sz="1200" kern="1200" dirty="0">
                <a:solidFill>
                  <a:schemeClr val="tx1"/>
                </a:solidFill>
                <a:effectLst/>
                <a:latin typeface="+mn-lt"/>
                <a:ea typeface="+mn-ea"/>
                <a:cs typeface="+mn-cs"/>
              </a:rPr>
              <a:t>is a single-celled life form. In other words, husband and wife cannot be separated from the other, and should not be viewed as two individuals merely joined together. The two have truly become one.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Something beautiful is going on here. By joining husband and wife as “one flesh”, God is reminding husband and wife that they are not in competition. For, as St Paul writes, “no one ever hated his own flesh, but nourishes and cherishes is” (Ephesians 5:28-29).</a:t>
            </a:r>
          </a:p>
          <a:p>
            <a:endParaRPr lang="en-US" dirty="0"/>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19</a:t>
            </a:fld>
            <a:endParaRPr lang="en-US"/>
          </a:p>
        </p:txBody>
      </p:sp>
    </p:spTree>
    <p:extLst>
      <p:ext uri="{BB962C8B-B14F-4D97-AF65-F5344CB8AC3E}">
        <p14:creationId xmlns:p14="http://schemas.microsoft.com/office/powerpoint/2010/main" val="2000038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We’ve talked about one-</a:t>
            </a:r>
            <a:r>
              <a:rPr lang="en-GB" sz="1200" kern="1200" dirty="0" err="1">
                <a:solidFill>
                  <a:schemeClr val="tx1"/>
                </a:solidFill>
                <a:effectLst/>
                <a:latin typeface="+mn-lt"/>
                <a:ea typeface="+mn-ea"/>
                <a:cs typeface="+mn-cs"/>
              </a:rPr>
              <a:t>fleshness</a:t>
            </a:r>
            <a:r>
              <a:rPr lang="en-GB" sz="1200" kern="1200" dirty="0">
                <a:solidFill>
                  <a:schemeClr val="tx1"/>
                </a:solidFill>
                <a:effectLst/>
                <a:latin typeface="+mn-lt"/>
                <a:ea typeface="+mn-ea"/>
                <a:cs typeface="+mn-cs"/>
              </a:rPr>
              <a:t> meaning the making of a new family unit, and a new organism, as non-competitive entity. There are other deeply profound realities about this one flesh union between man and woman. It is the place and context God gives man and woman to delight in each other’s bodies, providing a proper place to enjoy sexual relations (1 Corinthians 7:2-3).</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preparing for this talk I had a look at some of what Luther and the Confessions have to say about the topic, and was interested to see how both stress marriage as addressing the very practical reality of sexual temptation, by ‘helping against human weakness’ and acting ‘as a cure’. </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20</a:t>
            </a:fld>
            <a:endParaRPr lang="en-US"/>
          </a:p>
        </p:txBody>
      </p:sp>
    </p:spTree>
    <p:extLst>
      <p:ext uri="{BB962C8B-B14F-4D97-AF65-F5344CB8AC3E}">
        <p14:creationId xmlns:p14="http://schemas.microsoft.com/office/powerpoint/2010/main" val="1428153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But sex is not just about the sex itself, good though it may be. Sex between man and woman is so unique that it is capable of bearing life itself. </a:t>
            </a:r>
            <a:r>
              <a:rPr lang="en-GB" sz="1200" i="1" kern="1200" dirty="0">
                <a:solidFill>
                  <a:schemeClr val="tx1"/>
                </a:solidFill>
                <a:effectLst/>
                <a:latin typeface="+mn-lt"/>
                <a:ea typeface="+mn-ea"/>
                <a:cs typeface="+mn-cs"/>
              </a:rPr>
              <a:t>“God blessed them and said to them, “Be fruitful and increase in number</a:t>
            </a:r>
            <a:r>
              <a:rPr lang="en-GB" sz="1200" kern="1200" dirty="0">
                <a:solidFill>
                  <a:schemeClr val="tx1"/>
                </a:solidFill>
                <a:effectLst/>
                <a:latin typeface="+mn-lt"/>
                <a:ea typeface="+mn-ea"/>
                <a:cs typeface="+mn-cs"/>
              </a:rPr>
              <a:t>; fill the earth and subdue it.” (Genesis 1:28(a)) How beautiful that God gives children as a natural fruit of married love! “Bone is taken from bone, and flesh from flesh, fashioned by an invisible power into another human being.”</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21</a:t>
            </a:fld>
            <a:endParaRPr lang="en-US"/>
          </a:p>
        </p:txBody>
      </p:sp>
    </p:spTree>
    <p:extLst>
      <p:ext uri="{BB962C8B-B14F-4D97-AF65-F5344CB8AC3E}">
        <p14:creationId xmlns:p14="http://schemas.microsoft.com/office/powerpoint/2010/main" val="6872029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But is this just an optional task? Can we choose not to have children? Or, ought we? Luther and the Confessions would suggest not. In his treatise ‘The Estate of Marriage’, ‘Luther says that “be fruitful and multiply” is not just a command, but a divine ordinance [</a:t>
            </a:r>
            <a:r>
              <a:rPr lang="en-GB" sz="1200" i="1" kern="1200" dirty="0" err="1">
                <a:solidFill>
                  <a:schemeClr val="tx1"/>
                </a:solidFill>
                <a:effectLst/>
                <a:latin typeface="+mn-lt"/>
                <a:ea typeface="+mn-ea"/>
                <a:cs typeface="+mn-cs"/>
              </a:rPr>
              <a:t>werk</a:t>
            </a:r>
            <a:r>
              <a:rPr lang="en-GB" sz="1200" kern="1200" dirty="0">
                <a:solidFill>
                  <a:schemeClr val="tx1"/>
                </a:solidFill>
                <a:effectLst/>
                <a:latin typeface="+mn-lt"/>
                <a:ea typeface="+mn-ea"/>
                <a:cs typeface="+mn-cs"/>
              </a:rPr>
              <a:t>] “which is not our prerogative to hinder or ignore.”’</a:t>
            </a:r>
          </a:p>
          <a:p>
            <a:endParaRPr lang="en-US" dirty="0"/>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22</a:t>
            </a:fld>
            <a:endParaRPr lang="en-US"/>
          </a:p>
        </p:txBody>
      </p:sp>
    </p:spTree>
    <p:extLst>
      <p:ext uri="{BB962C8B-B14F-4D97-AF65-F5344CB8AC3E}">
        <p14:creationId xmlns:p14="http://schemas.microsoft.com/office/powerpoint/2010/main" val="3944480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Large Catechism also puts a strong link between marriage and childbearing as a fruit of marriage, saying that God created man and woman so that they ‘might live together in marriage, be fruitful, bear children, and nourish and train them to honour God.’</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23</a:t>
            </a:fld>
            <a:endParaRPr lang="en-US"/>
          </a:p>
        </p:txBody>
      </p:sp>
    </p:spTree>
    <p:extLst>
      <p:ext uri="{BB962C8B-B14F-4D97-AF65-F5344CB8AC3E}">
        <p14:creationId xmlns:p14="http://schemas.microsoft.com/office/powerpoint/2010/main" val="13305869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Apology of the Augsburg Confession also deals with an argument I know I’ve heard the argument – perhaps you have too – which essentially says: ‘[n]ow that the earth has been populated, marriage [or at least the childbearing bit] is not commanded.’ We’ve done our bit! We’ve been fruitful, we’ve multiplied! Now it’s just a matter of choice.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Apology of responds by saying that: ‘Human nature is so formed by God’s Word that it is fruitful not only in the beginning of creation, but as long as this nature of our bodies exist’’ In other words, if God doesn’t want us to have any more babies, he’ll change nature to reflect that.)</a:t>
            </a:r>
          </a:p>
          <a:p>
            <a:endParaRPr lang="en-US" dirty="0"/>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24</a:t>
            </a:fld>
            <a:endParaRPr lang="en-US"/>
          </a:p>
        </p:txBody>
      </p:sp>
    </p:spTree>
    <p:extLst>
      <p:ext uri="{BB962C8B-B14F-4D97-AF65-F5344CB8AC3E}">
        <p14:creationId xmlns:p14="http://schemas.microsoft.com/office/powerpoint/2010/main" val="16272003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Children are a natural fruit of marriage. I find it so fascinating that God fashioned women’s bodies in such a way that they are not fertile 100% of the time but only around the time a woman is ovulating. And actually, there are several modern and highly effective methods of natural family planning which allows couples to steward their fertility naturally, according to God’s design. But that’s a talk for another day… You can ask me in the break if you’re interested. I’m not talking about the rhythm method. </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25</a:t>
            </a:fld>
            <a:endParaRPr lang="en-US"/>
          </a:p>
        </p:txBody>
      </p:sp>
    </p:spTree>
    <p:extLst>
      <p:ext uri="{BB962C8B-B14F-4D97-AF65-F5344CB8AC3E}">
        <p14:creationId xmlns:p14="http://schemas.microsoft.com/office/powerpoint/2010/main" val="529183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seems to me to be freedom in understanding how God has created the female body, working with it and not against it. I’ve always interpreted this as much more ‘pro-woman’ compared to other feminist ideologies which seem to equates the freedom of a woman with her ability, through widespread contraception and abortion, </a:t>
            </a:r>
            <a:r>
              <a:rPr lang="en-GB" sz="1200" i="1" kern="1200" dirty="0">
                <a:solidFill>
                  <a:schemeClr val="tx1"/>
                </a:solidFill>
                <a:effectLst/>
                <a:latin typeface="+mn-lt"/>
                <a:ea typeface="+mn-ea"/>
                <a:cs typeface="+mn-cs"/>
              </a:rPr>
              <a:t>not</a:t>
            </a:r>
            <a:r>
              <a:rPr lang="en-GB" sz="1200" kern="1200" dirty="0">
                <a:solidFill>
                  <a:schemeClr val="tx1"/>
                </a:solidFill>
                <a:effectLst/>
                <a:latin typeface="+mn-lt"/>
                <a:ea typeface="+mn-ea"/>
                <a:cs typeface="+mn-cs"/>
              </a:rPr>
              <a:t> to be a mother. </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26</a:t>
            </a:fld>
            <a:endParaRPr lang="en-US"/>
          </a:p>
        </p:txBody>
      </p:sp>
    </p:spTree>
    <p:extLst>
      <p:ext uri="{BB962C8B-B14F-4D97-AF65-F5344CB8AC3E}">
        <p14:creationId xmlns:p14="http://schemas.microsoft.com/office/powerpoint/2010/main" val="2808497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thought of having children, or another child, can indeed be scary. We live in an unpredictable world. And aside from that, childbirth is hard. Sometimes even brutal. </a:t>
            </a:r>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27</a:t>
            </a:fld>
            <a:endParaRPr lang="en-US"/>
          </a:p>
        </p:txBody>
      </p:sp>
    </p:spTree>
    <p:extLst>
      <p:ext uri="{BB962C8B-B14F-4D97-AF65-F5344CB8AC3E}">
        <p14:creationId xmlns:p14="http://schemas.microsoft.com/office/powerpoint/2010/main" val="270552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Perhaps for this reason, theologian and editor of the magazine First Things R. R. Reno says that ‘[H]</a:t>
            </a:r>
            <a:r>
              <a:rPr lang="en-GB" sz="1200" kern="1200" dirty="0" err="1">
                <a:solidFill>
                  <a:schemeClr val="tx1"/>
                </a:solidFill>
                <a:effectLst/>
                <a:latin typeface="+mn-lt"/>
                <a:ea typeface="+mn-ea"/>
                <a:cs typeface="+mn-cs"/>
              </a:rPr>
              <a:t>aving</a:t>
            </a:r>
            <a:r>
              <a:rPr lang="en-GB" sz="1200" kern="1200" dirty="0">
                <a:solidFill>
                  <a:schemeClr val="tx1"/>
                </a:solidFill>
                <a:effectLst/>
                <a:latin typeface="+mn-lt"/>
                <a:ea typeface="+mn-ea"/>
                <a:cs typeface="+mn-cs"/>
              </a:rPr>
              <a:t> children is always an act of trust, a moment in which we surrender ourselves and say, however unconsciously, “Let it be to me according to your word” (Luke 1:38).’ </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28</a:t>
            </a:fld>
            <a:endParaRPr lang="en-US"/>
          </a:p>
        </p:txBody>
      </p:sp>
    </p:spTree>
    <p:extLst>
      <p:ext uri="{BB962C8B-B14F-4D97-AF65-F5344CB8AC3E}">
        <p14:creationId xmlns:p14="http://schemas.microsoft.com/office/powerpoint/2010/main" val="16386766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For some that might mean more children than they anticipated, including the joy and chaos that comes with it.</a:t>
            </a:r>
          </a:p>
        </p:txBody>
      </p:sp>
      <p:sp>
        <p:nvSpPr>
          <p:cNvPr id="4" name="Slide Number Placeholder 3"/>
          <p:cNvSpPr>
            <a:spLocks noGrp="1"/>
          </p:cNvSpPr>
          <p:nvPr>
            <p:ph type="sldNum" sz="quarter" idx="10"/>
          </p:nvPr>
        </p:nvSpPr>
        <p:spPr/>
        <p:txBody>
          <a:bodyPr/>
          <a:lstStyle/>
          <a:p>
            <a:fld id="{DC951DD4-B0AD-9643-A2BF-85C2DCF9B117}" type="slidenum">
              <a:rPr lang="en-US" smtClean="0"/>
              <a:t>29</a:t>
            </a:fld>
            <a:endParaRPr lang="en-US"/>
          </a:p>
        </p:txBody>
      </p:sp>
    </p:spTree>
    <p:extLst>
      <p:ext uri="{BB962C8B-B14F-4D97-AF65-F5344CB8AC3E}">
        <p14:creationId xmlns:p14="http://schemas.microsoft.com/office/powerpoint/2010/main" val="516828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For others, perhaps fewer than they’d hoped for or even none at all.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What does infertility say about a couple’s marriage?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is a question I remember grappling for the 8 years of marriage before we were blessed with a child. This thought might seem out of place for some here, but at times I did wonder whether we’d done something wrong? Why had God withheld his blessing? I also remember, however, finding comfort in the fact that Scripture emphasises “</a:t>
            </a:r>
            <a:r>
              <a:rPr lang="en-GB" sz="1200" kern="1200" dirty="0" err="1">
                <a:solidFill>
                  <a:schemeClr val="tx1"/>
                </a:solidFill>
                <a:effectLst/>
                <a:latin typeface="+mn-lt"/>
                <a:ea typeface="+mn-ea"/>
                <a:cs typeface="+mn-cs"/>
              </a:rPr>
              <a:t>onefleshness</a:t>
            </a:r>
            <a:r>
              <a:rPr lang="en-GB" sz="1200" kern="1200" dirty="0">
                <a:solidFill>
                  <a:schemeClr val="tx1"/>
                </a:solidFill>
                <a:effectLst/>
                <a:latin typeface="+mn-lt"/>
                <a:ea typeface="+mn-ea"/>
                <a:cs typeface="+mn-cs"/>
              </a:rPr>
              <a:t>” as the foundation of the marriage. The coming together of man and woman, joined in mind and body, blessed by God. That is the heart of marriage, not the children, blessings though they are.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Couples who have not been blessed with children are still called to “be fruitful”, albeit in other ways. On a practical level, married couples without children often have the time and capacity to take on “extraordinary” projects in service of the community than if they had children of their own. These might be intellectual, social or otherwise. It might be adoption and fostering, although that’s not confined just to couple’s who can’t have kids. At the end of the day, the key challenge for couples facing infertility, like all Christians, is not to turn in on oneself and one’s desires, but pray “Your will be done, O Lord.” </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30</a:t>
            </a:fld>
            <a:endParaRPr lang="en-US"/>
          </a:p>
        </p:txBody>
      </p:sp>
    </p:spTree>
    <p:extLst>
      <p:ext uri="{BB962C8B-B14F-4D97-AF65-F5344CB8AC3E}">
        <p14:creationId xmlns:p14="http://schemas.microsoft.com/office/powerpoint/2010/main" val="12973808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vision we have discussed so far is marriage as companionship, complementarity, two becoming one flesh, and procreative (or fruitfulness). A union, not just of the heart and mind, but the physical self as well.</a:t>
            </a:r>
          </a:p>
        </p:txBody>
      </p:sp>
      <p:sp>
        <p:nvSpPr>
          <p:cNvPr id="4" name="Slide Number Placeholder 3"/>
          <p:cNvSpPr>
            <a:spLocks noGrp="1"/>
          </p:cNvSpPr>
          <p:nvPr>
            <p:ph type="sldNum" sz="quarter" idx="10"/>
          </p:nvPr>
        </p:nvSpPr>
        <p:spPr/>
        <p:txBody>
          <a:bodyPr/>
          <a:lstStyle/>
          <a:p>
            <a:fld id="{DC951DD4-B0AD-9643-A2BF-85C2DCF9B117}" type="slidenum">
              <a:rPr lang="en-US" smtClean="0"/>
              <a:t>31</a:t>
            </a:fld>
            <a:endParaRPr lang="en-US"/>
          </a:p>
        </p:txBody>
      </p:sp>
    </p:spTree>
    <p:extLst>
      <p:ext uri="{BB962C8B-B14F-4D97-AF65-F5344CB8AC3E}">
        <p14:creationId xmlns:p14="http://schemas.microsoft.com/office/powerpoint/2010/main" val="15719635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Scriptures also reveal God’s intention for marriage to be exclusive and permanent. Christ says: ‘[w]hat God has joined together, let man not separate’ (Matthew 19:86).</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exclusivity and permanency is a great gift for spouses and children. It provides a home, a place of safety and belonging, of unconditional love, which then frees people up to serve others, and even pursue fun and interesting things, because they have a stable base.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Those who have lived through divorce or fractured homes will know, perhaps by their very lack of it, the gift of a stable home. So much time is spent on managing one’s own emotions as well as fragile relationships, often taking away the opportunity to enjoy the good and beautiful things of God’s creation. More than this, however, when divorce happens, something dies. Flesh is torn apart. Confusion and grief ensues, often subconsciously, and can take a lifetime to decipher.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Yet, those who have lived in a home marked by a stable but toxic marital relationship will know that exclusivity and permanency is not the end of the story. God’s intention for marriage and family is so much more than “grin and bear it”. It’s a vision of love, service and forgiveness. And, God willing, all in copious amounts!</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32</a:t>
            </a:fld>
            <a:endParaRPr lang="en-US"/>
          </a:p>
        </p:txBody>
      </p:sp>
    </p:spTree>
    <p:extLst>
      <p:ext uri="{BB962C8B-B14F-4D97-AF65-F5344CB8AC3E}">
        <p14:creationId xmlns:p14="http://schemas.microsoft.com/office/powerpoint/2010/main" val="1446962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Much of what we’ve discussed about God’s design for marriage in Part 2 is written in to the way things just are – for Christians and non-Christians alike - and therefore knowable through the natural law. In this next section I want to reflect more on what Christ has revealed to us about marriage and family.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Let us turn now to Ephesians 5: 22-27, 30-33; the biblical text that beautifully epitomises a Christian vision of marriage. I will look at a few selected verses: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33</a:t>
            </a:fld>
            <a:endParaRPr lang="en-US"/>
          </a:p>
        </p:txBody>
      </p:sp>
    </p:spTree>
    <p:extLst>
      <p:ext uri="{BB962C8B-B14F-4D97-AF65-F5344CB8AC3E}">
        <p14:creationId xmlns:p14="http://schemas.microsoft.com/office/powerpoint/2010/main" val="9899943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34</a:t>
            </a:fld>
            <a:endParaRPr lang="en-US"/>
          </a:p>
        </p:txBody>
      </p:sp>
    </p:spTree>
    <p:extLst>
      <p:ext uri="{BB962C8B-B14F-4D97-AF65-F5344CB8AC3E}">
        <p14:creationId xmlns:p14="http://schemas.microsoft.com/office/powerpoint/2010/main" val="4845488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35</a:t>
            </a:fld>
            <a:endParaRPr lang="en-US"/>
          </a:p>
        </p:txBody>
      </p:sp>
    </p:spTree>
    <p:extLst>
      <p:ext uri="{BB962C8B-B14F-4D97-AF65-F5344CB8AC3E}">
        <p14:creationId xmlns:p14="http://schemas.microsoft.com/office/powerpoint/2010/main" val="16249125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 want to address the question of submission or headship first because I think the words ‘submit’ and ‘head’ are often the two words that are stuck in people’s minds after reading this passage, and they are words that can carry some ‘baggage’.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 must admit the idea of Christian male headship is something I’ve grown into over the years. Like most things, no doubt I’m still growing into it.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I’m from a family of strong women and the purpose of my high school education was unashamedly about empowering young women as leaders. So, growing up, this biblical text about submission was something that stood out to me like a sore thumb.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 think for me it was through the experience of marriage that I came to see the beauty behind this text.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submission wives are asked of is not a blind following of orders from a dictatorial husband, but what I would call more a trusting in the lead of a husband who has been called to lay down his life for you.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Just as the church must trust what Christ says and where he leads, so too a wife is called to trust and respect her husband.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is not a call to top-down submission, but mutual submission. Verse 33 is, at least to me, instructive: ‘[</a:t>
            </a:r>
            <a:r>
              <a:rPr lang="en-US" sz="1200" kern="1200" dirty="0">
                <a:solidFill>
                  <a:schemeClr val="tx1"/>
                </a:solidFill>
                <a:effectLst/>
                <a:latin typeface="+mn-lt"/>
                <a:ea typeface="+mn-ea"/>
                <a:cs typeface="+mn-cs"/>
              </a:rPr>
              <a:t>Husbands], let each one of you love his wife as himself, and let the wife see that she respects her </a:t>
            </a:r>
            <a:r>
              <a:rPr lang="en-GB" sz="1200" kern="1200" dirty="0">
                <a:solidFill>
                  <a:schemeClr val="tx1"/>
                </a:solidFill>
                <a:effectLst/>
                <a:latin typeface="+mn-lt"/>
                <a:ea typeface="+mn-ea"/>
                <a:cs typeface="+mn-cs"/>
              </a:rPr>
              <a:t>husband.’ If one party doesn’t come to the table relationships can become very difficult.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There is much can be said on this topic, and much that has been discussed about problems that ensue when a man abuses the idea of headship through misplaced strength. This is a very grave concern, and always deserves the church’s attention.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I think we women, too, need to give consideration to the potential misplacement of our own strength. A woman’s strength can be a beautiful thing but, when misplaced, can also have serious consequences. It can lead, amongst other things, to the emasculation of men </a:t>
            </a:r>
            <a:r>
              <a:rPr lang="en-GB" sz="1200" kern="1200" dirty="0" err="1">
                <a:solidFill>
                  <a:schemeClr val="tx1"/>
                </a:solidFill>
                <a:effectLst/>
                <a:latin typeface="+mn-lt"/>
                <a:ea typeface="+mn-ea"/>
                <a:cs typeface="+mn-cs"/>
              </a:rPr>
              <a:t>i.e</a:t>
            </a:r>
            <a:r>
              <a:rPr lang="en-GB" sz="1200" kern="1200" dirty="0">
                <a:solidFill>
                  <a:schemeClr val="tx1"/>
                </a:solidFill>
                <a:effectLst/>
                <a:latin typeface="+mn-lt"/>
                <a:ea typeface="+mn-ea"/>
                <a:cs typeface="+mn-cs"/>
              </a:rPr>
              <a:t> where a man loses his confidence to lead, and feels undermined in every decision he makes. This is a pitiable thing to see, and something many of us, myself included, have been guilty of from time to time.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 think we would all benefit from a bit more reflection on the content of Ephesians 5, which St Paul describes as ‘a profound mystery’. What the text proposes almost seems like a dance, where both partners are equal but with unique steps.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women would do well to ask ourselves the question: what does it mean for me to submit to, to respect my husband? Similarly, men would do well to ask, what does it mean to lay down your life for your wife, to love sacrificially, as Christ did for the church? Ephesians 5 doesn’t impose obligations only on one person or another. It’s a call to both, to behave in a way that is not natural, but a way that constantly seeking out and serving the other.</a:t>
            </a:r>
            <a:r>
              <a:rPr lang="en-GB" sz="1200" kern="1200" baseline="300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How can I serve you today? Ideally, if we’re looking after each other’s needs we won’t need to be looking after our own.</a:t>
            </a:r>
          </a:p>
        </p:txBody>
      </p:sp>
      <p:sp>
        <p:nvSpPr>
          <p:cNvPr id="4" name="Slide Number Placeholder 3"/>
          <p:cNvSpPr>
            <a:spLocks noGrp="1"/>
          </p:cNvSpPr>
          <p:nvPr>
            <p:ph type="sldNum" sz="quarter" idx="10"/>
          </p:nvPr>
        </p:nvSpPr>
        <p:spPr/>
        <p:txBody>
          <a:bodyPr/>
          <a:lstStyle/>
          <a:p>
            <a:fld id="{DC951DD4-B0AD-9643-A2BF-85C2DCF9B117}" type="slidenum">
              <a:rPr lang="en-US" smtClean="0"/>
              <a:t>36</a:t>
            </a:fld>
            <a:endParaRPr lang="en-US"/>
          </a:p>
        </p:txBody>
      </p:sp>
    </p:spTree>
    <p:extLst>
      <p:ext uri="{BB962C8B-B14F-4D97-AF65-F5344CB8AC3E}">
        <p14:creationId xmlns:p14="http://schemas.microsoft.com/office/powerpoint/2010/main" val="20427747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Of course we don’t get it perfect. This is part of the joy and challenge of lifelong marriage with someone. Trying, learning, repenting. Doing it our way, failing, searching God’s way, trying again with God’s help.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this reason, repentance plays a critical role in healthy marriage and family. I’m not just talking about statements like: “I’m sorry you feel that way”, or “I’m sorry but that wasn’t my intention…” But real apologies. And sometimes genuine apologies don’t come straight away. If you’re anything like me, sometimes it takes hours, or even days, for the cobwebs to clear, the pride to dissipate, and then, with the help of the Holy Spirit, humility finally kicks in and enables you to apologise in concrete terms for what you really did, but didn’t want to face up to</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(because you did it just five minutes ago).</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how freeing it is when that other person forgives you! And the relationship can be restored, healed and even somehow transfigured in the process as, together, pride is put aside and husband and wife can discuss how they might go about things in a different way next time, to learn from their mistakes, and grow in maturity as a couple, and learning on a very practical level more about what is meant when Christ says: ‘My grace is sufficient for you, for my power is made perfect in weakness’ (2 Corinthians 12:9).</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Yet this is not just a matter for husbands and wives. It includes our children, too! I’m often apologising to my 2-year-old, and he gets it! Better still, he forgives me! </a:t>
            </a:r>
          </a:p>
        </p:txBody>
      </p:sp>
      <p:sp>
        <p:nvSpPr>
          <p:cNvPr id="4" name="Slide Number Placeholder 3"/>
          <p:cNvSpPr>
            <a:spLocks noGrp="1"/>
          </p:cNvSpPr>
          <p:nvPr>
            <p:ph type="sldNum" sz="quarter" idx="10"/>
          </p:nvPr>
        </p:nvSpPr>
        <p:spPr/>
        <p:txBody>
          <a:bodyPr/>
          <a:lstStyle/>
          <a:p>
            <a:fld id="{DC951DD4-B0AD-9643-A2BF-85C2DCF9B117}" type="slidenum">
              <a:rPr lang="en-US" smtClean="0"/>
              <a:t>37</a:t>
            </a:fld>
            <a:endParaRPr lang="en-US"/>
          </a:p>
        </p:txBody>
      </p:sp>
    </p:spTree>
    <p:extLst>
      <p:ext uri="{BB962C8B-B14F-4D97-AF65-F5344CB8AC3E}">
        <p14:creationId xmlns:p14="http://schemas.microsoft.com/office/powerpoint/2010/main" val="16624686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Marriages and families that live according to the gospel and seek, in response, to love each other according to God’s law, are gifts to themselves. They can be places of refuge, identity, joy and freedom. A place where extraordinary things are embodied in ordinary people. To paraphrase Luther’s 1531 wedding sermon: ‘not even the sun itself sparkles any more brightly and lights up your eyes’ more than [a good] husband or wife’.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who can describe the love of one’s own child? A friend of mine recently described the birth of each of her children as a cosmic event.  I thought that was a beautiful description of the gift of a child. This friend of mine happens to have eight children, and said the birth of her eighth was just as ‘cosmic’ as the first.   </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38</a:t>
            </a:fld>
            <a:endParaRPr lang="en-US"/>
          </a:p>
        </p:txBody>
      </p:sp>
    </p:spTree>
    <p:extLst>
      <p:ext uri="{BB962C8B-B14F-4D97-AF65-F5344CB8AC3E}">
        <p14:creationId xmlns:p14="http://schemas.microsoft.com/office/powerpoint/2010/main" val="5316632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Marriage and family is also a gift to the state insofar as they produce good citizens: citizens who would rather ‘serve than be served, to live virtuous and godly lives’, and therefore help to ensure good order in society. Both John Chrysostom and Luther understood this well. John Chrysostom wrote: ‘The human family is the primary and essential element of society. Peace in society will be a direct result of peace in the family; order and harmony in the political realm will be a direct result of order and harmony in the home’.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Indeed, if the family can’t look after its own, what hope does the state or even the church have?! Neither have the same access to the family, or can nurture in the same way as a mother or father, sister or brother. Neither understand the ins and outs of the rhythms and pressures of individual families.</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39</a:t>
            </a:fld>
            <a:endParaRPr lang="en-US"/>
          </a:p>
        </p:txBody>
      </p:sp>
    </p:spTree>
    <p:extLst>
      <p:ext uri="{BB962C8B-B14F-4D97-AF65-F5344CB8AC3E}">
        <p14:creationId xmlns:p14="http://schemas.microsoft.com/office/powerpoint/2010/main" val="14954465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Marriage and family can also be a gift, or a light, to the church and the world by, in some mysterious way, teaching the world a little about what God is like. John Chrysostom wrote: “When husband and wife are united in marriage, they no longer seem like something earthly, but rather like the image of God himself.”</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John Chrysostom wrote: </a:t>
            </a:r>
            <a:r>
              <a:rPr lang="en-GB" sz="1200" i="1" kern="1200" dirty="0">
                <a:solidFill>
                  <a:schemeClr val="tx1"/>
                </a:solidFill>
                <a:effectLst/>
                <a:latin typeface="+mn-lt"/>
                <a:ea typeface="+mn-ea"/>
                <a:cs typeface="+mn-cs"/>
              </a:rPr>
              <a:t>“When husband and wife are united in marriage, they no longer seem like something earthly, but rather like the image of God himself.”</a:t>
            </a:r>
            <a:r>
              <a:rPr lang="en-GB" sz="1200" kern="1200" dirty="0">
                <a:solidFill>
                  <a:schemeClr val="tx1"/>
                </a:solidFill>
                <a:effectLst/>
                <a:latin typeface="+mn-lt"/>
                <a:ea typeface="+mn-ea"/>
                <a:cs typeface="+mn-cs"/>
              </a:rPr>
              <a:t> (Aflame, p 27)</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951DD4-B0AD-9643-A2BF-85C2DCF9B117}" type="slidenum">
              <a:rPr lang="en-US" smtClean="0"/>
              <a:t>40</a:t>
            </a:fld>
            <a:endParaRPr lang="en-US"/>
          </a:p>
        </p:txBody>
      </p:sp>
    </p:spTree>
    <p:extLst>
      <p:ext uri="{BB962C8B-B14F-4D97-AF65-F5344CB8AC3E}">
        <p14:creationId xmlns:p14="http://schemas.microsoft.com/office/powerpoint/2010/main" val="16506119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How is this? Perhaps it is that the beauty, harmony, unity of the Christian family can be infectious. People want to orbit around it, and experience the light and love of Christ that can shine through the Christian family. No doubt we can all think of families, whether with children or without, who have played this role for us in our own lives, modelling the beauty of Christian marriage in a way that no book or talk ever could.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Catholic Cardinal Robert Sarah reflected on this sort of idea when he described the family as “the first evangeliser” who “is supposed to spread its love to the world around it”. He describes the family as “the wellspring of faith”, a place where faith “is gestated, transmitted”.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Holy Family was of course the first to do this. Our marriages and families, too, can be wellsprings of faith that bear the image of God, by imitating Jesus and his self-forgetting love to the world.</a:t>
            </a:r>
          </a:p>
        </p:txBody>
      </p:sp>
      <p:sp>
        <p:nvSpPr>
          <p:cNvPr id="4" name="Slide Number Placeholder 3"/>
          <p:cNvSpPr>
            <a:spLocks noGrp="1"/>
          </p:cNvSpPr>
          <p:nvPr>
            <p:ph type="sldNum" sz="quarter" idx="10"/>
          </p:nvPr>
        </p:nvSpPr>
        <p:spPr/>
        <p:txBody>
          <a:bodyPr/>
          <a:lstStyle/>
          <a:p>
            <a:fld id="{DC951DD4-B0AD-9643-A2BF-85C2DCF9B117}" type="slidenum">
              <a:rPr lang="en-US" smtClean="0"/>
              <a:t>41</a:t>
            </a:fld>
            <a:endParaRPr lang="en-US"/>
          </a:p>
        </p:txBody>
      </p:sp>
    </p:spTree>
    <p:extLst>
      <p:ext uri="{BB962C8B-B14F-4D97-AF65-F5344CB8AC3E}">
        <p14:creationId xmlns:p14="http://schemas.microsoft.com/office/powerpoint/2010/main" val="14159235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But this ‘self-forgetting’ love or ‘laying down one’s life’ that is at the heart of marriage and family life is so contrary to our nature. I know it is to mine! “For I do not do what I want, but I do the very thing I hate.” (Romans 7:15)</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How do we actually bring it about, without dipping back into our “control” mode, or seeking to assert our own “individuality” above the needs of the family?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Also, how do we bear with the many and numerous crosses that come our way, whether by the faults of others, or the taunts of the devil who desires nothing more than to destroy the family;</a:t>
            </a:r>
            <a:r>
              <a:rPr lang="en-GB" sz="1200" kern="1200" baseline="0" dirty="0">
                <a:solidFill>
                  <a:schemeClr val="tx1"/>
                </a:solidFill>
                <a:effectLst/>
                <a:latin typeface="+mn-lt"/>
                <a:ea typeface="+mn-ea"/>
                <a:cs typeface="+mn-cs"/>
              </a:rPr>
              <a:t> or our own sin</a:t>
            </a:r>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crosses of marriage and family can be numerous, and are specific to each phase of life. I won’t list</a:t>
            </a:r>
            <a:r>
              <a:rPr lang="en-US" sz="1200" kern="1200" baseline="0" dirty="0">
                <a:solidFill>
                  <a:schemeClr val="tx1"/>
                </a:solidFill>
                <a:effectLst/>
                <a:latin typeface="+mn-lt"/>
                <a:ea typeface="+mn-ea"/>
                <a:cs typeface="+mn-cs"/>
              </a:rPr>
              <a:t> them all. But we know them. We’ve lived them.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Maybe it’s: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Newly weds adjusting to their “one-flesh” reality, or an ongoing or later disconnect with one’s spouse;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 brutal childbirth, feeding problems, parental exhaustion, post-natal depression and anxiety. Maybe infertility or, God forbid, the death of a child;</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Toddler tantrums, raising sick children with special needs, the drudgery and isolation of being home with children, or the pain of having to leave them to go to work and pay the bills,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Then again it might be: </a:t>
            </a:r>
          </a:p>
          <a:p>
            <a:pPr lvl="0"/>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Coming to terms with the fact the kids have grown up and gone!, and perhaps even seem to have left the faith (at least, we pray, for now);</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Or dealing with a family member crippled by depression or anxiety, or another illness or addiction? </a:t>
            </a:r>
          </a:p>
          <a:p>
            <a:pPr lvl="0"/>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that’s not to mention the possible religious persecution that one might face – whether in the work place, school yard or elsewhere– by virtue of merely being a Christian, and especially one which seeks to bear witness to a traditional view of marriage and the dignity of all human life, including in the womb. That topic deserves a whole talk in and of itself.</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do we face life in marriage and family, as we are, bearing life’s inevitable crosses, or what James </a:t>
            </a:r>
            <a:r>
              <a:rPr lang="en-US" sz="1200" kern="1200" dirty="0" err="1">
                <a:solidFill>
                  <a:schemeClr val="tx1"/>
                </a:solidFill>
                <a:effectLst/>
                <a:latin typeface="+mn-lt"/>
                <a:ea typeface="+mn-ea"/>
                <a:cs typeface="+mn-cs"/>
              </a:rPr>
              <a:t>Nestigen</a:t>
            </a:r>
            <a:r>
              <a:rPr lang="en-US" sz="1200" kern="1200" dirty="0">
                <a:solidFill>
                  <a:schemeClr val="tx1"/>
                </a:solidFill>
                <a:effectLst/>
                <a:latin typeface="+mn-lt"/>
                <a:ea typeface="+mn-ea"/>
                <a:cs typeface="+mn-cs"/>
              </a:rPr>
              <a:t> calls our moments of crucifixion, as they come to us.</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Jesus says: “Come to me all who are weary and heavy laden…’ But how do we do this?! </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42</a:t>
            </a:fld>
            <a:endParaRPr lang="en-US"/>
          </a:p>
        </p:txBody>
      </p:sp>
    </p:spTree>
    <p:extLst>
      <p:ext uri="{BB962C8B-B14F-4D97-AF65-F5344CB8AC3E}">
        <p14:creationId xmlns:p14="http://schemas.microsoft.com/office/powerpoint/2010/main" val="14325867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sng" kern="1200" dirty="0">
                <a:solidFill>
                  <a:schemeClr val="tx1"/>
                </a:solidFill>
                <a:effectLst/>
                <a:latin typeface="+mn-lt"/>
                <a:ea typeface="+mn-ea"/>
                <a:cs typeface="+mn-cs"/>
              </a:rPr>
              <a:t>Be fed</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first thing to </a:t>
            </a:r>
            <a:r>
              <a:rPr lang="en-US" sz="1200" kern="1200" dirty="0" err="1">
                <a:solidFill>
                  <a:schemeClr val="tx1"/>
                </a:solidFill>
                <a:effectLst/>
                <a:latin typeface="+mn-lt"/>
                <a:ea typeface="+mn-ea"/>
                <a:cs typeface="+mn-cs"/>
              </a:rPr>
              <a:t>realise</a:t>
            </a:r>
            <a:r>
              <a:rPr lang="en-US" sz="1200" kern="1200" dirty="0">
                <a:solidFill>
                  <a:schemeClr val="tx1"/>
                </a:solidFill>
                <a:effectLst/>
                <a:latin typeface="+mn-lt"/>
                <a:ea typeface="+mn-ea"/>
                <a:cs typeface="+mn-cs"/>
              </a:rPr>
              <a:t> is that we can’t do this by our own strength. Our starting point must always be </a:t>
            </a:r>
            <a:r>
              <a:rPr lang="en-US" sz="1200" u="sng" kern="1200" dirty="0">
                <a:solidFill>
                  <a:schemeClr val="tx1"/>
                </a:solidFill>
                <a:effectLst/>
                <a:latin typeface="+mn-lt"/>
                <a:ea typeface="+mn-ea"/>
                <a:cs typeface="+mn-cs"/>
              </a:rPr>
              <a:t>Sunday Worship</a:t>
            </a:r>
            <a:r>
              <a:rPr lang="en-US" sz="1200" kern="1200" dirty="0">
                <a:solidFill>
                  <a:schemeClr val="tx1"/>
                </a:solidFill>
                <a:effectLst/>
                <a:latin typeface="+mn-lt"/>
                <a:ea typeface="+mn-ea"/>
                <a:cs typeface="+mn-cs"/>
              </a:rPr>
              <a:t> where we: come into God’s presence, repent of our sins, receive God’s forgiveness, make peace with our spouse and kids (I’m sorry for this morning. I wasn’t thinking. Forgive me), dump our grievances at the alter, and then receive God’s healing meal through which transforms us, filling us with the Holy Spirit who can then work through us, </a:t>
            </a:r>
            <a:r>
              <a:rPr lang="en-GB" sz="1200" kern="1200" dirty="0">
                <a:solidFill>
                  <a:schemeClr val="tx1"/>
                </a:solidFill>
                <a:effectLst/>
                <a:latin typeface="+mn-lt"/>
                <a:ea typeface="+mn-ea"/>
                <a:cs typeface="+mn-cs"/>
              </a:rPr>
              <a:t>reminding us of His promises and giving us His strength to keep the promises we have made to others. </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Share in community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also have to be mindful not to do marriage and family alone, and not to expect others to do so either. Not letting individualism, control and pride enable us to cut our marriages and families off from our communities, and especially our Church family. Our churches are packed with married couples and families that have journeyed before us. People who can support us and be models to us, and we them. Sharing meals, sharing wisdom, burdens and joys.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Have the Word always on us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his Large Catechism, Luther says: </a:t>
            </a:r>
            <a:r>
              <a:rPr lang="en-GB" sz="1200" i="1" kern="1200" dirty="0">
                <a:solidFill>
                  <a:schemeClr val="tx1"/>
                </a:solidFill>
                <a:effectLst/>
                <a:latin typeface="+mn-lt"/>
                <a:ea typeface="+mn-ea"/>
                <a:cs typeface="+mn-cs"/>
              </a:rPr>
              <a:t>‘that we should always meditate on [God’s] precepts, siting, walking, standing, lying down, and rising’ to protect ourselves against the devil and his ‘fiery darts’.</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setting regular family prayer times, we can meditate on God’s Word in numerous ways: music or podcasts; flash cards; sticky notes on our computer screen at work or around the house; prayer reminders on our phones... </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Word can bring us great spiritual encouragement and peace but it doesn’t do only this. It also reminds us of concrete realities, such as the fact that spouses and children are gifts given to us by God, and really are much more than we deserve. They are not things to resent or despise, but made exactly for us to love and serve. </a:t>
            </a:r>
          </a:p>
          <a:p>
            <a:r>
              <a:rPr lang="en-GB" sz="1200" kern="1200" dirty="0">
                <a:solidFill>
                  <a:schemeClr val="tx1"/>
                </a:solidFill>
                <a:effectLst/>
                <a:latin typeface="+mn-lt"/>
                <a:ea typeface="+mn-ea"/>
                <a:cs typeface="+mn-cs"/>
              </a:rPr>
              <a:t> </a:t>
            </a:r>
          </a:p>
          <a:p>
            <a:pPr lvl="0"/>
            <a:r>
              <a:rPr lang="en-GB" sz="1200" u="sng" kern="1200" dirty="0">
                <a:solidFill>
                  <a:schemeClr val="tx1"/>
                </a:solidFill>
                <a:effectLst/>
                <a:latin typeface="+mn-lt"/>
                <a:ea typeface="+mn-ea"/>
                <a:cs typeface="+mn-cs"/>
              </a:rPr>
              <a:t>Rejoice, pray and give thanks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Word also gives us practical help when we need it most, and can help us navigate our way through our day-to-day crosses.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One passage I find particularly helpful is Philippians 4:4-7 where St Paul seems to give us a recipe for what to do when we are feeling worried, anxious or burdened: </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“Rejoice on the Lord always. I will say it again: Rejoice! Let your gentleness be evident to all. The Lord is near. Do not be anxious about anything, but in everything, by </a:t>
            </a:r>
            <a:r>
              <a:rPr lang="en-GB" sz="1200" i="1" u="sng" kern="1200" dirty="0">
                <a:solidFill>
                  <a:schemeClr val="tx1"/>
                </a:solidFill>
                <a:effectLst/>
                <a:latin typeface="+mn-lt"/>
                <a:ea typeface="+mn-ea"/>
                <a:cs typeface="+mn-cs"/>
              </a:rPr>
              <a:t>prayer</a:t>
            </a:r>
            <a:r>
              <a:rPr lang="en-GB" sz="1200" i="1" kern="1200" dirty="0">
                <a:solidFill>
                  <a:schemeClr val="tx1"/>
                </a:solidFill>
                <a:effectLst/>
                <a:latin typeface="+mn-lt"/>
                <a:ea typeface="+mn-ea"/>
                <a:cs typeface="+mn-cs"/>
              </a:rPr>
              <a:t> and </a:t>
            </a:r>
            <a:r>
              <a:rPr lang="en-GB" sz="1200" i="1" u="sng" kern="1200" dirty="0">
                <a:solidFill>
                  <a:schemeClr val="tx1"/>
                </a:solidFill>
                <a:effectLst/>
                <a:latin typeface="+mn-lt"/>
                <a:ea typeface="+mn-ea"/>
                <a:cs typeface="+mn-cs"/>
              </a:rPr>
              <a:t>petition</a:t>
            </a:r>
            <a:r>
              <a:rPr lang="en-GB" sz="1200" i="1" kern="1200" dirty="0">
                <a:solidFill>
                  <a:schemeClr val="tx1"/>
                </a:solidFill>
                <a:effectLst/>
                <a:latin typeface="+mn-lt"/>
                <a:ea typeface="+mn-ea"/>
                <a:cs typeface="+mn-cs"/>
              </a:rPr>
              <a:t>, with </a:t>
            </a:r>
            <a:r>
              <a:rPr lang="en-GB" sz="1200" i="1" u="sng" kern="1200" dirty="0">
                <a:solidFill>
                  <a:schemeClr val="tx1"/>
                </a:solidFill>
                <a:effectLst/>
                <a:latin typeface="+mn-lt"/>
                <a:ea typeface="+mn-ea"/>
                <a:cs typeface="+mn-cs"/>
              </a:rPr>
              <a:t>thanksgiving</a:t>
            </a:r>
            <a:r>
              <a:rPr lang="en-GB" sz="1200" i="1" kern="1200" dirty="0">
                <a:solidFill>
                  <a:schemeClr val="tx1"/>
                </a:solidFill>
                <a:effectLst/>
                <a:latin typeface="+mn-lt"/>
                <a:ea typeface="+mn-ea"/>
                <a:cs typeface="+mn-cs"/>
              </a:rPr>
              <a:t>, </a:t>
            </a:r>
            <a:r>
              <a:rPr lang="en-GB" sz="1200" i="1" u="sng" kern="1200" dirty="0">
                <a:solidFill>
                  <a:schemeClr val="tx1"/>
                </a:solidFill>
                <a:effectLst/>
                <a:latin typeface="+mn-lt"/>
                <a:ea typeface="+mn-ea"/>
                <a:cs typeface="+mn-cs"/>
              </a:rPr>
              <a:t>present your requests to God</a:t>
            </a:r>
            <a:r>
              <a:rPr lang="en-GB" sz="1200" i="1" kern="1200" dirty="0">
                <a:solidFill>
                  <a:schemeClr val="tx1"/>
                </a:solidFill>
                <a:effectLst/>
                <a:latin typeface="+mn-lt"/>
                <a:ea typeface="+mn-ea"/>
                <a:cs typeface="+mn-cs"/>
              </a:rPr>
              <a:t>. And the peace of God, which transcends all understanding, will guard your hearts and minds in Christ Jesus.”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What’s St Paul advising me to do at these times? Stop what I am doing. Stop panicking. Breathe. Go to God. Before seeking out anyone else, my husband included. Then, rejoice, or give thanks. “Thanks God for my life, and for this day”. “I’m feeling really stressed out about this situation.” “Please help me”. And repeat! </a:t>
            </a:r>
          </a:p>
          <a:p>
            <a:r>
              <a:rPr lang="en-GB" sz="1200" kern="1200" dirty="0">
                <a:solidFill>
                  <a:schemeClr val="tx1"/>
                </a:solidFill>
                <a:effectLst/>
                <a:latin typeface="+mn-lt"/>
                <a:ea typeface="+mn-ea"/>
                <a:cs typeface="+mn-cs"/>
              </a:rPr>
              <a:t> </a:t>
            </a:r>
          </a:p>
          <a:p>
            <a:pPr lvl="0"/>
            <a:r>
              <a:rPr lang="en-GB" sz="1200" u="sng" kern="1200" dirty="0">
                <a:solidFill>
                  <a:schemeClr val="tx1"/>
                </a:solidFill>
                <a:effectLst/>
                <a:latin typeface="+mn-lt"/>
                <a:ea typeface="+mn-ea"/>
                <a:cs typeface="+mn-cs"/>
              </a:rPr>
              <a:t>Think on lovely things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Philippians 4:8 continues with more practical advice: </a:t>
            </a:r>
            <a:r>
              <a:rPr lang="en-US" sz="1200" i="1" kern="1200" dirty="0">
                <a:solidFill>
                  <a:schemeClr val="tx1"/>
                </a:solidFill>
                <a:effectLst/>
                <a:latin typeface="+mn-lt"/>
                <a:ea typeface="+mn-ea"/>
                <a:cs typeface="+mn-cs"/>
              </a:rPr>
              <a:t>“</a:t>
            </a:r>
            <a:r>
              <a:rPr lang="en-GB" sz="1200" i="1" kern="1200" dirty="0">
                <a:solidFill>
                  <a:schemeClr val="tx1"/>
                </a:solidFill>
                <a:effectLst/>
                <a:latin typeface="+mn-lt"/>
                <a:ea typeface="+mn-ea"/>
                <a:cs typeface="+mn-cs"/>
              </a:rPr>
              <a:t>whatever is true, whatever is noble, whatever is right, whatever is pure, whatever is lovely, whatever is admirable—if anything is excellent or praiseworthy—</a:t>
            </a:r>
            <a:r>
              <a:rPr lang="en-GB" sz="1200" i="1" u="sng" kern="1200" dirty="0">
                <a:solidFill>
                  <a:schemeClr val="tx1"/>
                </a:solidFill>
                <a:effectLst/>
                <a:latin typeface="+mn-lt"/>
                <a:ea typeface="+mn-ea"/>
                <a:cs typeface="+mn-cs"/>
              </a:rPr>
              <a:t>think</a:t>
            </a:r>
            <a:r>
              <a:rPr lang="en-GB" sz="1200" i="1" kern="1200" dirty="0">
                <a:solidFill>
                  <a:schemeClr val="tx1"/>
                </a:solidFill>
                <a:effectLst/>
                <a:latin typeface="+mn-lt"/>
                <a:ea typeface="+mn-ea"/>
                <a:cs typeface="+mn-cs"/>
              </a:rPr>
              <a:t> [on] such things.”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Literally! Amid the screaming, think on the baby’s soft skin. Amid the work deadline, think on the children for whom you are providing, amid the nagging spouse, think on the day of your marriage and the beauty you beheld in your spouse, and that they were chosen by God just for you.</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Give thanks to God for them, and ask for help. Luther taught that even the most mundane tasks – like changing nappies– could be transformed into holy work when carried out in faith.</a:t>
            </a:r>
          </a:p>
          <a:p>
            <a:r>
              <a:rPr lang="en-GB" sz="1200" kern="1200" dirty="0">
                <a:solidFill>
                  <a:schemeClr val="tx1"/>
                </a:solidFill>
                <a:effectLst/>
                <a:latin typeface="+mn-lt"/>
                <a:ea typeface="+mn-ea"/>
                <a:cs typeface="+mn-cs"/>
              </a:rPr>
              <a:t> </a:t>
            </a:r>
          </a:p>
          <a:p>
            <a:pPr lvl="0"/>
            <a:r>
              <a:rPr lang="en-GB" sz="1200" u="sng" kern="1200" dirty="0">
                <a:solidFill>
                  <a:schemeClr val="tx1"/>
                </a:solidFill>
                <a:effectLst/>
                <a:latin typeface="+mn-lt"/>
                <a:ea typeface="+mn-ea"/>
                <a:cs typeface="+mn-cs"/>
              </a:rPr>
              <a:t>Spend time in nature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next point may sound a little hippy, but I assure you it’s not. It’s slightly related to the last point about considering lovely things. My </a:t>
            </a:r>
            <a:r>
              <a:rPr lang="en-US" sz="1200" kern="1200" dirty="0">
                <a:solidFill>
                  <a:schemeClr val="tx1"/>
                </a:solidFill>
                <a:effectLst/>
                <a:latin typeface="+mn-lt"/>
                <a:ea typeface="+mn-ea"/>
                <a:cs typeface="+mn-cs"/>
              </a:rPr>
              <a:t>husband once preached on </a:t>
            </a:r>
            <a:r>
              <a:rPr lang="en-GB" sz="1200" kern="1200" dirty="0">
                <a:solidFill>
                  <a:schemeClr val="tx1"/>
                </a:solidFill>
                <a:effectLst/>
                <a:latin typeface="+mn-lt"/>
                <a:ea typeface="+mn-ea"/>
                <a:cs typeface="+mn-cs"/>
              </a:rPr>
              <a:t>Matthew 6:26, where he suggested that the secret to managing anxiety is hidden in birdwatching. You know the passage: </a:t>
            </a:r>
            <a:r>
              <a:rPr lang="en-GB" sz="1200" i="1" kern="1200" dirty="0">
                <a:solidFill>
                  <a:schemeClr val="tx1"/>
                </a:solidFill>
                <a:effectLst/>
                <a:latin typeface="+mn-lt"/>
                <a:ea typeface="+mn-ea"/>
                <a:cs typeface="+mn-cs"/>
              </a:rPr>
              <a:t>“Do not worry about your life… Consider the birds… your Heavenly Father feeds them…Are you not much more valuable than them?”</a:t>
            </a:r>
            <a:r>
              <a:rPr lang="en-GB" sz="1200" kern="1200" dirty="0">
                <a:solidFill>
                  <a:schemeClr val="tx1"/>
                </a:solidFill>
                <a:effectLst/>
                <a:latin typeface="+mn-lt"/>
                <a:ea typeface="+mn-ea"/>
                <a:cs typeface="+mn-cs"/>
              </a:rPr>
              <a:t> Jesus here is saying, go outside! Look at the birds. Look at something outside of your own worries, and be reminded “it’s ok”. God’s in control.</a:t>
            </a:r>
          </a:p>
          <a:p>
            <a:r>
              <a:rPr lang="en-GB" sz="1200" kern="1200" dirty="0">
                <a:solidFill>
                  <a:schemeClr val="tx1"/>
                </a:solidFill>
                <a:effectLst/>
                <a:latin typeface="+mn-lt"/>
                <a:ea typeface="+mn-ea"/>
                <a:cs typeface="+mn-cs"/>
              </a:rPr>
              <a:t> </a:t>
            </a:r>
          </a:p>
          <a:p>
            <a:pPr lvl="0"/>
            <a:r>
              <a:rPr lang="en-GB" sz="1200" u="sng" kern="1200" dirty="0">
                <a:solidFill>
                  <a:schemeClr val="tx1"/>
                </a:solidFill>
                <a:effectLst/>
                <a:latin typeface="+mn-lt"/>
                <a:ea typeface="+mn-ea"/>
                <a:cs typeface="+mn-cs"/>
              </a:rPr>
              <a:t>Be fed again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And then as it our energy levels wane, our trust in God diminishes, we start trying to take control of our own lives again, or we’re tempted to despair at the state of things, Sunday comes around again and – like a heart which pumps blood around the body – we are renewed and refreshed for the week ahead. Thanks be to God! </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951DD4-B0AD-9643-A2BF-85C2DCF9B117}" type="slidenum">
              <a:rPr lang="en-US" smtClean="0"/>
              <a:t>43</a:t>
            </a:fld>
            <a:endParaRPr lang="en-US"/>
          </a:p>
        </p:txBody>
      </p:sp>
    </p:spTree>
    <p:extLst>
      <p:ext uri="{BB962C8B-B14F-4D97-AF65-F5344CB8AC3E}">
        <p14:creationId xmlns:p14="http://schemas.microsoft.com/office/powerpoint/2010/main" val="9183231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Of course fostering and adoption are a live option too. Gilbert </a:t>
            </a:r>
            <a:r>
              <a:rPr lang="en-GB" sz="1200" kern="1200" dirty="0" err="1">
                <a:solidFill>
                  <a:schemeClr val="tx1"/>
                </a:solidFill>
                <a:effectLst/>
                <a:latin typeface="+mn-lt"/>
                <a:ea typeface="+mn-ea"/>
                <a:cs typeface="+mn-cs"/>
              </a:rPr>
              <a:t>Meilainder</a:t>
            </a:r>
            <a:r>
              <a:rPr lang="en-GB" sz="1200" kern="1200" dirty="0">
                <a:solidFill>
                  <a:schemeClr val="tx1"/>
                </a:solidFill>
                <a:effectLst/>
                <a:latin typeface="+mn-lt"/>
                <a:ea typeface="+mn-ea"/>
                <a:cs typeface="+mn-cs"/>
              </a:rPr>
              <a:t> has written a short but excellent, and rather moving book on adoption called ‘Forming Families Through Adoption: Not by nature but by grace’. In the book, the author encourages Christians to reflect on who they are as adopted children of God. Our adoption has got nothing to do with anything we have done, and nothing to do with any genetic or family tie. When we understand this, we are better equipped to reflect on the gift that adoption offers children who have been abandoned or orphaned, and that this isn’t some “second class” type of parenting arrangement. This is something to reflect on and be challenged by. </a:t>
            </a:r>
          </a:p>
          <a:p>
            <a:endParaRPr lang="en-US" dirty="0"/>
          </a:p>
        </p:txBody>
      </p:sp>
      <p:sp>
        <p:nvSpPr>
          <p:cNvPr id="4" name="Slide Number Placeholder 3"/>
          <p:cNvSpPr>
            <a:spLocks noGrp="1"/>
          </p:cNvSpPr>
          <p:nvPr>
            <p:ph type="sldNum" sz="quarter" idx="10"/>
          </p:nvPr>
        </p:nvSpPr>
        <p:spPr/>
        <p:txBody>
          <a:bodyPr/>
          <a:lstStyle/>
          <a:p>
            <a:fld id="{DC951DD4-B0AD-9643-A2BF-85C2DCF9B117}" type="slidenum">
              <a:rPr lang="en-US" smtClean="0"/>
              <a:t>45</a:t>
            </a:fld>
            <a:endParaRPr lang="en-US"/>
          </a:p>
        </p:txBody>
      </p:sp>
    </p:spTree>
    <p:extLst>
      <p:ext uri="{BB962C8B-B14F-4D97-AF65-F5344CB8AC3E}">
        <p14:creationId xmlns:p14="http://schemas.microsoft.com/office/powerpoint/2010/main" val="1852418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1B2979E-AC92-C841-83D9-A6C6FC5FDE59}" type="datetimeFigureOut">
              <a:rPr lang="en-US" smtClean="0"/>
              <a:t>8/18/2017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C8B2A-7B4F-0345-8161-67DDE24DD415}" type="slidenum">
              <a:rPr lang="en-US" smtClean="0"/>
              <a:t>‹#›</a:t>
            </a:fld>
            <a:endParaRPr lang="en-US"/>
          </a:p>
        </p:txBody>
      </p:sp>
    </p:spTree>
    <p:extLst>
      <p:ext uri="{BB962C8B-B14F-4D97-AF65-F5344CB8AC3E}">
        <p14:creationId xmlns:p14="http://schemas.microsoft.com/office/powerpoint/2010/main" val="1043449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B2979E-AC92-C841-83D9-A6C6FC5FDE59}" type="datetimeFigureOut">
              <a:rPr lang="en-US" smtClean="0"/>
              <a:t>8/18/2017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C8B2A-7B4F-0345-8161-67DDE24DD415}" type="slidenum">
              <a:rPr lang="en-US" smtClean="0"/>
              <a:t>‹#›</a:t>
            </a:fld>
            <a:endParaRPr lang="en-US"/>
          </a:p>
        </p:txBody>
      </p:sp>
    </p:spTree>
    <p:extLst>
      <p:ext uri="{BB962C8B-B14F-4D97-AF65-F5344CB8AC3E}">
        <p14:creationId xmlns:p14="http://schemas.microsoft.com/office/powerpoint/2010/main" val="911881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B2979E-AC92-C841-83D9-A6C6FC5FDE59}" type="datetimeFigureOut">
              <a:rPr lang="en-US" smtClean="0"/>
              <a:t>8/18/2017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C8B2A-7B4F-0345-8161-67DDE24DD415}" type="slidenum">
              <a:rPr lang="en-US" smtClean="0"/>
              <a:t>‹#›</a:t>
            </a:fld>
            <a:endParaRPr lang="en-US"/>
          </a:p>
        </p:txBody>
      </p:sp>
    </p:spTree>
    <p:extLst>
      <p:ext uri="{BB962C8B-B14F-4D97-AF65-F5344CB8AC3E}">
        <p14:creationId xmlns:p14="http://schemas.microsoft.com/office/powerpoint/2010/main" val="1555149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B2979E-AC92-C841-83D9-A6C6FC5FDE59}" type="datetimeFigureOut">
              <a:rPr lang="en-US" smtClean="0"/>
              <a:t>8/18/2017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C8B2A-7B4F-0345-8161-67DDE24DD415}" type="slidenum">
              <a:rPr lang="en-US" smtClean="0"/>
              <a:t>‹#›</a:t>
            </a:fld>
            <a:endParaRPr lang="en-US"/>
          </a:p>
        </p:txBody>
      </p:sp>
    </p:spTree>
    <p:extLst>
      <p:ext uri="{BB962C8B-B14F-4D97-AF65-F5344CB8AC3E}">
        <p14:creationId xmlns:p14="http://schemas.microsoft.com/office/powerpoint/2010/main" val="376565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B2979E-AC92-C841-83D9-A6C6FC5FDE59}" type="datetimeFigureOut">
              <a:rPr lang="en-US" smtClean="0"/>
              <a:t>8/18/2017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EC8B2A-7B4F-0345-8161-67DDE24DD415}" type="slidenum">
              <a:rPr lang="en-US" smtClean="0"/>
              <a:t>‹#›</a:t>
            </a:fld>
            <a:endParaRPr lang="en-US"/>
          </a:p>
        </p:txBody>
      </p:sp>
    </p:spTree>
    <p:extLst>
      <p:ext uri="{BB962C8B-B14F-4D97-AF65-F5344CB8AC3E}">
        <p14:creationId xmlns:p14="http://schemas.microsoft.com/office/powerpoint/2010/main" val="30132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B2979E-AC92-C841-83D9-A6C6FC5FDE59}" type="datetimeFigureOut">
              <a:rPr lang="en-US" smtClean="0"/>
              <a:t>8/18/2017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EC8B2A-7B4F-0345-8161-67DDE24DD415}" type="slidenum">
              <a:rPr lang="en-US" smtClean="0"/>
              <a:t>‹#›</a:t>
            </a:fld>
            <a:endParaRPr lang="en-US"/>
          </a:p>
        </p:txBody>
      </p:sp>
    </p:spTree>
    <p:extLst>
      <p:ext uri="{BB962C8B-B14F-4D97-AF65-F5344CB8AC3E}">
        <p14:creationId xmlns:p14="http://schemas.microsoft.com/office/powerpoint/2010/main" val="654769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B2979E-AC92-C841-83D9-A6C6FC5FDE59}" type="datetimeFigureOut">
              <a:rPr lang="en-US" smtClean="0"/>
              <a:t>8/18/2017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EC8B2A-7B4F-0345-8161-67DDE24DD415}" type="slidenum">
              <a:rPr lang="en-US" smtClean="0"/>
              <a:t>‹#›</a:t>
            </a:fld>
            <a:endParaRPr lang="en-US"/>
          </a:p>
        </p:txBody>
      </p:sp>
    </p:spTree>
    <p:extLst>
      <p:ext uri="{BB962C8B-B14F-4D97-AF65-F5344CB8AC3E}">
        <p14:creationId xmlns:p14="http://schemas.microsoft.com/office/powerpoint/2010/main" val="996443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B2979E-AC92-C841-83D9-A6C6FC5FDE59}" type="datetimeFigureOut">
              <a:rPr lang="en-US" smtClean="0"/>
              <a:t>8/18/2017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C8B2A-7B4F-0345-8161-67DDE24DD415}" type="slidenum">
              <a:rPr lang="en-US" smtClean="0"/>
              <a:t>‹#›</a:t>
            </a:fld>
            <a:endParaRPr lang="en-US"/>
          </a:p>
        </p:txBody>
      </p:sp>
    </p:spTree>
    <p:extLst>
      <p:ext uri="{BB962C8B-B14F-4D97-AF65-F5344CB8AC3E}">
        <p14:creationId xmlns:p14="http://schemas.microsoft.com/office/powerpoint/2010/main" val="1140021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B2979E-AC92-C841-83D9-A6C6FC5FDE59}" type="datetimeFigureOut">
              <a:rPr lang="en-US" smtClean="0"/>
              <a:t>8/18/2017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C8B2A-7B4F-0345-8161-67DDE24DD415}" type="slidenum">
              <a:rPr lang="en-US" smtClean="0"/>
              <a:t>‹#›</a:t>
            </a:fld>
            <a:endParaRPr lang="en-US"/>
          </a:p>
        </p:txBody>
      </p:sp>
    </p:spTree>
    <p:extLst>
      <p:ext uri="{BB962C8B-B14F-4D97-AF65-F5344CB8AC3E}">
        <p14:creationId xmlns:p14="http://schemas.microsoft.com/office/powerpoint/2010/main" val="495512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B2979E-AC92-C841-83D9-A6C6FC5FDE59}" type="datetimeFigureOut">
              <a:rPr lang="en-US" smtClean="0"/>
              <a:t>8/18/2017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C8B2A-7B4F-0345-8161-67DDE24DD415}" type="slidenum">
              <a:rPr lang="en-US" smtClean="0"/>
              <a:t>‹#›</a:t>
            </a:fld>
            <a:endParaRPr lang="en-US"/>
          </a:p>
        </p:txBody>
      </p:sp>
    </p:spTree>
    <p:extLst>
      <p:ext uri="{BB962C8B-B14F-4D97-AF65-F5344CB8AC3E}">
        <p14:creationId xmlns:p14="http://schemas.microsoft.com/office/powerpoint/2010/main" val="137407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B2979E-AC92-C841-83D9-A6C6FC5FDE59}" type="datetimeFigureOut">
              <a:rPr lang="en-US" smtClean="0"/>
              <a:t>8/18/2017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C8B2A-7B4F-0345-8161-67DDE24DD415}" type="slidenum">
              <a:rPr lang="en-US" smtClean="0"/>
              <a:t>‹#›</a:t>
            </a:fld>
            <a:endParaRPr lang="en-US"/>
          </a:p>
        </p:txBody>
      </p:sp>
    </p:spTree>
    <p:extLst>
      <p:ext uri="{BB962C8B-B14F-4D97-AF65-F5344CB8AC3E}">
        <p14:creationId xmlns:p14="http://schemas.microsoft.com/office/powerpoint/2010/main" val="868007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B2979E-AC92-C841-83D9-A6C6FC5FDE59}" type="datetimeFigureOut">
              <a:rPr lang="en-US" smtClean="0"/>
              <a:t>8/18/2017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EC8B2A-7B4F-0345-8161-67DDE24DD415}" type="slidenum">
              <a:rPr lang="en-US" smtClean="0"/>
              <a:t>‹#›</a:t>
            </a:fld>
            <a:endParaRPr lang="en-US"/>
          </a:p>
        </p:txBody>
      </p:sp>
    </p:spTree>
    <p:extLst>
      <p:ext uri="{BB962C8B-B14F-4D97-AF65-F5344CB8AC3E}">
        <p14:creationId xmlns:p14="http://schemas.microsoft.com/office/powerpoint/2010/main" val="1084217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tiff"/><Relationship Id="rId4" Type="http://schemas.openxmlformats.org/officeDocument/2006/relationships/image" Target="../media/image8.tif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tiff"/><Relationship Id="rId4" Type="http://schemas.openxmlformats.org/officeDocument/2006/relationships/image" Target="../media/image11.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tiff"/></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tif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7.tiff"/></Relationships>
</file>

<file path=ppt/slides/_rels/slide27.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4.tiff"/></Relationships>
</file>

<file path=ppt/slides/_rels/slide42.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36535"/>
            <a:ext cx="9144000" cy="2387600"/>
          </a:xfrm>
        </p:spPr>
        <p:txBody>
          <a:bodyPr>
            <a:normAutofit fontScale="90000"/>
          </a:bodyPr>
          <a:lstStyle/>
          <a:p>
            <a:r>
              <a:rPr lang="en-US" dirty="0"/>
              <a:t>Living as a person of the gospel in marriage and family</a:t>
            </a:r>
          </a:p>
        </p:txBody>
      </p:sp>
      <p:sp>
        <p:nvSpPr>
          <p:cNvPr id="3" name="Subtitle 2"/>
          <p:cNvSpPr>
            <a:spLocks noGrp="1"/>
          </p:cNvSpPr>
          <p:nvPr>
            <p:ph type="subTitle" idx="1"/>
          </p:nvPr>
        </p:nvSpPr>
        <p:spPr>
          <a:xfrm>
            <a:off x="1524000" y="2887782"/>
            <a:ext cx="9144000" cy="2085975"/>
          </a:xfrm>
        </p:spPr>
        <p:txBody>
          <a:bodyPr/>
          <a:lstStyle/>
          <a:p>
            <a:r>
              <a:rPr lang="en-US" dirty="0"/>
              <a:t>Chelsea </a:t>
            </a:r>
            <a:r>
              <a:rPr lang="en-US" dirty="0" err="1"/>
              <a:t>Pietsch</a:t>
            </a:r>
            <a:endParaRPr lang="en-US" dirty="0"/>
          </a:p>
        </p:txBody>
      </p:sp>
      <p:pic>
        <p:nvPicPr>
          <p:cNvPr id="5" name="Picture 4"/>
          <p:cNvPicPr>
            <a:picLocks noChangeAspect="1"/>
          </p:cNvPicPr>
          <p:nvPr/>
        </p:nvPicPr>
        <p:blipFill>
          <a:blip r:embed="rId3"/>
          <a:stretch>
            <a:fillRect/>
          </a:stretch>
        </p:blipFill>
        <p:spPr>
          <a:xfrm>
            <a:off x="4883150" y="3675182"/>
            <a:ext cx="2568574" cy="2568574"/>
          </a:xfrm>
          <a:prstGeom prst="rect">
            <a:avLst/>
          </a:prstGeom>
        </p:spPr>
      </p:pic>
    </p:spTree>
    <p:extLst>
      <p:ext uri="{BB962C8B-B14F-4D97-AF65-F5344CB8AC3E}">
        <p14:creationId xmlns:p14="http://schemas.microsoft.com/office/powerpoint/2010/main" val="748814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Outline</a:t>
            </a:r>
          </a:p>
        </p:txBody>
      </p:sp>
      <p:sp>
        <p:nvSpPr>
          <p:cNvPr id="3" name="Content Placeholder 2"/>
          <p:cNvSpPr>
            <a:spLocks noGrp="1"/>
          </p:cNvSpPr>
          <p:nvPr>
            <p:ph idx="1"/>
          </p:nvPr>
        </p:nvSpPr>
        <p:spPr/>
        <p:txBody>
          <a:bodyPr>
            <a:normAutofit lnSpcReduction="10000"/>
          </a:bodyPr>
          <a:lstStyle/>
          <a:p>
            <a:pPr marL="742950" indent="-742950">
              <a:buFont typeface="+mj-lt"/>
              <a:buAutoNum type="arabicPeriod"/>
            </a:pPr>
            <a:r>
              <a:rPr lang="en-US" sz="4200" dirty="0">
                <a:latin typeface="+mj-lt"/>
              </a:rPr>
              <a:t>Cultural assumptions about marriage and family</a:t>
            </a:r>
          </a:p>
          <a:p>
            <a:pPr marL="742950" indent="-742950">
              <a:buFont typeface="+mj-lt"/>
              <a:buAutoNum type="arabicPeriod"/>
            </a:pPr>
            <a:endParaRPr lang="en-US" sz="4200" dirty="0">
              <a:latin typeface="+mj-lt"/>
            </a:endParaRPr>
          </a:p>
          <a:p>
            <a:pPr marL="742950" indent="-742950">
              <a:buFont typeface="+mj-lt"/>
              <a:buAutoNum type="arabicPeriod"/>
            </a:pPr>
            <a:r>
              <a:rPr lang="en-US" sz="4200" dirty="0">
                <a:latin typeface="+mj-lt"/>
              </a:rPr>
              <a:t>God’s original design for marriage and family</a:t>
            </a:r>
          </a:p>
          <a:p>
            <a:pPr marL="742950" indent="-742950">
              <a:buFont typeface="+mj-lt"/>
              <a:buAutoNum type="arabicPeriod"/>
            </a:pPr>
            <a:endParaRPr lang="en-US" sz="4200" dirty="0">
              <a:latin typeface="+mj-lt"/>
            </a:endParaRPr>
          </a:p>
          <a:p>
            <a:pPr marL="742950" indent="-742950">
              <a:buFont typeface="+mj-lt"/>
              <a:buAutoNum type="arabicPeriod"/>
            </a:pPr>
            <a:r>
              <a:rPr lang="en-US" sz="4200" dirty="0">
                <a:latin typeface="+mj-lt"/>
              </a:rPr>
              <a:t>What it means to live as a person of the Gospel in marriage and family</a:t>
            </a:r>
          </a:p>
        </p:txBody>
      </p:sp>
    </p:spTree>
    <p:extLst>
      <p:ext uri="{BB962C8B-B14F-4D97-AF65-F5344CB8AC3E}">
        <p14:creationId xmlns:p14="http://schemas.microsoft.com/office/powerpoint/2010/main" val="101063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0" end="0"/>
                                            </p:txEl>
                                          </p:spTgt>
                                        </p:tgtEl>
                                        <p:attrNameLst>
                                          <p:attrName>style.color</p:attrName>
                                        </p:attrNameLst>
                                      </p:cBhvr>
                                      <p:to>
                                        <a:schemeClr val="hlink"/>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3">
                                            <p:txEl>
                                              <p:pRg st="2" end="2"/>
                                            </p:txEl>
                                          </p:spTgt>
                                        </p:tgtEl>
                                        <p:attrNameLst>
                                          <p:attrName>style.color</p:attrName>
                                        </p:attrNameLst>
                                      </p:cBhvr>
                                      <p:to>
                                        <a:schemeClr val="hlink"/>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nodeType="clickEffect">
                                  <p:stCondLst>
                                    <p:cond delay="0"/>
                                  </p:stCondLst>
                                  <p:childTnLst>
                                    <p:animClr clrSpc="rgb" dir="cw">
                                      <p:cBhvr override="childStyle">
                                        <p:cTn id="14" dur="2000" fill="hold"/>
                                        <p:tgtEl>
                                          <p:spTgt spid="3">
                                            <p:txEl>
                                              <p:pRg st="4" end="4"/>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279106" y="608957"/>
            <a:ext cx="5633788" cy="3755859"/>
          </a:xfrm>
          <a:prstGeom prst="rect">
            <a:avLst/>
          </a:prstGeom>
        </p:spPr>
      </p:pic>
      <p:sp>
        <p:nvSpPr>
          <p:cNvPr id="5" name="Title 1"/>
          <p:cNvSpPr txBox="1">
            <a:spLocks/>
          </p:cNvSpPr>
          <p:nvPr/>
        </p:nvSpPr>
        <p:spPr>
          <a:xfrm>
            <a:off x="838200" y="4758808"/>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t>Tell me about your family?</a:t>
            </a:r>
          </a:p>
          <a:p>
            <a:pPr algn="ctr"/>
            <a:endParaRPr lang="en-US" sz="4000" dirty="0"/>
          </a:p>
          <a:p>
            <a:pPr algn="ctr"/>
            <a:r>
              <a:rPr lang="en-US" sz="4000" dirty="0"/>
              <a:t> When did you last eat?</a:t>
            </a:r>
          </a:p>
        </p:txBody>
      </p:sp>
    </p:spTree>
    <p:extLst>
      <p:ext uri="{BB962C8B-B14F-4D97-AF65-F5344CB8AC3E}">
        <p14:creationId xmlns:p14="http://schemas.microsoft.com/office/powerpoint/2010/main" val="1829670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60970" y="551351"/>
            <a:ext cx="9144000" cy="2387600"/>
          </a:xfrm>
        </p:spPr>
        <p:txBody>
          <a:bodyPr>
            <a:normAutofit/>
          </a:bodyPr>
          <a:lstStyle/>
          <a:p>
            <a:r>
              <a:rPr lang="en-US" sz="6500" dirty="0"/>
              <a:t>The questions we ask reveal what we value</a:t>
            </a:r>
          </a:p>
        </p:txBody>
      </p:sp>
      <p:pic>
        <p:nvPicPr>
          <p:cNvPr id="5" name="Picture 4"/>
          <p:cNvPicPr>
            <a:picLocks noChangeAspect="1"/>
          </p:cNvPicPr>
          <p:nvPr/>
        </p:nvPicPr>
        <p:blipFill>
          <a:blip r:embed="rId3"/>
          <a:stretch>
            <a:fillRect/>
          </a:stretch>
        </p:blipFill>
        <p:spPr>
          <a:xfrm>
            <a:off x="4399739" y="3492353"/>
            <a:ext cx="3784600" cy="2146300"/>
          </a:xfrm>
          <a:prstGeom prst="rect">
            <a:avLst/>
          </a:prstGeom>
        </p:spPr>
      </p:pic>
    </p:spTree>
    <p:extLst>
      <p:ext uri="{BB962C8B-B14F-4D97-AF65-F5344CB8AC3E}">
        <p14:creationId xmlns:p14="http://schemas.microsoft.com/office/powerpoint/2010/main" val="1826053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645951"/>
            <a:ext cx="9140329" cy="2296160"/>
          </a:xfrm>
        </p:spPr>
        <p:txBody>
          <a:bodyPr>
            <a:normAutofit/>
          </a:bodyPr>
          <a:lstStyle/>
          <a:p>
            <a:r>
              <a:rPr lang="en-US" dirty="0"/>
              <a:t>What do </a:t>
            </a:r>
            <a:r>
              <a:rPr lang="en-US" i="1" dirty="0"/>
              <a:t>you</a:t>
            </a:r>
            <a:r>
              <a:rPr lang="en-US" dirty="0"/>
              <a:t> do?</a:t>
            </a:r>
          </a:p>
        </p:txBody>
      </p:sp>
      <p:pic>
        <p:nvPicPr>
          <p:cNvPr id="4" name="Picture 3"/>
          <p:cNvPicPr>
            <a:picLocks noChangeAspect="1"/>
          </p:cNvPicPr>
          <p:nvPr/>
        </p:nvPicPr>
        <p:blipFill>
          <a:blip r:embed="rId3"/>
          <a:stretch>
            <a:fillRect/>
          </a:stretch>
        </p:blipFill>
        <p:spPr>
          <a:xfrm>
            <a:off x="4292490" y="1955009"/>
            <a:ext cx="3274555" cy="2678586"/>
          </a:xfrm>
          <a:prstGeom prst="rect">
            <a:avLst/>
          </a:prstGeom>
        </p:spPr>
      </p:pic>
      <p:sp>
        <p:nvSpPr>
          <p:cNvPr id="5" name="Title 1"/>
          <p:cNvSpPr txBox="1">
            <a:spLocks/>
          </p:cNvSpPr>
          <p:nvPr/>
        </p:nvSpPr>
        <p:spPr>
          <a:xfrm>
            <a:off x="1523999" y="4060034"/>
            <a:ext cx="9140329" cy="229616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500" dirty="0"/>
              <a:t>What does this question tell us about what we value?</a:t>
            </a:r>
          </a:p>
        </p:txBody>
      </p:sp>
    </p:spTree>
    <p:extLst>
      <p:ext uri="{BB962C8B-B14F-4D97-AF65-F5344CB8AC3E}">
        <p14:creationId xmlns:p14="http://schemas.microsoft.com/office/powerpoint/2010/main" val="91838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074042" cy="1633796"/>
          </a:xfrm>
        </p:spPr>
        <p:txBody>
          <a:bodyPr/>
          <a:lstStyle/>
          <a:p>
            <a:pPr algn="ctr"/>
            <a:r>
              <a:rPr lang="en-US" b="1" dirty="0"/>
              <a:t>Individuality</a:t>
            </a:r>
          </a:p>
        </p:txBody>
      </p:sp>
      <p:pic>
        <p:nvPicPr>
          <p:cNvPr id="5" name="Picture 4"/>
          <p:cNvPicPr>
            <a:picLocks noChangeAspect="1"/>
          </p:cNvPicPr>
          <p:nvPr/>
        </p:nvPicPr>
        <p:blipFill>
          <a:blip r:embed="rId3"/>
          <a:stretch>
            <a:fillRect/>
          </a:stretch>
        </p:blipFill>
        <p:spPr>
          <a:xfrm>
            <a:off x="5948459" y="1874948"/>
            <a:ext cx="5863138" cy="3429000"/>
          </a:xfrm>
          <a:prstGeom prst="rect">
            <a:avLst/>
          </a:prstGeom>
        </p:spPr>
      </p:pic>
      <p:sp>
        <p:nvSpPr>
          <p:cNvPr id="6" name="Title 1"/>
          <p:cNvSpPr txBox="1">
            <a:spLocks/>
          </p:cNvSpPr>
          <p:nvPr/>
        </p:nvSpPr>
        <p:spPr>
          <a:xfrm>
            <a:off x="3730256" y="54938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Control</a:t>
            </a:r>
          </a:p>
        </p:txBody>
      </p:sp>
      <p:pic>
        <p:nvPicPr>
          <p:cNvPr id="11" name="Content Placeholder 10"/>
          <p:cNvPicPr>
            <a:picLocks noGrp="1" noChangeAspect="1"/>
          </p:cNvPicPr>
          <p:nvPr>
            <p:ph idx="1"/>
          </p:nvPr>
        </p:nvPicPr>
        <p:blipFill>
          <a:blip r:embed="rId4"/>
          <a:stretch>
            <a:fillRect/>
          </a:stretch>
        </p:blipFill>
        <p:spPr>
          <a:xfrm>
            <a:off x="1102242" y="1874948"/>
            <a:ext cx="3810000" cy="3429000"/>
          </a:xfrm>
          <a:prstGeom prst="rect">
            <a:avLst/>
          </a:prstGeom>
        </p:spPr>
      </p:pic>
    </p:spTree>
    <p:extLst>
      <p:ext uri="{BB962C8B-B14F-4D97-AF65-F5344CB8AC3E}">
        <p14:creationId xmlns:p14="http://schemas.microsoft.com/office/powerpoint/2010/main" val="1912773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08175"/>
            <a:ext cx="9144000" cy="2387600"/>
          </a:xfrm>
        </p:spPr>
        <p:txBody>
          <a:bodyPr>
            <a:normAutofit fontScale="90000"/>
          </a:bodyPr>
          <a:lstStyle/>
          <a:p>
            <a:r>
              <a:rPr lang="en-US" dirty="0"/>
              <a:t>How do our cultural assumptions affect the way we understand marriage? </a:t>
            </a:r>
          </a:p>
        </p:txBody>
      </p:sp>
      <p:sp>
        <p:nvSpPr>
          <p:cNvPr id="5" name="TextBox 4"/>
          <p:cNvSpPr txBox="1"/>
          <p:nvPr/>
        </p:nvSpPr>
        <p:spPr>
          <a:xfrm>
            <a:off x="1524000" y="4700587"/>
            <a:ext cx="3729037" cy="677108"/>
          </a:xfrm>
          <a:prstGeom prst="rect">
            <a:avLst/>
          </a:prstGeom>
          <a:noFill/>
        </p:spPr>
        <p:txBody>
          <a:bodyPr wrap="square" rtlCol="0">
            <a:spAutoFit/>
          </a:bodyPr>
          <a:lstStyle/>
          <a:p>
            <a:r>
              <a:rPr lang="en-US" sz="3800" dirty="0">
                <a:solidFill>
                  <a:srgbClr val="C00000"/>
                </a:solidFill>
                <a:latin typeface="+mj-lt"/>
              </a:rPr>
              <a:t>Individuality </a:t>
            </a:r>
          </a:p>
        </p:txBody>
      </p:sp>
      <p:sp>
        <p:nvSpPr>
          <p:cNvPr id="6" name="TextBox 5"/>
          <p:cNvSpPr txBox="1"/>
          <p:nvPr/>
        </p:nvSpPr>
        <p:spPr>
          <a:xfrm>
            <a:off x="8639175" y="4700587"/>
            <a:ext cx="4057650" cy="677108"/>
          </a:xfrm>
          <a:prstGeom prst="rect">
            <a:avLst/>
          </a:prstGeom>
          <a:noFill/>
        </p:spPr>
        <p:txBody>
          <a:bodyPr wrap="square" rtlCol="0">
            <a:spAutoFit/>
          </a:bodyPr>
          <a:lstStyle/>
          <a:p>
            <a:r>
              <a:rPr lang="en-US" sz="3800" dirty="0">
                <a:solidFill>
                  <a:srgbClr val="C00000"/>
                </a:solidFill>
                <a:latin typeface="+mj-lt"/>
              </a:rPr>
              <a:t>Control </a:t>
            </a:r>
          </a:p>
        </p:txBody>
      </p:sp>
    </p:spTree>
    <p:extLst>
      <p:ext uri="{BB962C8B-B14F-4D97-AF65-F5344CB8AC3E}">
        <p14:creationId xmlns:p14="http://schemas.microsoft.com/office/powerpoint/2010/main" val="1714177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4"/>
          <p:cNvPicPr>
            <a:picLocks noChangeAspect="1"/>
          </p:cNvPicPr>
          <p:nvPr/>
        </p:nvPicPr>
        <p:blipFill>
          <a:blip r:embed="rId3"/>
          <a:stretch>
            <a:fillRect/>
          </a:stretch>
        </p:blipFill>
        <p:spPr>
          <a:xfrm>
            <a:off x="6525258" y="1392284"/>
            <a:ext cx="4485318" cy="2378578"/>
          </a:xfrm>
          <a:prstGeom prst="rect">
            <a:avLst/>
          </a:prstGeom>
        </p:spPr>
      </p:pic>
      <p:pic>
        <p:nvPicPr>
          <p:cNvPr id="8" name="Picture 7"/>
          <p:cNvPicPr>
            <a:picLocks noChangeAspect="1"/>
          </p:cNvPicPr>
          <p:nvPr/>
        </p:nvPicPr>
        <p:blipFill>
          <a:blip r:embed="rId4"/>
          <a:stretch>
            <a:fillRect/>
          </a:stretch>
        </p:blipFill>
        <p:spPr>
          <a:xfrm>
            <a:off x="4775538" y="4154064"/>
            <a:ext cx="2852483" cy="1898198"/>
          </a:xfrm>
          <a:prstGeom prst="rect">
            <a:avLst/>
          </a:prstGeom>
        </p:spPr>
      </p:pic>
      <p:sp>
        <p:nvSpPr>
          <p:cNvPr id="3" name="Content Placeholder 2"/>
          <p:cNvSpPr>
            <a:spLocks noGrp="1"/>
          </p:cNvSpPr>
          <p:nvPr>
            <p:ph idx="1"/>
          </p:nvPr>
        </p:nvSpPr>
        <p:spPr>
          <a:xfrm>
            <a:off x="838200" y="1595193"/>
            <a:ext cx="10515600" cy="4351338"/>
          </a:xfrm>
        </p:spPr>
        <p:txBody>
          <a:bodyPr/>
          <a:lstStyle/>
          <a:p>
            <a:endParaRPr lang="en-US" dirty="0"/>
          </a:p>
        </p:txBody>
      </p:sp>
      <p:pic>
        <p:nvPicPr>
          <p:cNvPr id="4" name="Picture 3"/>
          <p:cNvPicPr>
            <a:picLocks noChangeAspect="1"/>
          </p:cNvPicPr>
          <p:nvPr/>
        </p:nvPicPr>
        <p:blipFill>
          <a:blip r:embed="rId5"/>
          <a:stretch>
            <a:fillRect/>
          </a:stretch>
        </p:blipFill>
        <p:spPr>
          <a:xfrm>
            <a:off x="1015999" y="1489462"/>
            <a:ext cx="3759539" cy="2317912"/>
          </a:xfrm>
          <a:prstGeom prst="rect">
            <a:avLst/>
          </a:prstGeom>
        </p:spPr>
      </p:pic>
    </p:spTree>
    <p:extLst>
      <p:ext uri="{BB962C8B-B14F-4D97-AF65-F5344CB8AC3E}">
        <p14:creationId xmlns:p14="http://schemas.microsoft.com/office/powerpoint/2010/main" val="1119140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08175"/>
            <a:ext cx="9144000" cy="2387600"/>
          </a:xfrm>
        </p:spPr>
        <p:txBody>
          <a:bodyPr>
            <a:normAutofit fontScale="90000"/>
          </a:bodyPr>
          <a:lstStyle/>
          <a:p>
            <a:r>
              <a:rPr lang="en-US" dirty="0"/>
              <a:t>How do our cultural assumptions affect the way we view children? </a:t>
            </a:r>
          </a:p>
        </p:txBody>
      </p:sp>
      <p:sp>
        <p:nvSpPr>
          <p:cNvPr id="5" name="TextBox 4"/>
          <p:cNvSpPr txBox="1"/>
          <p:nvPr/>
        </p:nvSpPr>
        <p:spPr>
          <a:xfrm>
            <a:off x="1524000" y="4700587"/>
            <a:ext cx="3729037" cy="677108"/>
          </a:xfrm>
          <a:prstGeom prst="rect">
            <a:avLst/>
          </a:prstGeom>
          <a:noFill/>
        </p:spPr>
        <p:txBody>
          <a:bodyPr wrap="square" rtlCol="0">
            <a:spAutoFit/>
          </a:bodyPr>
          <a:lstStyle/>
          <a:p>
            <a:r>
              <a:rPr lang="en-US" sz="3800" dirty="0">
                <a:solidFill>
                  <a:srgbClr val="C00000"/>
                </a:solidFill>
                <a:latin typeface="+mj-lt"/>
              </a:rPr>
              <a:t>Individuality </a:t>
            </a:r>
          </a:p>
        </p:txBody>
      </p:sp>
      <p:sp>
        <p:nvSpPr>
          <p:cNvPr id="6" name="TextBox 5"/>
          <p:cNvSpPr txBox="1"/>
          <p:nvPr/>
        </p:nvSpPr>
        <p:spPr>
          <a:xfrm>
            <a:off x="8639175" y="4700587"/>
            <a:ext cx="4057650" cy="677108"/>
          </a:xfrm>
          <a:prstGeom prst="rect">
            <a:avLst/>
          </a:prstGeom>
          <a:noFill/>
        </p:spPr>
        <p:txBody>
          <a:bodyPr wrap="square" rtlCol="0">
            <a:spAutoFit/>
          </a:bodyPr>
          <a:lstStyle/>
          <a:p>
            <a:r>
              <a:rPr lang="en-US" sz="3800" dirty="0">
                <a:solidFill>
                  <a:srgbClr val="C00000"/>
                </a:solidFill>
                <a:latin typeface="+mj-lt"/>
              </a:rPr>
              <a:t>Control </a:t>
            </a:r>
          </a:p>
        </p:txBody>
      </p:sp>
    </p:spTree>
    <p:extLst>
      <p:ext uri="{BB962C8B-B14F-4D97-AF65-F5344CB8AC3E}">
        <p14:creationId xmlns:p14="http://schemas.microsoft.com/office/powerpoint/2010/main" val="1337078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38200" y="1507497"/>
            <a:ext cx="4073781" cy="1939896"/>
          </a:xfrm>
          <a:prstGeom prst="rect">
            <a:avLst/>
          </a:prstGeom>
        </p:spPr>
      </p:pic>
      <p:sp>
        <p:nvSpPr>
          <p:cNvPr id="2" name="Title 1"/>
          <p:cNvSpPr>
            <a:spLocks noGrp="1"/>
          </p:cNvSpPr>
          <p:nvPr>
            <p:ph type="title"/>
          </p:nvPr>
        </p:nvSpPr>
        <p:spPr>
          <a:xfrm>
            <a:off x="838200" y="608965"/>
            <a:ext cx="10515600" cy="1325563"/>
          </a:xfrm>
        </p:spPr>
        <p:txBody>
          <a:bodyPr/>
          <a:lstStyle/>
          <a:p>
            <a:endParaRPr lang="en-US" dirty="0"/>
          </a:p>
        </p:txBody>
      </p:sp>
      <p:pic>
        <p:nvPicPr>
          <p:cNvPr id="7" name="Picture 6"/>
          <p:cNvPicPr>
            <a:picLocks noChangeAspect="1"/>
          </p:cNvPicPr>
          <p:nvPr/>
        </p:nvPicPr>
        <p:blipFill>
          <a:blip r:embed="rId4"/>
          <a:stretch>
            <a:fillRect/>
          </a:stretch>
        </p:blipFill>
        <p:spPr>
          <a:xfrm>
            <a:off x="7376752" y="1368787"/>
            <a:ext cx="3977048" cy="2142474"/>
          </a:xfrm>
          <a:prstGeom prst="rect">
            <a:avLst/>
          </a:prstGeom>
        </p:spPr>
      </p:pic>
      <p:pic>
        <p:nvPicPr>
          <p:cNvPr id="3" name="Picture 2"/>
          <p:cNvPicPr>
            <a:picLocks noChangeAspect="1"/>
          </p:cNvPicPr>
          <p:nvPr/>
        </p:nvPicPr>
        <p:blipFill>
          <a:blip r:embed="rId5"/>
          <a:stretch>
            <a:fillRect/>
          </a:stretch>
        </p:blipFill>
        <p:spPr>
          <a:xfrm>
            <a:off x="4205371" y="3994813"/>
            <a:ext cx="3492500" cy="2324100"/>
          </a:xfrm>
          <a:prstGeom prst="rect">
            <a:avLst/>
          </a:prstGeom>
        </p:spPr>
      </p:pic>
    </p:spTree>
    <p:extLst>
      <p:ext uri="{BB962C8B-B14F-4D97-AF65-F5344CB8AC3E}">
        <p14:creationId xmlns:p14="http://schemas.microsoft.com/office/powerpoint/2010/main" val="1505591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5163" y="500062"/>
            <a:ext cx="10515600" cy="1325563"/>
          </a:xfrm>
        </p:spPr>
        <p:txBody>
          <a:bodyPr/>
          <a:lstStyle/>
          <a:p>
            <a:endParaRPr lang="en-US" dirty="0"/>
          </a:p>
        </p:txBody>
      </p:sp>
      <p:pic>
        <p:nvPicPr>
          <p:cNvPr id="4" name="Content Placeholder 3"/>
          <p:cNvPicPr>
            <a:picLocks noGrp="1" noChangeAspect="1"/>
          </p:cNvPicPr>
          <p:nvPr>
            <p:ph idx="1"/>
          </p:nvPr>
        </p:nvPicPr>
        <p:blipFill>
          <a:blip r:embed="rId3"/>
          <a:stretch>
            <a:fillRect/>
          </a:stretch>
        </p:blipFill>
        <p:spPr>
          <a:xfrm>
            <a:off x="2830456" y="1337945"/>
            <a:ext cx="6531088" cy="4351338"/>
          </a:xfrm>
          <a:prstGeom prst="rect">
            <a:avLst/>
          </a:prstGeom>
        </p:spPr>
      </p:pic>
    </p:spTree>
    <p:extLst>
      <p:ext uri="{BB962C8B-B14F-4D97-AF65-F5344CB8AC3E}">
        <p14:creationId xmlns:p14="http://schemas.microsoft.com/office/powerpoint/2010/main" val="846470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“Lord have mercy”</a:t>
            </a:r>
          </a:p>
        </p:txBody>
      </p:sp>
      <p:pic>
        <p:nvPicPr>
          <p:cNvPr id="6" name="Content Placeholder 5"/>
          <p:cNvPicPr>
            <a:picLocks noGrp="1" noChangeAspect="1"/>
          </p:cNvPicPr>
          <p:nvPr>
            <p:ph idx="1"/>
          </p:nvPr>
        </p:nvPicPr>
        <p:blipFill>
          <a:blip r:embed="rId3"/>
          <a:stretch>
            <a:fillRect/>
          </a:stretch>
        </p:blipFill>
        <p:spPr>
          <a:xfrm>
            <a:off x="1254525" y="2258874"/>
            <a:ext cx="5571943" cy="3134218"/>
          </a:xfrm>
          <a:prstGeom prst="rect">
            <a:avLst/>
          </a:prstGeom>
        </p:spPr>
      </p:pic>
      <p:pic>
        <p:nvPicPr>
          <p:cNvPr id="7" name="Picture 6"/>
          <p:cNvPicPr>
            <a:picLocks noChangeAspect="1"/>
          </p:cNvPicPr>
          <p:nvPr/>
        </p:nvPicPr>
        <p:blipFill>
          <a:blip r:embed="rId4"/>
          <a:stretch>
            <a:fillRect/>
          </a:stretch>
        </p:blipFill>
        <p:spPr>
          <a:xfrm>
            <a:off x="6826468" y="2254469"/>
            <a:ext cx="3928189" cy="3138623"/>
          </a:xfrm>
          <a:prstGeom prst="rect">
            <a:avLst/>
          </a:prstGeom>
        </p:spPr>
      </p:pic>
    </p:spTree>
    <p:extLst>
      <p:ext uri="{BB962C8B-B14F-4D97-AF65-F5344CB8AC3E}">
        <p14:creationId xmlns:p14="http://schemas.microsoft.com/office/powerpoint/2010/main" val="1317265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Choices or gifts?</a:t>
            </a:r>
          </a:p>
        </p:txBody>
      </p:sp>
      <p:pic>
        <p:nvPicPr>
          <p:cNvPr id="5" name="Content Placeholder 4"/>
          <p:cNvPicPr>
            <a:picLocks noGrp="1" noChangeAspect="1"/>
          </p:cNvPicPr>
          <p:nvPr>
            <p:ph idx="1"/>
          </p:nvPr>
        </p:nvPicPr>
        <p:blipFill>
          <a:blip r:embed="rId3"/>
          <a:stretch>
            <a:fillRect/>
          </a:stretch>
        </p:blipFill>
        <p:spPr>
          <a:xfrm>
            <a:off x="696308" y="1986456"/>
            <a:ext cx="4974242" cy="3386466"/>
          </a:xfrm>
          <a:prstGeom prst="rect">
            <a:avLst/>
          </a:prstGeom>
        </p:spPr>
      </p:pic>
      <p:pic>
        <p:nvPicPr>
          <p:cNvPr id="6" name="Picture 5"/>
          <p:cNvPicPr>
            <a:picLocks noChangeAspect="1"/>
          </p:cNvPicPr>
          <p:nvPr/>
        </p:nvPicPr>
        <p:blipFill>
          <a:blip r:embed="rId4"/>
          <a:stretch>
            <a:fillRect/>
          </a:stretch>
        </p:blipFill>
        <p:spPr>
          <a:xfrm>
            <a:off x="5604276" y="1986457"/>
            <a:ext cx="6020384" cy="3386466"/>
          </a:xfrm>
          <a:prstGeom prst="rect">
            <a:avLst/>
          </a:prstGeom>
        </p:spPr>
      </p:pic>
    </p:spTree>
    <p:extLst>
      <p:ext uri="{BB962C8B-B14F-4D97-AF65-F5344CB8AC3E}">
        <p14:creationId xmlns:p14="http://schemas.microsoft.com/office/powerpoint/2010/main" val="1581527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34359" y="2194418"/>
            <a:ext cx="9144000" cy="2387600"/>
          </a:xfrm>
        </p:spPr>
        <p:txBody>
          <a:bodyPr>
            <a:normAutofit fontScale="90000"/>
          </a:bodyPr>
          <a:lstStyle/>
          <a:p>
            <a:r>
              <a:rPr lang="en-US" b="1" dirty="0"/>
              <a:t>Part 2: </a:t>
            </a:r>
            <a:br>
              <a:rPr lang="en-US" dirty="0"/>
            </a:br>
            <a:br>
              <a:rPr lang="en-US" dirty="0"/>
            </a:br>
            <a:r>
              <a:rPr lang="en-US" dirty="0"/>
              <a:t>Understanding God’s Design for Marriage and Family</a:t>
            </a:r>
          </a:p>
        </p:txBody>
      </p:sp>
    </p:spTree>
    <p:extLst>
      <p:ext uri="{BB962C8B-B14F-4D97-AF65-F5344CB8AC3E}">
        <p14:creationId xmlns:p14="http://schemas.microsoft.com/office/powerpoint/2010/main" val="1875012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3209692" y="475747"/>
            <a:ext cx="5896111" cy="4557203"/>
          </a:xfrm>
          <a:prstGeom prst="rect">
            <a:avLst/>
          </a:prstGeom>
        </p:spPr>
      </p:pic>
      <p:sp>
        <p:nvSpPr>
          <p:cNvPr id="12" name="Rectangle 11"/>
          <p:cNvSpPr/>
          <p:nvPr/>
        </p:nvSpPr>
        <p:spPr>
          <a:xfrm>
            <a:off x="838200" y="5346548"/>
            <a:ext cx="10891345" cy="1138773"/>
          </a:xfrm>
          <a:prstGeom prst="rect">
            <a:avLst/>
          </a:prstGeom>
        </p:spPr>
        <p:txBody>
          <a:bodyPr wrap="square">
            <a:spAutoFit/>
          </a:bodyPr>
          <a:lstStyle/>
          <a:p>
            <a:r>
              <a:rPr lang="en-GB" sz="3400" dirty="0"/>
              <a:t>“</a:t>
            </a:r>
            <a:r>
              <a:rPr lang="en-GB" sz="3400" i="1" dirty="0"/>
              <a:t>It is not good that the man should be alone; I will make a helper fit for him</a:t>
            </a:r>
            <a:r>
              <a:rPr lang="en-GB" sz="3400" dirty="0"/>
              <a:t>.” (Genesis 2:18). </a:t>
            </a:r>
            <a:endParaRPr lang="en-US" sz="3400" dirty="0"/>
          </a:p>
        </p:txBody>
      </p:sp>
    </p:spTree>
    <p:extLst>
      <p:ext uri="{BB962C8B-B14F-4D97-AF65-F5344CB8AC3E}">
        <p14:creationId xmlns:p14="http://schemas.microsoft.com/office/powerpoint/2010/main" val="103167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121572" y="368505"/>
            <a:ext cx="6029428" cy="4755285"/>
          </a:xfrm>
          <a:prstGeom prst="rect">
            <a:avLst/>
          </a:prstGeom>
        </p:spPr>
      </p:pic>
      <p:sp>
        <p:nvSpPr>
          <p:cNvPr id="4" name="TextBox 3"/>
          <p:cNvSpPr txBox="1"/>
          <p:nvPr/>
        </p:nvSpPr>
        <p:spPr>
          <a:xfrm>
            <a:off x="610473" y="5281446"/>
            <a:ext cx="11051627" cy="1415772"/>
          </a:xfrm>
          <a:prstGeom prst="rect">
            <a:avLst/>
          </a:prstGeom>
          <a:noFill/>
        </p:spPr>
        <p:txBody>
          <a:bodyPr wrap="square" rtlCol="0">
            <a:spAutoFit/>
          </a:bodyPr>
          <a:lstStyle/>
          <a:p>
            <a:r>
              <a:rPr lang="en-GB" sz="3400" dirty="0"/>
              <a:t>“</a:t>
            </a:r>
            <a:r>
              <a:rPr lang="en-GB" sz="3400" i="1" dirty="0"/>
              <a:t>the Lord God made a woman from the rib he had taken out of the man” </a:t>
            </a:r>
            <a:r>
              <a:rPr lang="en-GB" sz="3400" dirty="0"/>
              <a:t>(Genesis 2:21-22)</a:t>
            </a:r>
            <a:r>
              <a:rPr lang="en-GB" sz="3400" i="1" dirty="0"/>
              <a:t>.</a:t>
            </a:r>
            <a:r>
              <a:rPr lang="en-GB" sz="3400" dirty="0"/>
              <a:t> </a:t>
            </a:r>
            <a:endParaRPr lang="en-US" sz="3400" dirty="0"/>
          </a:p>
          <a:p>
            <a:endParaRPr lang="en-US" dirty="0"/>
          </a:p>
        </p:txBody>
      </p:sp>
    </p:spTree>
    <p:extLst>
      <p:ext uri="{BB962C8B-B14F-4D97-AF65-F5344CB8AC3E}">
        <p14:creationId xmlns:p14="http://schemas.microsoft.com/office/powerpoint/2010/main" val="45119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531474" y="388585"/>
            <a:ext cx="5266778" cy="4741559"/>
          </a:xfrm>
          <a:prstGeom prst="rect">
            <a:avLst/>
          </a:prstGeom>
        </p:spPr>
      </p:pic>
      <p:sp>
        <p:nvSpPr>
          <p:cNvPr id="3" name="TextBox 2"/>
          <p:cNvSpPr txBox="1"/>
          <p:nvPr/>
        </p:nvSpPr>
        <p:spPr>
          <a:xfrm>
            <a:off x="1088367" y="5391806"/>
            <a:ext cx="10152993" cy="1138773"/>
          </a:xfrm>
          <a:prstGeom prst="rect">
            <a:avLst/>
          </a:prstGeom>
          <a:noFill/>
        </p:spPr>
        <p:txBody>
          <a:bodyPr wrap="square" rtlCol="0">
            <a:spAutoFit/>
          </a:bodyPr>
          <a:lstStyle/>
          <a:p>
            <a:r>
              <a:rPr lang="en-US" sz="3400" dirty="0"/>
              <a:t>‘in the image of God he created him; male and female he created them.’ (Genesis 1:27)</a:t>
            </a:r>
          </a:p>
        </p:txBody>
      </p:sp>
    </p:spTree>
    <p:extLst>
      <p:ext uri="{BB962C8B-B14F-4D97-AF65-F5344CB8AC3E}">
        <p14:creationId xmlns:p14="http://schemas.microsoft.com/office/powerpoint/2010/main" val="18898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“Bone of my bone and flesh of my flesh!”</a:t>
            </a:r>
            <a:r>
              <a:rPr lang="en-GB" i="1" baseline="30000" dirty="0"/>
              <a:t> </a:t>
            </a:r>
            <a:r>
              <a:rPr lang="en-GB" dirty="0"/>
              <a:t>(Genesis 2:23)</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93394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GB" sz="3400" dirty="0"/>
              <a:t>“</a:t>
            </a:r>
            <a:r>
              <a:rPr lang="en-GB" sz="3800" dirty="0"/>
              <a:t>For this reason a man will leave his father and mother and be united to his wife, and they will become </a:t>
            </a:r>
            <a:r>
              <a:rPr lang="en-GB" sz="3800" i="1" dirty="0"/>
              <a:t>one flesh</a:t>
            </a:r>
            <a:r>
              <a:rPr lang="en-GB" sz="3800" dirty="0"/>
              <a:t>.”</a:t>
            </a:r>
          </a:p>
          <a:p>
            <a:pPr marL="0" indent="0" algn="ctr">
              <a:buNone/>
            </a:pPr>
            <a:endParaRPr lang="en-GB" sz="3800" dirty="0"/>
          </a:p>
          <a:p>
            <a:pPr marL="0" indent="0" algn="ctr">
              <a:buNone/>
            </a:pPr>
            <a:r>
              <a:rPr lang="en-GB" sz="3800" i="1" dirty="0"/>
              <a:t> </a:t>
            </a:r>
            <a:r>
              <a:rPr lang="en-GB" sz="3800" dirty="0"/>
              <a:t>(Genesis</a:t>
            </a:r>
            <a:r>
              <a:rPr lang="en-GB" sz="3800" i="1" dirty="0"/>
              <a:t> </a:t>
            </a:r>
            <a:r>
              <a:rPr lang="en-GB" sz="3800" dirty="0"/>
              <a:t>2: 18, 21-23) </a:t>
            </a:r>
            <a:endParaRPr lang="en-US" sz="3800" dirty="0"/>
          </a:p>
        </p:txBody>
      </p:sp>
    </p:spTree>
    <p:extLst>
      <p:ext uri="{BB962C8B-B14F-4D97-AF65-F5344CB8AC3E}">
        <p14:creationId xmlns:p14="http://schemas.microsoft.com/office/powerpoint/2010/main" val="1268568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531257" y="652518"/>
            <a:ext cx="5001391" cy="5496034"/>
          </a:xfrm>
          <a:prstGeom prst="rect">
            <a:avLst/>
          </a:prstGeom>
        </p:spPr>
      </p:pic>
    </p:spTree>
    <p:extLst>
      <p:ext uri="{BB962C8B-B14F-4D97-AF65-F5344CB8AC3E}">
        <p14:creationId xmlns:p14="http://schemas.microsoft.com/office/powerpoint/2010/main" val="1755178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372001" y="1008185"/>
            <a:ext cx="6631623" cy="4982308"/>
          </a:xfrm>
          <a:prstGeom prst="rect">
            <a:avLst/>
          </a:prstGeom>
        </p:spPr>
      </p:pic>
    </p:spTree>
    <p:extLst>
      <p:ext uri="{BB962C8B-B14F-4D97-AF65-F5344CB8AC3E}">
        <p14:creationId xmlns:p14="http://schemas.microsoft.com/office/powerpoint/2010/main" val="838360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just not have kids?</a:t>
            </a:r>
          </a:p>
        </p:txBody>
      </p:sp>
      <p:pic>
        <p:nvPicPr>
          <p:cNvPr id="6" name="Content Placeholder 5"/>
          <p:cNvPicPr>
            <a:picLocks noGrp="1" noChangeAspect="1"/>
          </p:cNvPicPr>
          <p:nvPr>
            <p:ph sz="half" idx="1"/>
          </p:nvPr>
        </p:nvPicPr>
        <p:blipFill>
          <a:blip r:embed="rId3"/>
          <a:stretch>
            <a:fillRect/>
          </a:stretch>
        </p:blipFill>
        <p:spPr>
          <a:xfrm>
            <a:off x="1144772" y="1690688"/>
            <a:ext cx="4324615" cy="4351338"/>
          </a:xfrm>
          <a:prstGeom prst="rect">
            <a:avLst/>
          </a:prstGeom>
        </p:spPr>
      </p:pic>
      <p:sp>
        <p:nvSpPr>
          <p:cNvPr id="4" name="Content Placeholder 3"/>
          <p:cNvSpPr>
            <a:spLocks noGrp="1"/>
          </p:cNvSpPr>
          <p:nvPr>
            <p:ph sz="half" idx="2"/>
          </p:nvPr>
        </p:nvSpPr>
        <p:spPr>
          <a:xfrm>
            <a:off x="6172200" y="1690688"/>
            <a:ext cx="5181600" cy="4351338"/>
          </a:xfrm>
        </p:spPr>
        <p:txBody>
          <a:bodyPr>
            <a:normAutofit lnSpcReduction="10000"/>
          </a:bodyPr>
          <a:lstStyle/>
          <a:p>
            <a:pPr marL="0" indent="0">
              <a:buNone/>
            </a:pPr>
            <a:r>
              <a:rPr lang="en-US" i="1" dirty="0"/>
              <a:t>‘</a:t>
            </a:r>
            <a:r>
              <a:rPr lang="en-US" sz="3400" i="1" dirty="0"/>
              <a:t>“Be Fruitful and Multiply,” is not a command. It is more than a command, namely a divine ordinance [</a:t>
            </a:r>
            <a:r>
              <a:rPr lang="en-US" sz="3400" i="1" dirty="0" err="1"/>
              <a:t>werck</a:t>
            </a:r>
            <a:r>
              <a:rPr lang="en-US" sz="3400" i="1" dirty="0"/>
              <a:t>] which is not our prerogative to hinder or ignore.’</a:t>
            </a:r>
          </a:p>
          <a:p>
            <a:pPr marL="0" indent="0">
              <a:buNone/>
            </a:pPr>
            <a:r>
              <a:rPr lang="en-US" dirty="0"/>
              <a:t> </a:t>
            </a:r>
          </a:p>
          <a:p>
            <a:pPr marL="0" indent="0">
              <a:buNone/>
            </a:pPr>
            <a:r>
              <a:rPr lang="en-US" sz="3200" dirty="0"/>
              <a:t>Martin Luther, ‘The Estate of Marriage’</a:t>
            </a:r>
          </a:p>
        </p:txBody>
      </p:sp>
    </p:spTree>
    <p:extLst>
      <p:ext uri="{BB962C8B-B14F-4D97-AF65-F5344CB8AC3E}">
        <p14:creationId xmlns:p14="http://schemas.microsoft.com/office/powerpoint/2010/main" val="1380643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just not have kids?</a:t>
            </a:r>
          </a:p>
        </p:txBody>
      </p:sp>
      <p:pic>
        <p:nvPicPr>
          <p:cNvPr id="6" name="Content Placeholder 5"/>
          <p:cNvPicPr>
            <a:picLocks noGrp="1" noChangeAspect="1"/>
          </p:cNvPicPr>
          <p:nvPr>
            <p:ph sz="half" idx="1"/>
          </p:nvPr>
        </p:nvPicPr>
        <p:blipFill>
          <a:blip r:embed="rId3"/>
          <a:stretch>
            <a:fillRect/>
          </a:stretch>
        </p:blipFill>
        <p:spPr>
          <a:xfrm>
            <a:off x="1342893" y="1845945"/>
            <a:ext cx="4324615" cy="4351338"/>
          </a:xfrm>
          <a:prstGeom prst="rect">
            <a:avLst/>
          </a:prstGeom>
        </p:spPr>
      </p:pic>
      <p:sp>
        <p:nvSpPr>
          <p:cNvPr id="4" name="Content Placeholder 3"/>
          <p:cNvSpPr>
            <a:spLocks noGrp="1"/>
          </p:cNvSpPr>
          <p:nvPr>
            <p:ph sz="half" idx="2"/>
          </p:nvPr>
        </p:nvSpPr>
        <p:spPr>
          <a:xfrm>
            <a:off x="6172200" y="1845945"/>
            <a:ext cx="5181600" cy="4351338"/>
          </a:xfrm>
        </p:spPr>
        <p:txBody>
          <a:bodyPr>
            <a:normAutofit lnSpcReduction="10000"/>
          </a:bodyPr>
          <a:lstStyle/>
          <a:p>
            <a:pPr marL="0" indent="0">
              <a:buNone/>
            </a:pPr>
            <a:r>
              <a:rPr lang="en-US" sz="3400" i="1" dirty="0"/>
              <a:t>‘[God] created man and woman </a:t>
            </a:r>
            <a:r>
              <a:rPr lang="mr-IN" sz="3400" i="1" dirty="0"/>
              <a:t>…</a:t>
            </a:r>
            <a:r>
              <a:rPr lang="en-US" sz="3400" i="1" dirty="0"/>
              <a:t> so that they </a:t>
            </a:r>
            <a:r>
              <a:rPr lang="en-GB" sz="3400" i="1" dirty="0"/>
              <a:t>might live together in marriage, be fruitful, bear children, and nourish and train them to honour God.’ </a:t>
            </a:r>
          </a:p>
          <a:p>
            <a:pPr marL="0" indent="0">
              <a:buNone/>
            </a:pPr>
            <a:endParaRPr lang="en-US" dirty="0"/>
          </a:p>
          <a:p>
            <a:pPr marL="0" indent="0">
              <a:buNone/>
            </a:pPr>
            <a:r>
              <a:rPr lang="en-US" sz="3200" dirty="0"/>
              <a:t>Martin Luther, ‘Large Catechism’ </a:t>
            </a:r>
          </a:p>
        </p:txBody>
      </p:sp>
    </p:spTree>
    <p:extLst>
      <p:ext uri="{BB962C8B-B14F-4D97-AF65-F5344CB8AC3E}">
        <p14:creationId xmlns:p14="http://schemas.microsoft.com/office/powerpoint/2010/main" val="136668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just not have kids?</a:t>
            </a:r>
          </a:p>
        </p:txBody>
      </p:sp>
      <p:pic>
        <p:nvPicPr>
          <p:cNvPr id="5" name="Content Placeholder 4"/>
          <p:cNvPicPr>
            <a:picLocks noGrp="1" noChangeAspect="1"/>
          </p:cNvPicPr>
          <p:nvPr>
            <p:ph sz="half" idx="1"/>
          </p:nvPr>
        </p:nvPicPr>
        <p:blipFill>
          <a:blip r:embed="rId3"/>
          <a:stretch>
            <a:fillRect/>
          </a:stretch>
        </p:blipFill>
        <p:spPr>
          <a:xfrm>
            <a:off x="575196" y="1675091"/>
            <a:ext cx="5597004" cy="4192350"/>
          </a:xfrm>
          <a:prstGeom prst="rect">
            <a:avLst/>
          </a:prstGeom>
        </p:spPr>
      </p:pic>
      <p:sp>
        <p:nvSpPr>
          <p:cNvPr id="4" name="Content Placeholder 3"/>
          <p:cNvSpPr>
            <a:spLocks noGrp="1"/>
          </p:cNvSpPr>
          <p:nvPr>
            <p:ph sz="half" idx="2"/>
          </p:nvPr>
        </p:nvSpPr>
        <p:spPr>
          <a:xfrm>
            <a:off x="6605337" y="1675091"/>
            <a:ext cx="5181600" cy="4351338"/>
          </a:xfrm>
        </p:spPr>
        <p:txBody>
          <a:bodyPr/>
          <a:lstStyle/>
          <a:p>
            <a:pPr marL="0" lvl="0" indent="0">
              <a:lnSpc>
                <a:spcPct val="100000"/>
              </a:lnSpc>
              <a:spcBef>
                <a:spcPts val="0"/>
              </a:spcBef>
              <a:buNone/>
            </a:pPr>
            <a:r>
              <a:rPr lang="en-GB" i="1" dirty="0"/>
              <a:t>‘Human nature is so formed by God’s Word that it is fruitful not only in the beginning of creation, but as long as this nature of our bodies exist’ </a:t>
            </a:r>
          </a:p>
          <a:p>
            <a:pPr marL="0" lvl="0" indent="0">
              <a:lnSpc>
                <a:spcPct val="100000"/>
              </a:lnSpc>
              <a:spcBef>
                <a:spcPts val="0"/>
              </a:spcBef>
              <a:buNone/>
            </a:pPr>
            <a:endParaRPr lang="en-GB" dirty="0"/>
          </a:p>
          <a:p>
            <a:pPr marL="0" lvl="0" indent="0">
              <a:lnSpc>
                <a:spcPct val="100000"/>
              </a:lnSpc>
              <a:spcBef>
                <a:spcPts val="0"/>
              </a:spcBef>
              <a:buNone/>
            </a:pPr>
            <a:r>
              <a:rPr lang="en-GB" dirty="0"/>
              <a:t>The Apology, Arguments for the Marriage of Priests</a:t>
            </a:r>
            <a:endParaRPr lang="en-US" dirty="0"/>
          </a:p>
        </p:txBody>
      </p:sp>
    </p:spTree>
    <p:extLst>
      <p:ext uri="{BB962C8B-B14F-4D97-AF65-F5344CB8AC3E}">
        <p14:creationId xmlns:p14="http://schemas.microsoft.com/office/powerpoint/2010/main" val="1401308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066282" y="368487"/>
            <a:ext cx="5974112" cy="6008250"/>
          </a:xfrm>
          <a:prstGeom prst="rect">
            <a:avLst/>
          </a:prstGeom>
        </p:spPr>
      </p:pic>
    </p:spTree>
    <p:extLst>
      <p:ext uri="{BB962C8B-B14F-4D97-AF65-F5344CB8AC3E}">
        <p14:creationId xmlns:p14="http://schemas.microsoft.com/office/powerpoint/2010/main" val="1096580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27357" y="1087820"/>
            <a:ext cx="4161257" cy="4887309"/>
          </a:xfrm>
          <a:prstGeom prst="rect">
            <a:avLst/>
          </a:prstGeom>
        </p:spPr>
      </p:pic>
      <p:pic>
        <p:nvPicPr>
          <p:cNvPr id="3" name="Picture 2"/>
          <p:cNvPicPr>
            <a:picLocks noChangeAspect="1"/>
          </p:cNvPicPr>
          <p:nvPr/>
        </p:nvPicPr>
        <p:blipFill>
          <a:blip r:embed="rId4"/>
          <a:stretch>
            <a:fillRect/>
          </a:stretch>
        </p:blipFill>
        <p:spPr>
          <a:xfrm>
            <a:off x="5990896" y="1087819"/>
            <a:ext cx="3665482" cy="4887309"/>
          </a:xfrm>
          <a:prstGeom prst="rect">
            <a:avLst/>
          </a:prstGeom>
        </p:spPr>
      </p:pic>
    </p:spTree>
    <p:extLst>
      <p:ext uri="{BB962C8B-B14F-4D97-AF65-F5344CB8AC3E}">
        <p14:creationId xmlns:p14="http://schemas.microsoft.com/office/powerpoint/2010/main" val="300562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762250" y="1174750"/>
            <a:ext cx="6667500" cy="4508500"/>
          </a:xfrm>
          <a:prstGeom prst="rect">
            <a:avLst/>
          </a:prstGeom>
        </p:spPr>
      </p:pic>
    </p:spTree>
    <p:extLst>
      <p:ext uri="{BB962C8B-B14F-4D97-AF65-F5344CB8AC3E}">
        <p14:creationId xmlns:p14="http://schemas.microsoft.com/office/powerpoint/2010/main" val="457161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5" name="Content Placeholder 4"/>
          <p:cNvSpPr>
            <a:spLocks noGrp="1"/>
          </p:cNvSpPr>
          <p:nvPr>
            <p:ph idx="1"/>
          </p:nvPr>
        </p:nvSpPr>
        <p:spPr/>
        <p:txBody>
          <a:bodyPr/>
          <a:lstStyle/>
          <a:p>
            <a:pPr marL="0" indent="0" algn="ctr">
              <a:buNone/>
            </a:pPr>
            <a:r>
              <a:rPr lang="en-GB" sz="3600" dirty="0"/>
              <a:t>‘[H]</a:t>
            </a:r>
            <a:r>
              <a:rPr lang="en-GB" sz="3600" dirty="0" err="1"/>
              <a:t>aving</a:t>
            </a:r>
            <a:r>
              <a:rPr lang="en-GB" sz="3600" dirty="0"/>
              <a:t> children is always an act of trust, a moment in which we surrender ourselves and say, however unconsciously, “Let it be to me according to your word”’ (Luke 1:38)</a:t>
            </a:r>
          </a:p>
          <a:p>
            <a:pPr marL="0" indent="0" algn="ctr">
              <a:buNone/>
            </a:pPr>
            <a:endParaRPr lang="en-GB" sz="3400" dirty="0"/>
          </a:p>
          <a:p>
            <a:pPr marL="0" indent="0" algn="ctr">
              <a:buNone/>
            </a:pPr>
            <a:r>
              <a:rPr lang="en-GB" sz="3400" dirty="0"/>
              <a:t>R. R Reno </a:t>
            </a:r>
          </a:p>
          <a:p>
            <a:endParaRPr lang="en-US" dirty="0"/>
          </a:p>
        </p:txBody>
      </p:sp>
    </p:spTree>
    <p:extLst>
      <p:ext uri="{BB962C8B-B14F-4D97-AF65-F5344CB8AC3E}">
        <p14:creationId xmlns:p14="http://schemas.microsoft.com/office/powerpoint/2010/main" val="110229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“Let it be to me according to your word”</a:t>
            </a:r>
          </a:p>
        </p:txBody>
      </p:sp>
      <p:pic>
        <p:nvPicPr>
          <p:cNvPr id="3" name="Picture 2"/>
          <p:cNvPicPr>
            <a:picLocks noChangeAspect="1"/>
          </p:cNvPicPr>
          <p:nvPr/>
        </p:nvPicPr>
        <p:blipFill>
          <a:blip r:embed="rId3"/>
          <a:stretch>
            <a:fillRect/>
          </a:stretch>
        </p:blipFill>
        <p:spPr>
          <a:xfrm>
            <a:off x="2662127" y="1690688"/>
            <a:ext cx="6867746" cy="4573919"/>
          </a:xfrm>
          <a:prstGeom prst="rect">
            <a:avLst/>
          </a:prstGeom>
        </p:spPr>
      </p:pic>
    </p:spTree>
    <p:extLst>
      <p:ext uri="{BB962C8B-B14F-4D97-AF65-F5344CB8AC3E}">
        <p14:creationId xmlns:p14="http://schemas.microsoft.com/office/powerpoint/2010/main" val="1719090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“Let it be to me according to your word”</a:t>
            </a:r>
          </a:p>
        </p:txBody>
      </p:sp>
      <p:pic>
        <p:nvPicPr>
          <p:cNvPr id="4" name="Picture 3"/>
          <p:cNvPicPr>
            <a:picLocks noChangeAspect="1"/>
          </p:cNvPicPr>
          <p:nvPr/>
        </p:nvPicPr>
        <p:blipFill>
          <a:blip r:embed="rId3"/>
          <a:stretch>
            <a:fillRect/>
          </a:stretch>
        </p:blipFill>
        <p:spPr>
          <a:xfrm>
            <a:off x="2850494" y="1690688"/>
            <a:ext cx="6491011" cy="4327340"/>
          </a:xfrm>
          <a:prstGeom prst="rect">
            <a:avLst/>
          </a:prstGeom>
        </p:spPr>
      </p:pic>
    </p:spTree>
    <p:extLst>
      <p:ext uri="{BB962C8B-B14F-4D97-AF65-F5344CB8AC3E}">
        <p14:creationId xmlns:p14="http://schemas.microsoft.com/office/powerpoint/2010/main" val="490087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Summary of marriage so far:</a:t>
            </a:r>
          </a:p>
        </p:txBody>
      </p:sp>
      <p:sp>
        <p:nvSpPr>
          <p:cNvPr id="3" name="Content Placeholder 2"/>
          <p:cNvSpPr>
            <a:spLocks noGrp="1"/>
          </p:cNvSpPr>
          <p:nvPr>
            <p:ph idx="1"/>
          </p:nvPr>
        </p:nvSpPr>
        <p:spPr>
          <a:xfrm>
            <a:off x="838200" y="2069465"/>
            <a:ext cx="10515600" cy="4351338"/>
          </a:xfrm>
        </p:spPr>
        <p:txBody>
          <a:bodyPr>
            <a:normAutofit/>
          </a:bodyPr>
          <a:lstStyle/>
          <a:p>
            <a:r>
              <a:rPr lang="en-US" sz="4500" dirty="0"/>
              <a:t>Companionship </a:t>
            </a:r>
          </a:p>
          <a:p>
            <a:r>
              <a:rPr lang="en-US" sz="4500" dirty="0"/>
              <a:t>Complementarity (man and woman)</a:t>
            </a:r>
          </a:p>
          <a:p>
            <a:r>
              <a:rPr lang="en-US" sz="4500" dirty="0"/>
              <a:t>One-flesh (two become one)</a:t>
            </a:r>
          </a:p>
          <a:p>
            <a:r>
              <a:rPr lang="en-US" sz="4500" dirty="0"/>
              <a:t>Fruitful </a:t>
            </a:r>
          </a:p>
        </p:txBody>
      </p:sp>
    </p:spTree>
    <p:extLst>
      <p:ext uri="{BB962C8B-B14F-4D97-AF65-F5344CB8AC3E}">
        <p14:creationId xmlns:p14="http://schemas.microsoft.com/office/powerpoint/2010/main" val="2121384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‘[W]hat God has joined together, let man not separate’ (Matthew 19:6)</a:t>
            </a:r>
            <a:br>
              <a:rPr lang="en-GB" dirty="0"/>
            </a:b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04510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Part 3: </a:t>
            </a:r>
            <a:br>
              <a:rPr lang="en-US" b="1" dirty="0"/>
            </a:br>
            <a:br>
              <a:rPr lang="en-US" dirty="0"/>
            </a:br>
            <a:r>
              <a:rPr lang="en-US" dirty="0"/>
              <a:t>Living as a person of the Gospel in marriage and family</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86473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553452"/>
            <a:ext cx="10515600" cy="5967663"/>
          </a:xfrm>
        </p:spPr>
        <p:txBody>
          <a:bodyPr>
            <a:normAutofit/>
          </a:bodyPr>
          <a:lstStyle/>
          <a:p>
            <a:pPr marL="0" indent="0" algn="ctr">
              <a:buNone/>
            </a:pPr>
            <a:endParaRPr lang="en-GB" sz="3700" dirty="0"/>
          </a:p>
          <a:p>
            <a:pPr marL="0" indent="0" algn="ctr">
              <a:buNone/>
            </a:pPr>
            <a:r>
              <a:rPr lang="en-GB" sz="3700" dirty="0"/>
              <a:t>‘Wives, </a:t>
            </a:r>
            <a:r>
              <a:rPr lang="en-GB" sz="3700" b="1" dirty="0"/>
              <a:t>submit</a:t>
            </a:r>
            <a:r>
              <a:rPr lang="en-GB" sz="3700" dirty="0"/>
              <a:t> to your own husbands, as to the Lord. For the husband is the </a:t>
            </a:r>
            <a:r>
              <a:rPr lang="en-GB" sz="3700" b="1" dirty="0"/>
              <a:t>head</a:t>
            </a:r>
            <a:r>
              <a:rPr lang="en-GB" sz="3700" dirty="0"/>
              <a:t> of the wife as Christ is the head of the church, his body, and is himself its Saviour. Now </a:t>
            </a:r>
            <a:r>
              <a:rPr lang="en-GB" sz="3700" b="1" dirty="0"/>
              <a:t>as the church submits </a:t>
            </a:r>
            <a:r>
              <a:rPr lang="en-GB" sz="3700" dirty="0"/>
              <a:t>to Christ, so also wives should submit in everything to their husbands’. </a:t>
            </a:r>
          </a:p>
          <a:p>
            <a:pPr marL="0" indent="0" algn="ctr">
              <a:buNone/>
            </a:pPr>
            <a:endParaRPr lang="en-GB" sz="3700" dirty="0"/>
          </a:p>
          <a:p>
            <a:pPr marL="0" indent="0" algn="ctr">
              <a:buNone/>
            </a:pPr>
            <a:r>
              <a:rPr lang="en-GB" sz="3400" dirty="0"/>
              <a:t>(Ephesians 5: 22- 24)</a:t>
            </a:r>
          </a:p>
          <a:p>
            <a:endParaRPr lang="en-US" dirty="0"/>
          </a:p>
        </p:txBody>
      </p:sp>
    </p:spTree>
    <p:extLst>
      <p:ext uri="{BB962C8B-B14F-4D97-AF65-F5344CB8AC3E}">
        <p14:creationId xmlns:p14="http://schemas.microsoft.com/office/powerpoint/2010/main" val="368200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73768"/>
            <a:ext cx="10515600" cy="5503195"/>
          </a:xfrm>
        </p:spPr>
        <p:txBody>
          <a:bodyPr>
            <a:normAutofit/>
          </a:bodyPr>
          <a:lstStyle/>
          <a:p>
            <a:pPr marL="0" indent="0" algn="ctr">
              <a:buNone/>
            </a:pPr>
            <a:endParaRPr lang="en-GB" sz="3400" dirty="0"/>
          </a:p>
          <a:p>
            <a:pPr marL="0" indent="0" algn="ctr">
              <a:buNone/>
            </a:pPr>
            <a:r>
              <a:rPr lang="en-GB" sz="3400" dirty="0"/>
              <a:t>‘Husbands, </a:t>
            </a:r>
            <a:r>
              <a:rPr lang="en-GB" sz="3400" b="1" dirty="0"/>
              <a:t>love your wives, as Christ loved the church </a:t>
            </a:r>
            <a:r>
              <a:rPr lang="en-GB" sz="3400" dirty="0"/>
              <a:t>and gave himself up for her</a:t>
            </a:r>
            <a:r>
              <a:rPr lang="mr-IN" sz="3400" dirty="0"/>
              <a:t>…</a:t>
            </a:r>
            <a:r>
              <a:rPr lang="en-US" sz="3400" dirty="0"/>
              <a:t> In the same way husbands should love their wives as their own bodies</a:t>
            </a:r>
            <a:r>
              <a:rPr lang="mr-IN" sz="3400" dirty="0"/>
              <a:t>…</a:t>
            </a:r>
            <a:r>
              <a:rPr lang="en-US" sz="3400" b="1" dirty="0"/>
              <a:t>This mystery is profound</a:t>
            </a:r>
            <a:r>
              <a:rPr lang="en-US" sz="3400" dirty="0"/>
              <a:t>, and I am saying that it </a:t>
            </a:r>
            <a:r>
              <a:rPr lang="en-US" sz="3400" b="1" dirty="0"/>
              <a:t>refers to Christ and the church</a:t>
            </a:r>
            <a:r>
              <a:rPr lang="en-US" sz="3400" dirty="0"/>
              <a:t>. However, let each one of you </a:t>
            </a:r>
            <a:r>
              <a:rPr lang="en-US" sz="3400" b="1" dirty="0"/>
              <a:t>love his wife </a:t>
            </a:r>
            <a:r>
              <a:rPr lang="en-US" sz="3400" dirty="0"/>
              <a:t>as himself, and let the wife see that she </a:t>
            </a:r>
            <a:r>
              <a:rPr lang="en-US" sz="3400" b="1" dirty="0"/>
              <a:t>respects her </a:t>
            </a:r>
            <a:r>
              <a:rPr lang="en-GB" sz="3400" b="1" dirty="0"/>
              <a:t>husband</a:t>
            </a:r>
            <a:r>
              <a:rPr lang="en-GB" sz="3400" dirty="0"/>
              <a:t>.’ </a:t>
            </a:r>
          </a:p>
          <a:p>
            <a:pPr marL="0" indent="0" algn="ctr">
              <a:buNone/>
            </a:pPr>
            <a:r>
              <a:rPr lang="en-GB" sz="3400" dirty="0"/>
              <a:t>(Ephesians 5: 25, 28, 32 - 33)</a:t>
            </a:r>
          </a:p>
          <a:p>
            <a:endParaRPr lang="en-US" sz="3400" dirty="0"/>
          </a:p>
        </p:txBody>
      </p:sp>
    </p:spTree>
    <p:extLst>
      <p:ext uri="{BB962C8B-B14F-4D97-AF65-F5344CB8AC3E}">
        <p14:creationId xmlns:p14="http://schemas.microsoft.com/office/powerpoint/2010/main" val="13863833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000" b="1" dirty="0"/>
              <a:t>Submission? </a:t>
            </a:r>
            <a:endParaRPr lang="en-US" sz="5000" i="1"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6415607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344778" y="749968"/>
            <a:ext cx="5650832" cy="5650832"/>
          </a:xfrm>
          <a:prstGeom prst="rect">
            <a:avLst/>
          </a:prstGeom>
        </p:spPr>
      </p:pic>
    </p:spTree>
    <p:extLst>
      <p:ext uri="{BB962C8B-B14F-4D97-AF65-F5344CB8AC3E}">
        <p14:creationId xmlns:p14="http://schemas.microsoft.com/office/powerpoint/2010/main" val="3471286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Gospel-centered marriages and families are gifts </a:t>
            </a:r>
            <a:r>
              <a:rPr lang="en-US" b="1" dirty="0"/>
              <a:t>to themselves</a:t>
            </a:r>
            <a:endParaRPr lang="en-US" dirty="0"/>
          </a:p>
        </p:txBody>
      </p:sp>
      <p:sp>
        <p:nvSpPr>
          <p:cNvPr id="3" name="Text Placeholder 2"/>
          <p:cNvSpPr>
            <a:spLocks noGrp="1"/>
          </p:cNvSpPr>
          <p:nvPr>
            <p:ph type="body" idx="1"/>
          </p:nvPr>
        </p:nvSpPr>
        <p:spPr/>
        <p:txBody>
          <a:bodyPr/>
          <a:lstStyle/>
          <a:p>
            <a:endParaRPr lang="en-US" dirty="0"/>
          </a:p>
        </p:txBody>
      </p:sp>
      <p:sp>
        <p:nvSpPr>
          <p:cNvPr id="6" name="Content Placeholder 5"/>
          <p:cNvSpPr>
            <a:spLocks noGrp="1"/>
          </p:cNvSpPr>
          <p:nvPr>
            <p:ph sz="quarter" idx="4"/>
          </p:nvPr>
        </p:nvSpPr>
        <p:spPr>
          <a:xfrm>
            <a:off x="6172200" y="1690688"/>
            <a:ext cx="5183188" cy="4498975"/>
          </a:xfrm>
        </p:spPr>
        <p:txBody>
          <a:bodyPr>
            <a:noAutofit/>
          </a:bodyPr>
          <a:lstStyle/>
          <a:p>
            <a:pPr marL="0" indent="0">
              <a:buNone/>
            </a:pPr>
            <a:r>
              <a:rPr lang="en-GB" sz="3300" i="1" dirty="0"/>
              <a:t>‘not even the </a:t>
            </a:r>
            <a:r>
              <a:rPr lang="en-GB" sz="3300" b="1" i="1" dirty="0"/>
              <a:t>sun</a:t>
            </a:r>
            <a:r>
              <a:rPr lang="en-GB" sz="3300" i="1" dirty="0"/>
              <a:t> itself </a:t>
            </a:r>
            <a:r>
              <a:rPr lang="en-GB" sz="3300" b="1" i="1" dirty="0"/>
              <a:t>sparkles</a:t>
            </a:r>
            <a:r>
              <a:rPr lang="en-GB" sz="3300" i="1" dirty="0"/>
              <a:t> any more </a:t>
            </a:r>
            <a:r>
              <a:rPr lang="en-GB" sz="3300" b="1" i="1" dirty="0"/>
              <a:t>brightly</a:t>
            </a:r>
            <a:r>
              <a:rPr lang="en-GB" sz="3300" i="1" dirty="0"/>
              <a:t> and lights up </a:t>
            </a:r>
            <a:r>
              <a:rPr lang="en-GB" sz="3300" i="1"/>
              <a:t>your eyes </a:t>
            </a:r>
            <a:r>
              <a:rPr lang="en-GB" sz="3300" i="1" dirty="0"/>
              <a:t>more than your own </a:t>
            </a:r>
            <a:r>
              <a:rPr lang="en-GB" sz="3300" b="1" i="1" dirty="0"/>
              <a:t>husband</a:t>
            </a:r>
            <a:r>
              <a:rPr lang="en-GB" sz="3300" i="1" dirty="0"/>
              <a:t> or </a:t>
            </a:r>
            <a:r>
              <a:rPr lang="en-GB" sz="3300" b="1" i="1" dirty="0"/>
              <a:t>wife</a:t>
            </a:r>
            <a:r>
              <a:rPr lang="en-GB" sz="3300" i="1" dirty="0"/>
              <a:t>’ </a:t>
            </a:r>
            <a:br>
              <a:rPr lang="en-GB" sz="3300" i="1" dirty="0"/>
            </a:br>
            <a:br>
              <a:rPr lang="en-GB" sz="3300" i="1" dirty="0"/>
            </a:br>
            <a:r>
              <a:rPr lang="en-GB" sz="3300" dirty="0"/>
              <a:t>Luther, 1531 Wedding Sermon</a:t>
            </a:r>
            <a:endParaRPr lang="en-US" sz="3300" dirty="0"/>
          </a:p>
        </p:txBody>
      </p:sp>
      <p:pic>
        <p:nvPicPr>
          <p:cNvPr id="11" name="Content Placeholder 10"/>
          <p:cNvPicPr>
            <a:picLocks noGrp="1" noChangeAspect="1"/>
          </p:cNvPicPr>
          <p:nvPr>
            <p:ph sz="half" idx="2"/>
          </p:nvPr>
        </p:nvPicPr>
        <p:blipFill>
          <a:blip r:embed="rId3"/>
          <a:stretch>
            <a:fillRect/>
          </a:stretch>
        </p:blipFill>
        <p:spPr>
          <a:xfrm>
            <a:off x="1225868" y="2011680"/>
            <a:ext cx="3950731" cy="3950731"/>
          </a:xfrm>
          <a:prstGeom prst="rect">
            <a:avLst/>
          </a:prstGeom>
        </p:spPr>
      </p:pic>
    </p:spTree>
    <p:extLst>
      <p:ext uri="{BB962C8B-B14F-4D97-AF65-F5344CB8AC3E}">
        <p14:creationId xmlns:p14="http://schemas.microsoft.com/office/powerpoint/2010/main" val="195820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Gospel-centered marriages and families are gifts </a:t>
            </a:r>
            <a:r>
              <a:rPr lang="en-US" b="1" dirty="0"/>
              <a:t>to the State</a:t>
            </a:r>
            <a:endParaRPr lang="en-US" dirty="0"/>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6" name="Content Placeholder 5"/>
          <p:cNvSpPr>
            <a:spLocks noGrp="1"/>
          </p:cNvSpPr>
          <p:nvPr>
            <p:ph sz="quarter" idx="4"/>
          </p:nvPr>
        </p:nvSpPr>
        <p:spPr>
          <a:xfrm>
            <a:off x="6172200" y="1838325"/>
            <a:ext cx="5183188" cy="3587115"/>
          </a:xfrm>
        </p:spPr>
        <p:txBody>
          <a:bodyPr>
            <a:noAutofit/>
          </a:bodyPr>
          <a:lstStyle/>
          <a:p>
            <a:pPr marL="0" indent="0">
              <a:buNone/>
            </a:pPr>
            <a:r>
              <a:rPr lang="en-GB" sz="3300" i="1" dirty="0"/>
              <a:t>‘The </a:t>
            </a:r>
            <a:r>
              <a:rPr lang="en-GB" sz="3300" b="1" i="1" dirty="0"/>
              <a:t>human family </a:t>
            </a:r>
            <a:r>
              <a:rPr lang="en-GB" sz="3300" i="1" dirty="0"/>
              <a:t>is the primary and </a:t>
            </a:r>
            <a:r>
              <a:rPr lang="en-GB" sz="3300" b="1" i="1" dirty="0"/>
              <a:t>essential element of society</a:t>
            </a:r>
            <a:r>
              <a:rPr lang="en-GB" sz="3300" i="1" dirty="0"/>
              <a:t>. </a:t>
            </a:r>
            <a:r>
              <a:rPr lang="en-GB" sz="3300" b="1" i="1" dirty="0"/>
              <a:t>Peace</a:t>
            </a:r>
            <a:r>
              <a:rPr lang="en-GB" sz="3300" i="1" dirty="0"/>
              <a:t> in society will be a </a:t>
            </a:r>
            <a:r>
              <a:rPr lang="en-GB" sz="3300" b="1" i="1" dirty="0"/>
              <a:t>direct result </a:t>
            </a:r>
            <a:r>
              <a:rPr lang="en-GB" sz="3300" i="1" dirty="0"/>
              <a:t>of peace in the </a:t>
            </a:r>
            <a:r>
              <a:rPr lang="en-GB" sz="3300" b="1" i="1" dirty="0"/>
              <a:t>family</a:t>
            </a:r>
            <a:r>
              <a:rPr lang="en-GB" sz="3300" i="1" dirty="0"/>
              <a:t>; order and </a:t>
            </a:r>
            <a:r>
              <a:rPr lang="en-GB" sz="3300" b="1" i="1" dirty="0"/>
              <a:t>harmony</a:t>
            </a:r>
            <a:r>
              <a:rPr lang="en-GB" sz="3300" i="1" dirty="0"/>
              <a:t> in the </a:t>
            </a:r>
            <a:r>
              <a:rPr lang="en-GB" sz="3300" b="1" i="1" dirty="0"/>
              <a:t>political</a:t>
            </a:r>
            <a:r>
              <a:rPr lang="en-GB" sz="3300" i="1" dirty="0"/>
              <a:t> realm will be a direct </a:t>
            </a:r>
            <a:r>
              <a:rPr lang="en-GB" sz="3300" b="1" i="1" dirty="0"/>
              <a:t>result</a:t>
            </a:r>
            <a:r>
              <a:rPr lang="en-GB" sz="3300" i="1" dirty="0"/>
              <a:t> of order and harmony in the </a:t>
            </a:r>
            <a:r>
              <a:rPr lang="en-GB" sz="3300" b="1" i="1" dirty="0"/>
              <a:t>home</a:t>
            </a:r>
            <a:r>
              <a:rPr lang="en-GB" sz="3300" i="1" dirty="0"/>
              <a:t>’     </a:t>
            </a:r>
            <a:r>
              <a:rPr lang="en-GB" sz="3300" dirty="0"/>
              <a:t>John Chrysostom </a:t>
            </a:r>
            <a:endParaRPr lang="en-US" sz="3300" dirty="0"/>
          </a:p>
        </p:txBody>
      </p:sp>
      <p:pic>
        <p:nvPicPr>
          <p:cNvPr id="7" name="Content Placeholder 5"/>
          <p:cNvPicPr>
            <a:picLocks noChangeAspect="1"/>
          </p:cNvPicPr>
          <p:nvPr/>
        </p:nvPicPr>
        <p:blipFill>
          <a:blip r:embed="rId3"/>
          <a:stretch>
            <a:fillRect/>
          </a:stretch>
        </p:blipFill>
        <p:spPr>
          <a:xfrm>
            <a:off x="1222656" y="1838325"/>
            <a:ext cx="3550691" cy="4351338"/>
          </a:xfrm>
          <a:prstGeom prst="rect">
            <a:avLst/>
          </a:prstGeom>
        </p:spPr>
      </p:pic>
    </p:spTree>
    <p:extLst>
      <p:ext uri="{BB962C8B-B14F-4D97-AF65-F5344CB8AC3E}">
        <p14:creationId xmlns:p14="http://schemas.microsoft.com/office/powerpoint/2010/main" val="144696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946434"/>
            <a:ext cx="5181600" cy="4351338"/>
          </a:xfrm>
        </p:spPr>
        <p:txBody>
          <a:bodyPr>
            <a:normAutofit lnSpcReduction="10000"/>
          </a:bodyPr>
          <a:lstStyle/>
          <a:p>
            <a:pPr marL="0" indent="0">
              <a:buNone/>
            </a:pPr>
            <a:r>
              <a:rPr lang="en-GB" sz="3800" i="1" dirty="0"/>
              <a:t>“When </a:t>
            </a:r>
            <a:r>
              <a:rPr lang="en-GB" sz="3800" b="1" i="1" dirty="0"/>
              <a:t>husband and wife </a:t>
            </a:r>
            <a:r>
              <a:rPr lang="en-GB" sz="3800" i="1" dirty="0"/>
              <a:t>are united in marriage, they </a:t>
            </a:r>
            <a:r>
              <a:rPr lang="en-GB" sz="3800" b="1" i="1" dirty="0"/>
              <a:t>no longer seem like something earthly</a:t>
            </a:r>
            <a:r>
              <a:rPr lang="en-GB" sz="3800" i="1" dirty="0"/>
              <a:t>, but rather like the </a:t>
            </a:r>
            <a:r>
              <a:rPr lang="en-GB" sz="3800" b="1" i="1" dirty="0"/>
              <a:t>image of God himself</a:t>
            </a:r>
            <a:r>
              <a:rPr lang="en-GB" sz="3800" i="1" dirty="0"/>
              <a:t>.” </a:t>
            </a:r>
            <a:br>
              <a:rPr lang="en-GB" sz="3800" i="1" dirty="0"/>
            </a:br>
            <a:br>
              <a:rPr lang="en-GB" sz="3800" i="1" dirty="0"/>
            </a:br>
            <a:r>
              <a:rPr lang="en-US" sz="3800" i="1" dirty="0"/>
              <a:t>John Chrysostom </a:t>
            </a:r>
            <a:endParaRPr lang="en-GB" sz="3800" i="1" dirty="0"/>
          </a:p>
          <a:p>
            <a:pPr marL="0" indent="0">
              <a:buNone/>
            </a:pPr>
            <a:endParaRPr lang="en-GB" sz="3800" i="1" dirty="0"/>
          </a:p>
          <a:p>
            <a:endParaRPr lang="en-US" sz="3800" dirty="0"/>
          </a:p>
        </p:txBody>
      </p:sp>
      <p:pic>
        <p:nvPicPr>
          <p:cNvPr id="6" name="Content Placeholder 5"/>
          <p:cNvPicPr>
            <a:picLocks noGrp="1" noChangeAspect="1"/>
          </p:cNvPicPr>
          <p:nvPr>
            <p:ph sz="half" idx="2"/>
          </p:nvPr>
        </p:nvPicPr>
        <p:blipFill>
          <a:blip r:embed="rId3"/>
          <a:stretch>
            <a:fillRect/>
          </a:stretch>
        </p:blipFill>
        <p:spPr>
          <a:xfrm>
            <a:off x="7217056" y="1928257"/>
            <a:ext cx="3550691" cy="4351338"/>
          </a:xfrm>
          <a:prstGeom prst="rect">
            <a:avLst/>
          </a:prstGeom>
        </p:spPr>
      </p:pic>
      <p:sp>
        <p:nvSpPr>
          <p:cNvPr id="5" name="Title 1"/>
          <p:cNvSpPr>
            <a:spLocks noGrp="1"/>
          </p:cNvSpPr>
          <p:nvPr>
            <p:ph type="title"/>
          </p:nvPr>
        </p:nvSpPr>
        <p:spPr/>
        <p:txBody>
          <a:bodyPr/>
          <a:lstStyle/>
          <a:p>
            <a:r>
              <a:rPr lang="en-US" dirty="0"/>
              <a:t>Gospel-centered marriages and families are gifts </a:t>
            </a:r>
            <a:r>
              <a:rPr lang="en-US" b="1" dirty="0"/>
              <a:t>to the Church (and the world)</a:t>
            </a:r>
            <a:endParaRPr lang="en-US" dirty="0"/>
          </a:p>
        </p:txBody>
      </p:sp>
    </p:spTree>
    <p:extLst>
      <p:ext uri="{BB962C8B-B14F-4D97-AF65-F5344CB8AC3E}">
        <p14:creationId xmlns:p14="http://schemas.microsoft.com/office/powerpoint/2010/main" val="150933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849120" y="1414882"/>
            <a:ext cx="3235007" cy="3235007"/>
          </a:xfrm>
          <a:prstGeom prst="rect">
            <a:avLst/>
          </a:prstGeom>
        </p:spPr>
      </p:pic>
      <p:pic>
        <p:nvPicPr>
          <p:cNvPr id="4" name="Picture 3"/>
          <p:cNvPicPr>
            <a:picLocks noChangeAspect="1"/>
          </p:cNvPicPr>
          <p:nvPr/>
        </p:nvPicPr>
        <p:blipFill>
          <a:blip r:embed="rId4"/>
          <a:stretch>
            <a:fillRect/>
          </a:stretch>
        </p:blipFill>
        <p:spPr>
          <a:xfrm>
            <a:off x="6167617" y="1414881"/>
            <a:ext cx="4318901" cy="3235007"/>
          </a:xfrm>
          <a:prstGeom prst="rect">
            <a:avLst/>
          </a:prstGeom>
        </p:spPr>
      </p:pic>
    </p:spTree>
    <p:extLst>
      <p:ext uri="{BB962C8B-B14F-4D97-AF65-F5344CB8AC3E}">
        <p14:creationId xmlns:p14="http://schemas.microsoft.com/office/powerpoint/2010/main" val="1146489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do we do this? </a:t>
            </a:r>
          </a:p>
        </p:txBody>
      </p:sp>
      <p:pic>
        <p:nvPicPr>
          <p:cNvPr id="4" name="Content Placeholder 3"/>
          <p:cNvPicPr>
            <a:picLocks noGrp="1" noChangeAspect="1"/>
          </p:cNvPicPr>
          <p:nvPr>
            <p:ph idx="1"/>
          </p:nvPr>
        </p:nvPicPr>
        <p:blipFill>
          <a:blip r:embed="rId3"/>
          <a:stretch>
            <a:fillRect/>
          </a:stretch>
        </p:blipFill>
        <p:spPr>
          <a:xfrm>
            <a:off x="1946653" y="1690688"/>
            <a:ext cx="8341223" cy="4351338"/>
          </a:xfrm>
          <a:prstGeom prst="rect">
            <a:avLst/>
          </a:prstGeom>
        </p:spPr>
      </p:pic>
    </p:spTree>
    <p:extLst>
      <p:ext uri="{BB962C8B-B14F-4D97-AF65-F5344CB8AC3E}">
        <p14:creationId xmlns:p14="http://schemas.microsoft.com/office/powerpoint/2010/main" val="2371072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do we do this? </a:t>
            </a:r>
          </a:p>
        </p:txBody>
      </p:sp>
      <p:sp>
        <p:nvSpPr>
          <p:cNvPr id="3" name="Content Placeholder 2"/>
          <p:cNvSpPr>
            <a:spLocks noGrp="1"/>
          </p:cNvSpPr>
          <p:nvPr>
            <p:ph idx="1"/>
          </p:nvPr>
        </p:nvSpPr>
        <p:spPr/>
        <p:txBody>
          <a:bodyPr/>
          <a:lstStyle/>
          <a:p>
            <a:pPr marL="514350" indent="-514350">
              <a:buFont typeface="+mj-lt"/>
              <a:buAutoNum type="arabicPeriod"/>
            </a:pPr>
            <a:r>
              <a:rPr lang="en-US" sz="3600" dirty="0"/>
              <a:t>Be fed (John 6:35) </a:t>
            </a:r>
          </a:p>
          <a:p>
            <a:pPr marL="514350" indent="-514350">
              <a:buFont typeface="+mj-lt"/>
              <a:buAutoNum type="arabicPeriod"/>
            </a:pPr>
            <a:r>
              <a:rPr lang="en-US" sz="3600" dirty="0"/>
              <a:t>Share in community</a:t>
            </a:r>
          </a:p>
          <a:p>
            <a:pPr marL="514350" indent="-514350">
              <a:buFont typeface="+mj-lt"/>
              <a:buAutoNum type="arabicPeriod"/>
            </a:pPr>
            <a:r>
              <a:rPr lang="en-US" sz="3600" dirty="0"/>
              <a:t>Have the Word always on us </a:t>
            </a:r>
          </a:p>
          <a:p>
            <a:pPr marL="514350" indent="-514350">
              <a:buFont typeface="+mj-lt"/>
              <a:buAutoNum type="arabicPeriod"/>
            </a:pPr>
            <a:r>
              <a:rPr lang="en-US" sz="3600" dirty="0"/>
              <a:t>Rejoice, pray and give thanks (Philippians 4: 4-7) </a:t>
            </a:r>
          </a:p>
          <a:p>
            <a:pPr marL="514350" indent="-514350">
              <a:buFont typeface="+mj-lt"/>
              <a:buAutoNum type="arabicPeriod"/>
            </a:pPr>
            <a:r>
              <a:rPr lang="en-US" sz="3600" dirty="0"/>
              <a:t>Think on lovely things (Philippians 4:8) </a:t>
            </a:r>
          </a:p>
          <a:p>
            <a:pPr marL="514350" indent="-514350">
              <a:buFont typeface="+mj-lt"/>
              <a:buAutoNum type="arabicPeriod"/>
            </a:pPr>
            <a:r>
              <a:rPr lang="en-US" sz="3600" dirty="0"/>
              <a:t>Spend time in nature (Matthew 6: 26)</a:t>
            </a:r>
          </a:p>
          <a:p>
            <a:pPr marL="514350" indent="-514350">
              <a:buFont typeface="+mj-lt"/>
              <a:buAutoNum type="arabicPeriod"/>
            </a:pPr>
            <a:r>
              <a:rPr lang="en-US" sz="3600" dirty="0"/>
              <a:t>Then, be fed again</a:t>
            </a:r>
            <a:r>
              <a:rPr lang="mr-IN" sz="3600" dirty="0"/>
              <a:t>…</a:t>
            </a:r>
            <a:endParaRPr lang="en-US" sz="3600" dirty="0"/>
          </a:p>
          <a:p>
            <a:pPr marL="514350" indent="-514350">
              <a:buFont typeface="+mj-lt"/>
              <a:buAutoNum type="arabicPeriod"/>
            </a:pPr>
            <a:endParaRPr lang="en-US" sz="3600" dirty="0"/>
          </a:p>
          <a:p>
            <a:pPr marL="514350" indent="-514350">
              <a:buFont typeface="+mj-lt"/>
              <a:buAutoNum type="arabicPeriod"/>
            </a:pPr>
            <a:endParaRPr lang="en-US" sz="3600" dirty="0"/>
          </a:p>
          <a:p>
            <a:pPr marL="514350" indent="-514350">
              <a:buFont typeface="+mj-lt"/>
              <a:buAutoNum type="arabicPeriod"/>
            </a:pPr>
            <a:endParaRPr lang="en-US" dirty="0"/>
          </a:p>
          <a:p>
            <a:endParaRPr lang="en-US" dirty="0"/>
          </a:p>
        </p:txBody>
      </p:sp>
    </p:spTree>
    <p:extLst>
      <p:ext uri="{BB962C8B-B14F-4D97-AF65-F5344CB8AC3E}">
        <p14:creationId xmlns:p14="http://schemas.microsoft.com/office/powerpoint/2010/main" val="4145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28482"/>
            <a:ext cx="9144000" cy="2387600"/>
          </a:xfrm>
        </p:spPr>
        <p:txBody>
          <a:bodyPr/>
          <a:lstStyle/>
          <a:p>
            <a:r>
              <a:rPr lang="en-US" dirty="0"/>
              <a:t>End. </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315137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6E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850105" y="360948"/>
            <a:ext cx="4182091" cy="6227679"/>
          </a:xfrm>
          <a:prstGeom prst="rect">
            <a:avLst/>
          </a:prstGeom>
        </p:spPr>
      </p:pic>
    </p:spTree>
    <p:extLst>
      <p:ext uri="{BB962C8B-B14F-4D97-AF65-F5344CB8AC3E}">
        <p14:creationId xmlns:p14="http://schemas.microsoft.com/office/powerpoint/2010/main" val="571767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1912</TotalTime>
  <Words>3831</Words>
  <Application>Microsoft Office PowerPoint</Application>
  <PresentationFormat>Widescreen</PresentationFormat>
  <Paragraphs>332</Paragraphs>
  <Slides>45</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Calibri Light</vt:lpstr>
      <vt:lpstr>Mangal</vt:lpstr>
      <vt:lpstr>Office Theme</vt:lpstr>
      <vt:lpstr>Living as a person of the gospel in marriage and family</vt:lpstr>
      <vt:lpstr>Outline</vt:lpstr>
      <vt:lpstr>PowerPoint Presentation</vt:lpstr>
      <vt:lpstr>The questions we ask reveal what we value</vt:lpstr>
      <vt:lpstr>What do you do?</vt:lpstr>
      <vt:lpstr>Individuality</vt:lpstr>
      <vt:lpstr>How do our cultural assumptions affect the way we understand marriage? </vt:lpstr>
      <vt:lpstr>PowerPoint Presentation</vt:lpstr>
      <vt:lpstr>How do our cultural assumptions affect the way we view children? </vt:lpstr>
      <vt:lpstr>PowerPoint Presentation</vt:lpstr>
      <vt:lpstr>PowerPoint Presentation</vt:lpstr>
      <vt:lpstr>“Lord have mercy”</vt:lpstr>
      <vt:lpstr>Choices or gifts?</vt:lpstr>
      <vt:lpstr>Part 2:   Understanding God’s Design for Marriage and Family</vt:lpstr>
      <vt:lpstr>PowerPoint Presentation</vt:lpstr>
      <vt:lpstr>PowerPoint Presentation</vt:lpstr>
      <vt:lpstr>PowerPoint Presentation</vt:lpstr>
      <vt:lpstr>“Bone of my bone and flesh of my flesh!” (Genesis 2:23)</vt:lpstr>
      <vt:lpstr>PowerPoint Presentation</vt:lpstr>
      <vt:lpstr>PowerPoint Presentation</vt:lpstr>
      <vt:lpstr>PowerPoint Presentation</vt:lpstr>
      <vt:lpstr>Can we just not have kids?</vt:lpstr>
      <vt:lpstr>Can we just not have kids?</vt:lpstr>
      <vt:lpstr>Can we just not have kids?</vt:lpstr>
      <vt:lpstr>PowerPoint Presentation</vt:lpstr>
      <vt:lpstr>PowerPoint Presentation</vt:lpstr>
      <vt:lpstr>PowerPoint Presentation</vt:lpstr>
      <vt:lpstr>PowerPoint Presentation</vt:lpstr>
      <vt:lpstr>“Let it be to me according to your word”</vt:lpstr>
      <vt:lpstr>“Let it be to me according to your word”</vt:lpstr>
      <vt:lpstr>Summary of marriage so far:</vt:lpstr>
      <vt:lpstr>‘[W]hat God has joined together, let man not separate’ (Matthew 19:6) </vt:lpstr>
      <vt:lpstr>Part 3:   Living as a person of the Gospel in marriage and family</vt:lpstr>
      <vt:lpstr>PowerPoint Presentation</vt:lpstr>
      <vt:lpstr>PowerPoint Presentation</vt:lpstr>
      <vt:lpstr>Submission? </vt:lpstr>
      <vt:lpstr>PowerPoint Presentation</vt:lpstr>
      <vt:lpstr>Gospel-centered marriages and families are gifts to themselves</vt:lpstr>
      <vt:lpstr>Gospel-centered marriages and families are gifts to the State</vt:lpstr>
      <vt:lpstr>Gospel-centered marriages and families are gifts to the Church (and the world)</vt:lpstr>
      <vt:lpstr>PowerPoint Presentation</vt:lpstr>
      <vt:lpstr>How do we do this? </vt:lpstr>
      <vt:lpstr>How do we do this? </vt:lpstr>
      <vt:lpstr>End.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as a person of the gospel in marriage and family</dc:title>
  <dc:creator>Microsoft Office User</dc:creator>
  <cp:lastModifiedBy>Guntars</cp:lastModifiedBy>
  <cp:revision>256</cp:revision>
  <cp:lastPrinted>2017-08-15T12:54:25Z</cp:lastPrinted>
  <dcterms:created xsi:type="dcterms:W3CDTF">2017-07-24T03:08:15Z</dcterms:created>
  <dcterms:modified xsi:type="dcterms:W3CDTF">2017-08-18T00:39:21Z</dcterms:modified>
</cp:coreProperties>
</file>