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7" r:id="rId3"/>
    <p:sldId id="308" r:id="rId4"/>
    <p:sldId id="281" r:id="rId5"/>
    <p:sldId id="282" r:id="rId6"/>
    <p:sldId id="329" r:id="rId7"/>
    <p:sldId id="330" r:id="rId8"/>
    <p:sldId id="332" r:id="rId9"/>
    <p:sldId id="333" r:id="rId10"/>
    <p:sldId id="334" r:id="rId11"/>
    <p:sldId id="279" r:id="rId12"/>
    <p:sldId id="290" r:id="rId13"/>
    <p:sldId id="343" r:id="rId14"/>
    <p:sldId id="295" r:id="rId15"/>
    <p:sldId id="336" r:id="rId16"/>
    <p:sldId id="337" r:id="rId17"/>
    <p:sldId id="344" r:id="rId18"/>
    <p:sldId id="293" r:id="rId19"/>
    <p:sldId id="283" r:id="rId20"/>
    <p:sldId id="284" r:id="rId21"/>
    <p:sldId id="324" r:id="rId22"/>
    <p:sldId id="325" r:id="rId23"/>
    <p:sldId id="351" r:id="rId24"/>
    <p:sldId id="345" r:id="rId25"/>
    <p:sldId id="288" r:id="rId26"/>
    <p:sldId id="360" r:id="rId27"/>
    <p:sldId id="302" r:id="rId28"/>
    <p:sldId id="304" r:id="rId29"/>
    <p:sldId id="305" r:id="rId30"/>
    <p:sldId id="306" r:id="rId31"/>
    <p:sldId id="307" r:id="rId32"/>
    <p:sldId id="355" r:id="rId33"/>
    <p:sldId id="356" r:id="rId34"/>
    <p:sldId id="299" r:id="rId35"/>
    <p:sldId id="315" r:id="rId36"/>
    <p:sldId id="357" r:id="rId37"/>
    <p:sldId id="300" r:id="rId38"/>
    <p:sldId id="311" r:id="rId39"/>
    <p:sldId id="312" r:id="rId40"/>
    <p:sldId id="309" r:id="rId41"/>
    <p:sldId id="310" r:id="rId42"/>
    <p:sldId id="353" r:id="rId43"/>
    <p:sldId id="354" r:id="rId44"/>
    <p:sldId id="338" r:id="rId45"/>
    <p:sldId id="323" r:id="rId46"/>
    <p:sldId id="327" r:id="rId47"/>
    <p:sldId id="316" r:id="rId48"/>
    <p:sldId id="321" r:id="rId49"/>
    <p:sldId id="319" r:id="rId50"/>
    <p:sldId id="328" r:id="rId51"/>
    <p:sldId id="322" r:id="rId52"/>
    <p:sldId id="318" r:id="rId53"/>
    <p:sldId id="358" r:id="rId54"/>
    <p:sldId id="359" r:id="rId55"/>
    <p:sldId id="342" r:id="rId56"/>
    <p:sldId id="346" r:id="rId57"/>
    <p:sldId id="347" r:id="rId58"/>
    <p:sldId id="348" r:id="rId59"/>
    <p:sldId id="349" r:id="rId60"/>
    <p:sldId id="350"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1F1F"/>
    <a:srgbClr val="66CEE3"/>
    <a:srgbClr val="04335D"/>
    <a:srgbClr val="C6C4B7"/>
    <a:srgbClr val="0B0B0E"/>
    <a:srgbClr val="0E0E0E"/>
    <a:srgbClr val="C1C2C1"/>
    <a:srgbClr val="333399"/>
    <a:srgbClr val="000066"/>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A132505D-6E7C-4D63-A767-6AD922365B17}" type="datetimeFigureOut">
              <a:rPr lang="en-AU" smtClean="0"/>
              <a:t>5/11/2016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213211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A132505D-6E7C-4D63-A767-6AD922365B17}" type="datetimeFigureOut">
              <a:rPr lang="en-AU" smtClean="0"/>
              <a:t>5/11/2016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152769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32505D-6E7C-4D63-A767-6AD922365B17}" type="datetimeFigureOut">
              <a:rPr lang="en-AU" smtClean="0"/>
              <a:t>5/11/2016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739392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A132505D-6E7C-4D63-A767-6AD922365B17}" type="datetimeFigureOut">
              <a:rPr lang="en-AU" smtClean="0"/>
              <a:t>5/11/2016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2503026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A132505D-6E7C-4D63-A767-6AD922365B17}" type="datetimeFigureOut">
              <a:rPr lang="en-AU" smtClean="0"/>
              <a:t>5/11/2016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3993407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A132505D-6E7C-4D63-A767-6AD922365B17}" type="datetimeFigureOut">
              <a:rPr lang="en-AU" smtClean="0"/>
              <a:t>5/11/2016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3471122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32505D-6E7C-4D63-A767-6AD922365B17}" type="datetimeFigureOut">
              <a:rPr lang="en-AU" smtClean="0"/>
              <a:t>5/11/2016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1127536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32505D-6E7C-4D63-A767-6AD922365B17}" type="datetimeFigureOut">
              <a:rPr lang="en-AU" smtClean="0"/>
              <a:t>5/11/2016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2570844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32505D-6E7C-4D63-A767-6AD922365B17}" type="datetimeFigureOut">
              <a:rPr lang="en-AU" smtClean="0"/>
              <a:t>5/11/2016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3766335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A132505D-6E7C-4D63-A767-6AD922365B17}" type="datetimeFigureOut">
              <a:rPr lang="en-AU" smtClean="0"/>
              <a:t>5/11/2016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1054783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A132505D-6E7C-4D63-A767-6AD922365B17}" type="datetimeFigureOut">
              <a:rPr lang="en-AU" smtClean="0"/>
              <a:t>5/11/2016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705B26F-F724-49B2-84A4-3A321E9286AE}" type="slidenum">
              <a:rPr lang="en-AU" smtClean="0"/>
              <a:t>‹#›</a:t>
            </a:fld>
            <a:endParaRPr lang="en-AU"/>
          </a:p>
        </p:txBody>
      </p:sp>
    </p:spTree>
    <p:extLst>
      <p:ext uri="{BB962C8B-B14F-4D97-AF65-F5344CB8AC3E}">
        <p14:creationId xmlns:p14="http://schemas.microsoft.com/office/powerpoint/2010/main" val="575934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32505D-6E7C-4D63-A767-6AD922365B17}" type="datetimeFigureOut">
              <a:rPr lang="en-AU" smtClean="0"/>
              <a:t>5/11/2016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05B26F-F724-49B2-84A4-3A321E9286AE}" type="slidenum">
              <a:rPr lang="en-AU" smtClean="0"/>
              <a:t>‹#›</a:t>
            </a:fld>
            <a:endParaRPr lang="en-AU"/>
          </a:p>
        </p:txBody>
      </p:sp>
    </p:spTree>
    <p:extLst>
      <p:ext uri="{BB962C8B-B14F-4D97-AF65-F5344CB8AC3E}">
        <p14:creationId xmlns:p14="http://schemas.microsoft.com/office/powerpoint/2010/main" val="764537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975652"/>
          </a:xfrm>
          <a:prstGeom prst="rect">
            <a:avLst/>
          </a:prstGeom>
        </p:spPr>
      </p:pic>
      <p:sp>
        <p:nvSpPr>
          <p:cNvPr id="3" name="TextBox 2"/>
          <p:cNvSpPr txBox="1"/>
          <p:nvPr/>
        </p:nvSpPr>
        <p:spPr>
          <a:xfrm>
            <a:off x="7904748" y="1110663"/>
            <a:ext cx="3898231" cy="1754326"/>
          </a:xfrm>
          <a:prstGeom prst="rect">
            <a:avLst/>
          </a:prstGeom>
          <a:noFill/>
        </p:spPr>
        <p:txBody>
          <a:bodyPr wrap="square" rtlCol="0">
            <a:spAutoFit/>
          </a:bodyPr>
          <a:lstStyle/>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What is</a:t>
            </a:r>
          </a:p>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the Gospel?</a:t>
            </a:r>
          </a:p>
        </p:txBody>
      </p:sp>
    </p:spTree>
    <p:extLst>
      <p:ext uri="{BB962C8B-B14F-4D97-AF65-F5344CB8AC3E}">
        <p14:creationId xmlns:p14="http://schemas.microsoft.com/office/powerpoint/2010/main" val="81981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975652"/>
          </a:xfrm>
          <a:prstGeom prst="rect">
            <a:avLst/>
          </a:prstGeom>
        </p:spPr>
      </p:pic>
      <p:sp>
        <p:nvSpPr>
          <p:cNvPr id="3" name="TextBox 2"/>
          <p:cNvSpPr txBox="1"/>
          <p:nvPr/>
        </p:nvSpPr>
        <p:spPr>
          <a:xfrm>
            <a:off x="7904748" y="1110663"/>
            <a:ext cx="3898231" cy="1754326"/>
          </a:xfrm>
          <a:prstGeom prst="rect">
            <a:avLst/>
          </a:prstGeom>
          <a:noFill/>
        </p:spPr>
        <p:txBody>
          <a:bodyPr wrap="square" rtlCol="0">
            <a:spAutoFit/>
          </a:bodyPr>
          <a:lstStyle/>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What is</a:t>
            </a:r>
          </a:p>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the Gospel?</a:t>
            </a:r>
          </a:p>
        </p:txBody>
      </p:sp>
      <p:sp>
        <p:nvSpPr>
          <p:cNvPr id="4" name="TextBox 3"/>
          <p:cNvSpPr txBox="1"/>
          <p:nvPr/>
        </p:nvSpPr>
        <p:spPr>
          <a:xfrm>
            <a:off x="349255" y="4368992"/>
            <a:ext cx="11493490" cy="707886"/>
          </a:xfrm>
          <a:prstGeom prst="rect">
            <a:avLst/>
          </a:prstGeom>
          <a:noFill/>
        </p:spPr>
        <p:txBody>
          <a:bodyPr wrap="square" rtlCol="0">
            <a:spAutoFit/>
          </a:bodyPr>
          <a:lstStyle/>
          <a:p>
            <a:pPr marL="742950" indent="-742950">
              <a:buFont typeface="+mj-lt"/>
              <a:buAutoNum type="arabicPeriod"/>
            </a:pPr>
            <a:r>
              <a:rPr lang="en-AU" sz="4000" dirty="0">
                <a:solidFill>
                  <a:schemeClr val="bg1"/>
                </a:solidFill>
              </a:rPr>
              <a:t>What the Gospel is</a:t>
            </a:r>
          </a:p>
        </p:txBody>
      </p:sp>
    </p:spTree>
    <p:extLst>
      <p:ext uri="{BB962C8B-B14F-4D97-AF65-F5344CB8AC3E}">
        <p14:creationId xmlns:p14="http://schemas.microsoft.com/office/powerpoint/2010/main" val="3799776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975652"/>
          </a:xfrm>
          <a:prstGeom prst="rect">
            <a:avLst/>
          </a:prstGeom>
        </p:spPr>
      </p:pic>
      <p:sp>
        <p:nvSpPr>
          <p:cNvPr id="3" name="TextBox 2"/>
          <p:cNvSpPr txBox="1"/>
          <p:nvPr/>
        </p:nvSpPr>
        <p:spPr>
          <a:xfrm>
            <a:off x="7904748" y="1110663"/>
            <a:ext cx="3898231" cy="1754326"/>
          </a:xfrm>
          <a:prstGeom prst="rect">
            <a:avLst/>
          </a:prstGeom>
          <a:noFill/>
        </p:spPr>
        <p:txBody>
          <a:bodyPr wrap="square" rtlCol="0">
            <a:spAutoFit/>
          </a:bodyPr>
          <a:lstStyle/>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What is</a:t>
            </a:r>
          </a:p>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the Gospel?</a:t>
            </a:r>
          </a:p>
        </p:txBody>
      </p:sp>
      <p:sp>
        <p:nvSpPr>
          <p:cNvPr id="4" name="TextBox 3"/>
          <p:cNvSpPr txBox="1"/>
          <p:nvPr/>
        </p:nvSpPr>
        <p:spPr>
          <a:xfrm>
            <a:off x="349255" y="4368992"/>
            <a:ext cx="11493490" cy="707886"/>
          </a:xfrm>
          <a:prstGeom prst="rect">
            <a:avLst/>
          </a:prstGeom>
          <a:noFill/>
        </p:spPr>
        <p:txBody>
          <a:bodyPr wrap="square" rtlCol="0">
            <a:spAutoFit/>
          </a:bodyPr>
          <a:lstStyle/>
          <a:p>
            <a:pPr marL="742950" indent="-742950">
              <a:buFont typeface="+mj-lt"/>
              <a:buAutoNum type="arabicPeriod"/>
            </a:pPr>
            <a:r>
              <a:rPr lang="en-AU" sz="4000" dirty="0">
                <a:solidFill>
                  <a:schemeClr val="bg1"/>
                </a:solidFill>
              </a:rPr>
              <a:t>What the Gospel is (and is not)</a:t>
            </a:r>
          </a:p>
        </p:txBody>
      </p:sp>
    </p:spTree>
    <p:extLst>
      <p:ext uri="{BB962C8B-B14F-4D97-AF65-F5344CB8AC3E}">
        <p14:creationId xmlns:p14="http://schemas.microsoft.com/office/powerpoint/2010/main" val="2971998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975652"/>
          </a:xfrm>
          <a:prstGeom prst="rect">
            <a:avLst/>
          </a:prstGeom>
        </p:spPr>
      </p:pic>
      <p:sp>
        <p:nvSpPr>
          <p:cNvPr id="3" name="TextBox 2"/>
          <p:cNvSpPr txBox="1"/>
          <p:nvPr/>
        </p:nvSpPr>
        <p:spPr>
          <a:xfrm>
            <a:off x="7904748" y="1110663"/>
            <a:ext cx="3898231" cy="1754326"/>
          </a:xfrm>
          <a:prstGeom prst="rect">
            <a:avLst/>
          </a:prstGeom>
          <a:noFill/>
        </p:spPr>
        <p:txBody>
          <a:bodyPr wrap="square" rtlCol="0">
            <a:spAutoFit/>
          </a:bodyPr>
          <a:lstStyle/>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What is</a:t>
            </a:r>
          </a:p>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the Gospel?</a:t>
            </a:r>
          </a:p>
        </p:txBody>
      </p:sp>
      <p:sp>
        <p:nvSpPr>
          <p:cNvPr id="4" name="TextBox 3"/>
          <p:cNvSpPr txBox="1"/>
          <p:nvPr/>
        </p:nvSpPr>
        <p:spPr>
          <a:xfrm>
            <a:off x="349255" y="4368992"/>
            <a:ext cx="11493490" cy="1323439"/>
          </a:xfrm>
          <a:prstGeom prst="rect">
            <a:avLst/>
          </a:prstGeom>
          <a:noFill/>
        </p:spPr>
        <p:txBody>
          <a:bodyPr wrap="square" rtlCol="0">
            <a:spAutoFit/>
          </a:bodyPr>
          <a:lstStyle/>
          <a:p>
            <a:pPr marL="742950" indent="-742950">
              <a:buFont typeface="+mj-lt"/>
              <a:buAutoNum type="arabicPeriod"/>
            </a:pPr>
            <a:r>
              <a:rPr lang="en-AU" sz="4000" dirty="0">
                <a:solidFill>
                  <a:schemeClr val="bg1"/>
                </a:solidFill>
              </a:rPr>
              <a:t>What the Gospel is (and is not)</a:t>
            </a:r>
          </a:p>
          <a:p>
            <a:pPr marL="742950" indent="-742950">
              <a:buFont typeface="+mj-lt"/>
              <a:buAutoNum type="arabicPeriod"/>
            </a:pPr>
            <a:r>
              <a:rPr lang="en-AU" sz="4000" dirty="0">
                <a:solidFill>
                  <a:schemeClr val="bg1"/>
                </a:solidFill>
              </a:rPr>
              <a:t>How the Bible teaches the Gospel</a:t>
            </a:r>
          </a:p>
        </p:txBody>
      </p:sp>
    </p:spTree>
    <p:extLst>
      <p:ext uri="{BB962C8B-B14F-4D97-AF65-F5344CB8AC3E}">
        <p14:creationId xmlns:p14="http://schemas.microsoft.com/office/powerpoint/2010/main" val="2148188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975652"/>
          </a:xfrm>
          <a:prstGeom prst="rect">
            <a:avLst/>
          </a:prstGeom>
        </p:spPr>
      </p:pic>
      <p:sp>
        <p:nvSpPr>
          <p:cNvPr id="3" name="TextBox 2"/>
          <p:cNvSpPr txBox="1"/>
          <p:nvPr/>
        </p:nvSpPr>
        <p:spPr>
          <a:xfrm>
            <a:off x="7904748" y="1110663"/>
            <a:ext cx="3898231" cy="1754326"/>
          </a:xfrm>
          <a:prstGeom prst="rect">
            <a:avLst/>
          </a:prstGeom>
          <a:noFill/>
        </p:spPr>
        <p:txBody>
          <a:bodyPr wrap="square" rtlCol="0">
            <a:spAutoFit/>
          </a:bodyPr>
          <a:lstStyle/>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What is</a:t>
            </a:r>
          </a:p>
          <a:p>
            <a:pPr algn="ctr"/>
            <a:r>
              <a:rPr lang="en-AU" sz="5400" dirty="0">
                <a:ln>
                  <a:solidFill>
                    <a:schemeClr val="tx1"/>
                  </a:solidFill>
                </a:ln>
                <a:solidFill>
                  <a:schemeClr val="bg1"/>
                </a:solidFill>
                <a:latin typeface="Microsoft New Tai Lue" panose="020B0502040204020203" pitchFamily="34" charset="0"/>
                <a:cs typeface="Microsoft New Tai Lue" panose="020B0502040204020203" pitchFamily="34" charset="0"/>
              </a:rPr>
              <a:t>the Gospel?</a:t>
            </a:r>
          </a:p>
        </p:txBody>
      </p:sp>
      <p:sp>
        <p:nvSpPr>
          <p:cNvPr id="4" name="TextBox 3"/>
          <p:cNvSpPr txBox="1"/>
          <p:nvPr/>
        </p:nvSpPr>
        <p:spPr>
          <a:xfrm>
            <a:off x="349255" y="4368992"/>
            <a:ext cx="11493490" cy="1938992"/>
          </a:xfrm>
          <a:prstGeom prst="rect">
            <a:avLst/>
          </a:prstGeom>
          <a:noFill/>
        </p:spPr>
        <p:txBody>
          <a:bodyPr wrap="square" rtlCol="0">
            <a:spAutoFit/>
          </a:bodyPr>
          <a:lstStyle/>
          <a:p>
            <a:pPr marL="742950" indent="-742950">
              <a:buFont typeface="+mj-lt"/>
              <a:buAutoNum type="arabicPeriod"/>
            </a:pPr>
            <a:r>
              <a:rPr lang="en-AU" sz="4000" dirty="0">
                <a:solidFill>
                  <a:schemeClr val="bg1"/>
                </a:solidFill>
              </a:rPr>
              <a:t>What the Gospel is (and is not)</a:t>
            </a:r>
          </a:p>
          <a:p>
            <a:pPr marL="742950" indent="-742950">
              <a:buFont typeface="+mj-lt"/>
              <a:buAutoNum type="arabicPeriod"/>
            </a:pPr>
            <a:r>
              <a:rPr lang="en-AU" sz="4000" dirty="0">
                <a:solidFill>
                  <a:schemeClr val="bg1"/>
                </a:solidFill>
              </a:rPr>
              <a:t>How the Bible teaches the Gospel</a:t>
            </a:r>
          </a:p>
          <a:p>
            <a:pPr marL="742950" indent="-742950">
              <a:buFont typeface="+mj-lt"/>
              <a:buAutoNum type="arabicPeriod"/>
            </a:pPr>
            <a:r>
              <a:rPr lang="en-AU" sz="4000" dirty="0">
                <a:solidFill>
                  <a:schemeClr val="bg1"/>
                </a:solidFill>
              </a:rPr>
              <a:t>The implications of the Gospel for our lives</a:t>
            </a:r>
          </a:p>
        </p:txBody>
      </p:sp>
    </p:spTree>
    <p:extLst>
      <p:ext uri="{BB962C8B-B14F-4D97-AF65-F5344CB8AC3E}">
        <p14:creationId xmlns:p14="http://schemas.microsoft.com/office/powerpoint/2010/main" val="546127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52662" y="84221"/>
            <a:ext cx="11718759" cy="6986528"/>
          </a:xfrm>
          <a:prstGeom prst="rect">
            <a:avLst/>
          </a:prstGeom>
          <a:noFill/>
        </p:spPr>
        <p:txBody>
          <a:bodyPr wrap="square" rtlCol="0">
            <a:spAutoFit/>
          </a:bodyPr>
          <a:lstStyle/>
          <a:p>
            <a:r>
              <a:rPr lang="en-AU" sz="3100" b="1" u="sng" dirty="0"/>
              <a:t>1 Corinthians 15:1-9</a:t>
            </a:r>
          </a:p>
          <a:p>
            <a:r>
              <a:rPr lang="en-AU" sz="3100" b="1" dirty="0"/>
              <a:t>Now I would remind you, brothers, of the Gospel I preached to you, which you received, in which you stand, and by which you are being saved, if you hold fast to the word I preached to you—unless you believed in vain. For I delivered to you as of first importance what I also received: that Christ died for our sins in accordance with the Scriptures, that he was buried, that he was raised on the third day in accordance with the Scriptures, and that he appeared to Cephas, then to the twelve. Then he appeared to more than 500 brothers at one time, most of whom are still alive, though some have fallen asleep. Then he appeared to James, then to all the apostles. Last of all, as to one untimely born, he appeared also to me. For I am the least of the apostles, unworthy to be called an apostle, because I persecuted the church of God.</a:t>
            </a:r>
          </a:p>
        </p:txBody>
      </p:sp>
    </p:spTree>
    <p:extLst>
      <p:ext uri="{BB962C8B-B14F-4D97-AF65-F5344CB8AC3E}">
        <p14:creationId xmlns:p14="http://schemas.microsoft.com/office/powerpoint/2010/main" val="4169826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52662" y="84221"/>
            <a:ext cx="11718759" cy="6986528"/>
          </a:xfrm>
          <a:prstGeom prst="rect">
            <a:avLst/>
          </a:prstGeom>
          <a:noFill/>
        </p:spPr>
        <p:txBody>
          <a:bodyPr wrap="square" rtlCol="0">
            <a:spAutoFit/>
          </a:bodyPr>
          <a:lstStyle/>
          <a:p>
            <a:r>
              <a:rPr lang="en-AU" sz="3100" b="1" u="sng" dirty="0"/>
              <a:t>1 Corinthians 15:1-9</a:t>
            </a:r>
          </a:p>
          <a:p>
            <a:r>
              <a:rPr lang="en-AU" sz="3100" b="1" dirty="0"/>
              <a:t>Now I would remind you, brothers, of </a:t>
            </a:r>
            <a:r>
              <a:rPr lang="en-AU" sz="3100" b="1" u="sng" dirty="0">
                <a:solidFill>
                  <a:srgbClr val="7030A0"/>
                </a:solidFill>
              </a:rPr>
              <a:t>the Gospel </a:t>
            </a:r>
            <a:r>
              <a:rPr lang="en-AU" sz="3100" b="1" dirty="0"/>
              <a:t>I preached to you, which you received, in which you stand, and by which you are being saved, if you hold fast to the word I preached to you—unless you believed in vain. For I delivered to you as of first importance what I also received: that Christ died for our sins in accordance with the Scriptures, that he was buried, that he was raised on the third day in accordance with the Scriptures, and that he appeared to Cephas, then to the twelve. Then he appeared to more than 500 brothers at one time, most of whom are still alive, though some have fallen asleep. Then he appeared to James, then to all the apostles. Last of all, as to one untimely born, he appeared also to me. For I am the least of the apostles, unworthy to be called an apostle, because I persecuted the church of God.</a:t>
            </a:r>
          </a:p>
        </p:txBody>
      </p:sp>
    </p:spTree>
    <p:extLst>
      <p:ext uri="{BB962C8B-B14F-4D97-AF65-F5344CB8AC3E}">
        <p14:creationId xmlns:p14="http://schemas.microsoft.com/office/powerpoint/2010/main" val="497439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52662" y="84221"/>
            <a:ext cx="11718759" cy="6986528"/>
          </a:xfrm>
          <a:prstGeom prst="rect">
            <a:avLst/>
          </a:prstGeom>
          <a:noFill/>
        </p:spPr>
        <p:txBody>
          <a:bodyPr wrap="square" rtlCol="0">
            <a:spAutoFit/>
          </a:bodyPr>
          <a:lstStyle/>
          <a:p>
            <a:r>
              <a:rPr lang="en-AU" sz="3100" b="1" u="sng" dirty="0"/>
              <a:t>1 Corinthians 15:1-9</a:t>
            </a:r>
          </a:p>
          <a:p>
            <a:r>
              <a:rPr lang="en-AU" sz="3100" b="1" dirty="0"/>
              <a:t>Now I would remind you, brothers, of </a:t>
            </a:r>
            <a:r>
              <a:rPr lang="en-AU" sz="3100" b="1" u="sng" dirty="0">
                <a:solidFill>
                  <a:srgbClr val="7030A0"/>
                </a:solidFill>
              </a:rPr>
              <a:t>the Gospel</a:t>
            </a:r>
            <a:r>
              <a:rPr lang="en-AU" sz="3100" b="1" dirty="0">
                <a:solidFill>
                  <a:srgbClr val="7030A0"/>
                </a:solidFill>
              </a:rPr>
              <a:t> </a:t>
            </a:r>
            <a:r>
              <a:rPr lang="en-AU" sz="3100" b="1" dirty="0"/>
              <a:t>I preached to you, which you received, in which you stand, and </a:t>
            </a:r>
            <a:r>
              <a:rPr lang="en-AU" sz="3100" b="1" u="sng" dirty="0">
                <a:solidFill>
                  <a:srgbClr val="00B050"/>
                </a:solidFill>
              </a:rPr>
              <a:t>by which you are being saved, if you hold fast to the word I preached to you</a:t>
            </a:r>
            <a:r>
              <a:rPr lang="en-AU" sz="3100" b="1" dirty="0"/>
              <a:t>—unless you believed in vain. For I delivered to you as of first importance what I also received: that Christ died for our sins in accordance with the Scriptures, that he was buried, that he was raised on the third day in accordance with the Scriptures, and that he appeared to Cephas, then to the twelve. Then he appeared to more than 500 brothers at one time, most of whom are still alive, though some have fallen asleep. Then he appeared to James, then to all the apostles. Last of all, as to one untimely born, he appeared also to me. For I am the least of the apostles, unworthy to be called an apostle, because I persecuted the church of God.</a:t>
            </a:r>
          </a:p>
        </p:txBody>
      </p:sp>
    </p:spTree>
    <p:extLst>
      <p:ext uri="{BB962C8B-B14F-4D97-AF65-F5344CB8AC3E}">
        <p14:creationId xmlns:p14="http://schemas.microsoft.com/office/powerpoint/2010/main" val="1594418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52662" y="84221"/>
            <a:ext cx="11718759" cy="6986528"/>
          </a:xfrm>
          <a:prstGeom prst="rect">
            <a:avLst/>
          </a:prstGeom>
          <a:noFill/>
        </p:spPr>
        <p:txBody>
          <a:bodyPr wrap="square" rtlCol="0">
            <a:spAutoFit/>
          </a:bodyPr>
          <a:lstStyle/>
          <a:p>
            <a:r>
              <a:rPr lang="en-AU" sz="3100" b="1" u="sng" dirty="0"/>
              <a:t>1 Corinthians 15:1-9</a:t>
            </a:r>
          </a:p>
          <a:p>
            <a:r>
              <a:rPr lang="en-AU" sz="3100" b="1" dirty="0"/>
              <a:t>Now I would remind you, brothers, of </a:t>
            </a:r>
            <a:r>
              <a:rPr lang="en-AU" sz="3100" b="1" u="sng" dirty="0">
                <a:solidFill>
                  <a:srgbClr val="7030A0"/>
                </a:solidFill>
              </a:rPr>
              <a:t>the Gospel</a:t>
            </a:r>
            <a:r>
              <a:rPr lang="en-AU" sz="3100" b="1" dirty="0">
                <a:solidFill>
                  <a:srgbClr val="7030A0"/>
                </a:solidFill>
              </a:rPr>
              <a:t> </a:t>
            </a:r>
            <a:r>
              <a:rPr lang="en-AU" sz="3100" b="1" dirty="0"/>
              <a:t>I preached to you, which you received, in which you stand, and </a:t>
            </a:r>
            <a:r>
              <a:rPr lang="en-AU" sz="3100" b="1" u="sng" dirty="0">
                <a:solidFill>
                  <a:srgbClr val="00B050"/>
                </a:solidFill>
              </a:rPr>
              <a:t>by which you are being saved, if you hold fast to the word I preached to you</a:t>
            </a:r>
            <a:r>
              <a:rPr lang="en-AU" sz="3100" b="1" dirty="0"/>
              <a:t>—unless you believed in vain. For I delivered to you as of first importance what I also received: </a:t>
            </a:r>
            <a:r>
              <a:rPr lang="en-AU" sz="3100" b="1" u="sng" dirty="0">
                <a:solidFill>
                  <a:srgbClr val="FF0000"/>
                </a:solidFill>
              </a:rPr>
              <a:t>that Christ died for our sins in accordance with the Scriptures, that he was buried, that he was raised on the third day</a:t>
            </a:r>
            <a:r>
              <a:rPr lang="en-AU" sz="3100" b="1" dirty="0"/>
              <a:t> in accordance with the Scriptures, and that he appeared to Cephas, then to the twelve. Then he appeared to more than 500 brothers at one time, most of whom are still alive, though some have fallen asleep. Then he appeared to James, then to all the apostles. Last of all, as to one untimely born, he appeared also to me. For I am the least of the apostles, unworthy to be called an apostle, because I persecuted the church of God.</a:t>
            </a:r>
          </a:p>
        </p:txBody>
      </p:sp>
    </p:spTree>
    <p:extLst>
      <p:ext uri="{BB962C8B-B14F-4D97-AF65-F5344CB8AC3E}">
        <p14:creationId xmlns:p14="http://schemas.microsoft.com/office/powerpoint/2010/main" val="4210409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52662" y="84221"/>
            <a:ext cx="11718759" cy="6986528"/>
          </a:xfrm>
          <a:prstGeom prst="rect">
            <a:avLst/>
          </a:prstGeom>
          <a:noFill/>
        </p:spPr>
        <p:txBody>
          <a:bodyPr wrap="square" rtlCol="0">
            <a:spAutoFit/>
          </a:bodyPr>
          <a:lstStyle/>
          <a:p>
            <a:r>
              <a:rPr lang="en-AU" sz="3100" b="1" u="sng" dirty="0"/>
              <a:t>1 Corinthians 15:1-9</a:t>
            </a:r>
          </a:p>
          <a:p>
            <a:r>
              <a:rPr lang="en-AU" sz="3100" b="1" dirty="0"/>
              <a:t>Now I would remind you, brothers, of </a:t>
            </a:r>
            <a:r>
              <a:rPr lang="en-AU" sz="3100" b="1" u="sng" dirty="0">
                <a:solidFill>
                  <a:srgbClr val="7030A0"/>
                </a:solidFill>
              </a:rPr>
              <a:t>the Gospel</a:t>
            </a:r>
            <a:r>
              <a:rPr lang="en-AU" sz="3100" b="1" dirty="0">
                <a:solidFill>
                  <a:srgbClr val="7030A0"/>
                </a:solidFill>
              </a:rPr>
              <a:t> </a:t>
            </a:r>
            <a:r>
              <a:rPr lang="en-AU" sz="3100" b="1" dirty="0"/>
              <a:t>I preached to you, which you received, in which you stand, and </a:t>
            </a:r>
            <a:r>
              <a:rPr lang="en-AU" sz="3100" b="1" u="sng" dirty="0">
                <a:solidFill>
                  <a:srgbClr val="00B050"/>
                </a:solidFill>
              </a:rPr>
              <a:t>by which you are being saved, if you hold fast to the word I preached to you</a:t>
            </a:r>
            <a:r>
              <a:rPr lang="en-AU" sz="3100" b="1" dirty="0"/>
              <a:t>—unless you believed in vain. For I delivered to you as of first importance what I also received: </a:t>
            </a:r>
            <a:r>
              <a:rPr lang="en-AU" sz="3100" b="1" u="sng" dirty="0">
                <a:solidFill>
                  <a:srgbClr val="FF0000"/>
                </a:solidFill>
              </a:rPr>
              <a:t>that Christ died for our sins in accordance with the Scriptures, that he was buried, that he was raised on the third day</a:t>
            </a:r>
            <a:r>
              <a:rPr lang="en-AU" sz="3100" b="1" dirty="0"/>
              <a:t> in accordance with the Scriptures, and that he appeared to Cephas, then to the twelve. Then he appeared to more than 500 brothers at one time, most of whom are still alive, though some have fallen asleep. Then he appeared to James, then to all the apostles. </a:t>
            </a:r>
            <a:r>
              <a:rPr lang="en-AU" sz="3100" b="1" u="sng" dirty="0">
                <a:solidFill>
                  <a:srgbClr val="0070C0"/>
                </a:solidFill>
              </a:rPr>
              <a:t>Last of all, as to one untimely born, he appeared also to me. For I am the least of the apostles, unworthy to be called an apostle, because I persecuted the church of God.</a:t>
            </a:r>
          </a:p>
        </p:txBody>
      </p:sp>
    </p:spTree>
    <p:extLst>
      <p:ext uri="{BB962C8B-B14F-4D97-AF65-F5344CB8AC3E}">
        <p14:creationId xmlns:p14="http://schemas.microsoft.com/office/powerpoint/2010/main" val="2235716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media.istockphoto.com/photos/newspaper-good-news-picture-id511722256?k=6&amp;m=511722256&amp;s=170667a&amp;w=0&amp;h=P72KNOJEGav_6EMcy1pnwCY_NZJZpOc-IePAOl6vH2c="/>
          <p:cNvPicPr>
            <a:picLocks noChangeAspect="1" noChangeArrowheads="1"/>
          </p:cNvPicPr>
          <p:nvPr/>
        </p:nvPicPr>
        <p:blipFill rotWithShape="1">
          <a:blip r:embed="rId2">
            <a:extLst>
              <a:ext uri="{28A0092B-C50C-407E-A947-70E740481C1C}">
                <a14:useLocalDpi xmlns:a14="http://schemas.microsoft.com/office/drawing/2010/main" val="0"/>
              </a:ext>
            </a:extLst>
          </a:blip>
          <a:srcRect l="4376" t="9038" r="2031" b="6112"/>
          <a:stretch/>
        </p:blipFill>
        <p:spPr bwMode="auto">
          <a:xfrm>
            <a:off x="2494979" y="1093269"/>
            <a:ext cx="7893870" cy="536361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21106" y="360947"/>
            <a:ext cx="3320715" cy="1754326"/>
          </a:xfrm>
          <a:prstGeom prst="rect">
            <a:avLst/>
          </a:prstGeom>
          <a:noFill/>
        </p:spPr>
        <p:txBody>
          <a:bodyPr wrap="square" rtlCol="0">
            <a:spAutoFit/>
          </a:bodyPr>
          <a:lstStyle/>
          <a:p>
            <a:pPr algn="ctr"/>
            <a:r>
              <a:rPr lang="en-AU" sz="5400" b="1" dirty="0"/>
              <a:t>The Gospel is:</a:t>
            </a:r>
          </a:p>
        </p:txBody>
      </p:sp>
    </p:spTree>
    <p:extLst>
      <p:ext uri="{BB962C8B-B14F-4D97-AF65-F5344CB8AC3E}">
        <p14:creationId xmlns:p14="http://schemas.microsoft.com/office/powerpoint/2010/main" val="885240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media.istockphoto.com/photos/newspaper-good-news-picture-id511722256?k=6&amp;m=511722256&amp;s=170667a&amp;w=0&amp;h=P72KNOJEGav_6EMcy1pnwCY_NZJZpOc-IePAOl6vH2c="/>
          <p:cNvPicPr>
            <a:picLocks noChangeAspect="1" noChangeArrowheads="1"/>
          </p:cNvPicPr>
          <p:nvPr/>
        </p:nvPicPr>
        <p:blipFill rotWithShape="1">
          <a:blip r:embed="rId2">
            <a:extLst>
              <a:ext uri="{28A0092B-C50C-407E-A947-70E740481C1C}">
                <a14:useLocalDpi xmlns:a14="http://schemas.microsoft.com/office/drawing/2010/main" val="0"/>
              </a:ext>
            </a:extLst>
          </a:blip>
          <a:srcRect l="4376" t="9038" r="2031" b="6112"/>
          <a:stretch/>
        </p:blipFill>
        <p:spPr bwMode="auto">
          <a:xfrm>
            <a:off x="2494979" y="1093269"/>
            <a:ext cx="7893870" cy="536361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21106" y="360947"/>
            <a:ext cx="3320715" cy="1754326"/>
          </a:xfrm>
          <a:prstGeom prst="rect">
            <a:avLst/>
          </a:prstGeom>
          <a:noFill/>
        </p:spPr>
        <p:txBody>
          <a:bodyPr wrap="square" rtlCol="0">
            <a:spAutoFit/>
          </a:bodyPr>
          <a:lstStyle/>
          <a:p>
            <a:pPr algn="ctr"/>
            <a:r>
              <a:rPr lang="en-AU" sz="5400" b="1" dirty="0"/>
              <a:t>The Gospel is:</a:t>
            </a:r>
          </a:p>
        </p:txBody>
      </p:sp>
      <p:sp>
        <p:nvSpPr>
          <p:cNvPr id="4" name="TextBox 3"/>
          <p:cNvSpPr txBox="1"/>
          <p:nvPr/>
        </p:nvSpPr>
        <p:spPr>
          <a:xfrm>
            <a:off x="7998994" y="4507831"/>
            <a:ext cx="3565357" cy="1754326"/>
          </a:xfrm>
          <a:prstGeom prst="rect">
            <a:avLst/>
          </a:prstGeom>
          <a:noFill/>
        </p:spPr>
        <p:txBody>
          <a:bodyPr wrap="square" rtlCol="0">
            <a:spAutoFit/>
          </a:bodyPr>
          <a:lstStyle/>
          <a:p>
            <a:pPr algn="ctr"/>
            <a:r>
              <a:rPr lang="en-AU" sz="5400" b="1" dirty="0"/>
              <a:t>… not good advice!</a:t>
            </a:r>
          </a:p>
        </p:txBody>
      </p:sp>
    </p:spTree>
    <p:extLst>
      <p:ext uri="{BB962C8B-B14F-4D97-AF65-F5344CB8AC3E}">
        <p14:creationId xmlns:p14="http://schemas.microsoft.com/office/powerpoint/2010/main" val="2900373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8000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2833"/>
            <a:ext cx="12192000" cy="5320145"/>
          </a:xfrm>
          <a:prstGeom prst="rect">
            <a:avLst/>
          </a:prstGeom>
        </p:spPr>
      </p:pic>
      <p:sp>
        <p:nvSpPr>
          <p:cNvPr id="3" name="TextBox 2"/>
          <p:cNvSpPr txBox="1"/>
          <p:nvPr/>
        </p:nvSpPr>
        <p:spPr>
          <a:xfrm rot="927162">
            <a:off x="9305776" y="3045116"/>
            <a:ext cx="2799471" cy="1631216"/>
          </a:xfrm>
          <a:prstGeom prst="rect">
            <a:avLst/>
          </a:prstGeom>
          <a:noFill/>
        </p:spPr>
        <p:txBody>
          <a:bodyPr wrap="square" rtlCol="0">
            <a:spAutoFit/>
          </a:bodyPr>
          <a:lstStyle/>
          <a:p>
            <a:pPr algn="ctr"/>
            <a:r>
              <a:rPr lang="en-AU" sz="6000" b="1" dirty="0">
                <a:solidFill>
                  <a:srgbClr val="C00000"/>
                </a:solidFill>
                <a:latin typeface="Stencil" panose="040409050D0802020404" pitchFamily="82" charset="0"/>
              </a:rPr>
              <a:t>PAID</a:t>
            </a:r>
          </a:p>
          <a:p>
            <a:pPr algn="ctr"/>
            <a:r>
              <a:rPr lang="en-AU" sz="4000" b="1" dirty="0">
                <a:solidFill>
                  <a:srgbClr val="C00000"/>
                </a:solidFill>
                <a:latin typeface="Stencil" panose="040409050D0802020404" pitchFamily="82" charset="0"/>
              </a:rPr>
              <a:t>IN FULL</a:t>
            </a:r>
          </a:p>
        </p:txBody>
      </p:sp>
      <p:sp>
        <p:nvSpPr>
          <p:cNvPr id="4" name="Rounded Rectangle 3"/>
          <p:cNvSpPr/>
          <p:nvPr/>
        </p:nvSpPr>
        <p:spPr>
          <a:xfrm rot="913916">
            <a:off x="9551962" y="3045116"/>
            <a:ext cx="2307101" cy="1631216"/>
          </a:xfrm>
          <a:prstGeom prst="roundRect">
            <a:avLst/>
          </a:prstGeom>
          <a:noFill/>
          <a:ln w="1174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34984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647" y="0"/>
            <a:ext cx="7982706" cy="5991726"/>
          </a:xfrm>
          <a:prstGeom prst="rect">
            <a:avLst/>
          </a:prstGeom>
        </p:spPr>
      </p:pic>
      <p:sp>
        <p:nvSpPr>
          <p:cNvPr id="4" name="TextBox 3"/>
          <p:cNvSpPr txBox="1"/>
          <p:nvPr/>
        </p:nvSpPr>
        <p:spPr>
          <a:xfrm>
            <a:off x="1" y="5991726"/>
            <a:ext cx="12191999" cy="707886"/>
          </a:xfrm>
          <a:prstGeom prst="rect">
            <a:avLst/>
          </a:prstGeom>
          <a:noFill/>
        </p:spPr>
        <p:txBody>
          <a:bodyPr wrap="square" rtlCol="0">
            <a:spAutoFit/>
          </a:bodyPr>
          <a:lstStyle/>
          <a:p>
            <a:pPr algn="ctr"/>
            <a:r>
              <a:rPr lang="en-AU" sz="4000" b="1" dirty="0"/>
              <a:t>Forgiveness for the deserving?</a:t>
            </a:r>
          </a:p>
        </p:txBody>
      </p:sp>
      <p:sp>
        <p:nvSpPr>
          <p:cNvPr id="5" name="TextBox 4"/>
          <p:cNvSpPr txBox="1"/>
          <p:nvPr/>
        </p:nvSpPr>
        <p:spPr>
          <a:xfrm>
            <a:off x="2538662" y="4575102"/>
            <a:ext cx="2442410" cy="923330"/>
          </a:xfrm>
          <a:prstGeom prst="rect">
            <a:avLst/>
          </a:prstGeom>
          <a:noFill/>
        </p:spPr>
        <p:txBody>
          <a:bodyPr wrap="square" rtlCol="0">
            <a:spAutoFit/>
          </a:bodyPr>
          <a:lstStyle/>
          <a:p>
            <a:pPr algn="ctr"/>
            <a:r>
              <a:rPr lang="en-AU" sz="5400" b="1" dirty="0">
                <a:ln>
                  <a:solidFill>
                    <a:schemeClr val="tx1"/>
                  </a:solidFill>
                </a:ln>
                <a:solidFill>
                  <a:srgbClr val="00B050"/>
                </a:solidFill>
                <a:latin typeface="Segoe UI" panose="020B0502040204020203" pitchFamily="34" charset="0"/>
                <a:cs typeface="Segoe UI" panose="020B0502040204020203" pitchFamily="34" charset="0"/>
              </a:rPr>
              <a:t>GOOD</a:t>
            </a:r>
          </a:p>
        </p:txBody>
      </p:sp>
      <p:sp>
        <p:nvSpPr>
          <p:cNvPr id="6" name="TextBox 5"/>
          <p:cNvSpPr txBox="1"/>
          <p:nvPr/>
        </p:nvSpPr>
        <p:spPr>
          <a:xfrm>
            <a:off x="7202904" y="2766355"/>
            <a:ext cx="2442410" cy="923330"/>
          </a:xfrm>
          <a:prstGeom prst="rect">
            <a:avLst/>
          </a:prstGeom>
          <a:noFill/>
        </p:spPr>
        <p:txBody>
          <a:bodyPr wrap="square" rtlCol="0">
            <a:spAutoFit/>
          </a:bodyPr>
          <a:lstStyle/>
          <a:p>
            <a:pPr algn="ctr"/>
            <a:r>
              <a:rPr lang="en-AU" sz="5400" b="1" dirty="0">
                <a:ln>
                  <a:solidFill>
                    <a:schemeClr val="tx1"/>
                  </a:solidFill>
                </a:ln>
                <a:solidFill>
                  <a:srgbClr val="FF0000"/>
                </a:solidFill>
                <a:latin typeface="Segoe UI" panose="020B0502040204020203" pitchFamily="34" charset="0"/>
                <a:cs typeface="Segoe UI" panose="020B0502040204020203" pitchFamily="34" charset="0"/>
              </a:rPr>
              <a:t>BAD</a:t>
            </a:r>
          </a:p>
        </p:txBody>
      </p:sp>
    </p:spTree>
    <p:extLst>
      <p:ext uri="{BB962C8B-B14F-4D97-AF65-F5344CB8AC3E}">
        <p14:creationId xmlns:p14="http://schemas.microsoft.com/office/powerpoint/2010/main" val="1672974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flipH="1">
            <a:off x="2105400" y="1326"/>
            <a:ext cx="7981200" cy="5990400"/>
          </a:xfrm>
          <a:prstGeom prst="rect">
            <a:avLst/>
          </a:prstGeom>
        </p:spPr>
      </p:pic>
      <p:sp>
        <p:nvSpPr>
          <p:cNvPr id="4" name="TextBox 3"/>
          <p:cNvSpPr txBox="1"/>
          <p:nvPr/>
        </p:nvSpPr>
        <p:spPr>
          <a:xfrm>
            <a:off x="1" y="5991726"/>
            <a:ext cx="12191999" cy="707886"/>
          </a:xfrm>
          <a:prstGeom prst="rect">
            <a:avLst/>
          </a:prstGeom>
          <a:noFill/>
        </p:spPr>
        <p:txBody>
          <a:bodyPr wrap="square" rtlCol="0">
            <a:spAutoFit/>
          </a:bodyPr>
          <a:lstStyle/>
          <a:p>
            <a:pPr algn="ctr"/>
            <a:r>
              <a:rPr lang="en-AU" sz="4000" b="1" dirty="0"/>
              <a:t>Forgiveness for the deserving?</a:t>
            </a:r>
          </a:p>
        </p:txBody>
      </p:sp>
      <p:sp>
        <p:nvSpPr>
          <p:cNvPr id="5" name="TextBox 4"/>
          <p:cNvSpPr txBox="1"/>
          <p:nvPr/>
        </p:nvSpPr>
        <p:spPr>
          <a:xfrm>
            <a:off x="2566797" y="2752288"/>
            <a:ext cx="2442410" cy="923330"/>
          </a:xfrm>
          <a:prstGeom prst="rect">
            <a:avLst/>
          </a:prstGeom>
          <a:noFill/>
        </p:spPr>
        <p:txBody>
          <a:bodyPr wrap="square" rtlCol="0">
            <a:spAutoFit/>
          </a:bodyPr>
          <a:lstStyle/>
          <a:p>
            <a:pPr algn="ctr"/>
            <a:r>
              <a:rPr lang="en-AU" sz="5400" b="1" dirty="0">
                <a:ln>
                  <a:solidFill>
                    <a:schemeClr val="tx1"/>
                  </a:solidFill>
                </a:ln>
                <a:solidFill>
                  <a:srgbClr val="00B050"/>
                </a:solidFill>
                <a:latin typeface="Segoe UI" panose="020B0502040204020203" pitchFamily="34" charset="0"/>
                <a:cs typeface="Segoe UI" panose="020B0502040204020203" pitchFamily="34" charset="0"/>
              </a:rPr>
              <a:t>GOOD</a:t>
            </a:r>
          </a:p>
        </p:txBody>
      </p:sp>
      <p:sp>
        <p:nvSpPr>
          <p:cNvPr id="6" name="TextBox 5"/>
          <p:cNvSpPr txBox="1"/>
          <p:nvPr/>
        </p:nvSpPr>
        <p:spPr>
          <a:xfrm>
            <a:off x="7259176" y="4572953"/>
            <a:ext cx="2442410" cy="923330"/>
          </a:xfrm>
          <a:prstGeom prst="rect">
            <a:avLst/>
          </a:prstGeom>
          <a:noFill/>
        </p:spPr>
        <p:txBody>
          <a:bodyPr wrap="square" rtlCol="0">
            <a:spAutoFit/>
          </a:bodyPr>
          <a:lstStyle/>
          <a:p>
            <a:pPr algn="ctr"/>
            <a:r>
              <a:rPr lang="en-AU" sz="5400" b="1" dirty="0">
                <a:ln>
                  <a:solidFill>
                    <a:schemeClr val="tx1"/>
                  </a:solidFill>
                </a:ln>
                <a:solidFill>
                  <a:srgbClr val="FF0000"/>
                </a:solidFill>
                <a:latin typeface="Segoe UI" panose="020B0502040204020203" pitchFamily="34" charset="0"/>
                <a:cs typeface="Segoe UI" panose="020B0502040204020203" pitchFamily="34" charset="0"/>
              </a:rPr>
              <a:t>BAD</a:t>
            </a:r>
          </a:p>
        </p:txBody>
      </p:sp>
    </p:spTree>
    <p:extLst>
      <p:ext uri="{BB962C8B-B14F-4D97-AF65-F5344CB8AC3E}">
        <p14:creationId xmlns:p14="http://schemas.microsoft.com/office/powerpoint/2010/main" val="606225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647" y="0"/>
            <a:ext cx="7982706" cy="5991726"/>
          </a:xfrm>
          <a:prstGeom prst="rect">
            <a:avLst/>
          </a:prstGeom>
        </p:spPr>
      </p:pic>
      <p:sp>
        <p:nvSpPr>
          <p:cNvPr id="4" name="TextBox 3"/>
          <p:cNvSpPr txBox="1"/>
          <p:nvPr/>
        </p:nvSpPr>
        <p:spPr>
          <a:xfrm>
            <a:off x="1" y="5991726"/>
            <a:ext cx="12191999" cy="707886"/>
          </a:xfrm>
          <a:prstGeom prst="rect">
            <a:avLst/>
          </a:prstGeom>
          <a:noFill/>
        </p:spPr>
        <p:txBody>
          <a:bodyPr wrap="square" rtlCol="0">
            <a:spAutoFit/>
          </a:bodyPr>
          <a:lstStyle/>
          <a:p>
            <a:pPr algn="ctr"/>
            <a:r>
              <a:rPr lang="en-AU" sz="4000" b="1" dirty="0"/>
              <a:t>Forgiveness for the deserving?</a:t>
            </a:r>
          </a:p>
        </p:txBody>
      </p:sp>
      <p:sp>
        <p:nvSpPr>
          <p:cNvPr id="5" name="TextBox 4"/>
          <p:cNvSpPr txBox="1"/>
          <p:nvPr/>
        </p:nvSpPr>
        <p:spPr>
          <a:xfrm>
            <a:off x="2423160" y="4552242"/>
            <a:ext cx="2695072" cy="923330"/>
          </a:xfrm>
          <a:prstGeom prst="rect">
            <a:avLst/>
          </a:prstGeom>
          <a:noFill/>
        </p:spPr>
        <p:txBody>
          <a:bodyPr wrap="square" rtlCol="0">
            <a:spAutoFit/>
          </a:bodyPr>
          <a:lstStyle/>
          <a:p>
            <a:pPr algn="ctr"/>
            <a:r>
              <a:rPr lang="en-AU" sz="5400" b="1" dirty="0">
                <a:ln>
                  <a:solidFill>
                    <a:schemeClr val="tx1"/>
                  </a:solidFill>
                </a:ln>
                <a:solidFill>
                  <a:srgbClr val="00B050"/>
                </a:solidFill>
                <a:latin typeface="Segoe UI" panose="020B0502040204020203" pitchFamily="34" charset="0"/>
                <a:cs typeface="Segoe UI" panose="020B0502040204020203" pitchFamily="34" charset="0"/>
              </a:rPr>
              <a:t>CHRIST</a:t>
            </a:r>
          </a:p>
        </p:txBody>
      </p:sp>
      <p:sp>
        <p:nvSpPr>
          <p:cNvPr id="6" name="TextBox 5"/>
          <p:cNvSpPr txBox="1"/>
          <p:nvPr/>
        </p:nvSpPr>
        <p:spPr>
          <a:xfrm>
            <a:off x="7202904" y="2766355"/>
            <a:ext cx="2442410" cy="923330"/>
          </a:xfrm>
          <a:prstGeom prst="rect">
            <a:avLst/>
          </a:prstGeom>
          <a:noFill/>
        </p:spPr>
        <p:txBody>
          <a:bodyPr wrap="square" rtlCol="0">
            <a:spAutoFit/>
          </a:bodyPr>
          <a:lstStyle/>
          <a:p>
            <a:pPr algn="ctr"/>
            <a:r>
              <a:rPr lang="en-AU" sz="5400" b="1" dirty="0">
                <a:ln>
                  <a:solidFill>
                    <a:schemeClr val="tx1"/>
                  </a:solidFill>
                </a:ln>
                <a:solidFill>
                  <a:srgbClr val="FF0000"/>
                </a:solidFill>
                <a:latin typeface="Segoe UI" panose="020B0502040204020203" pitchFamily="34" charset="0"/>
                <a:cs typeface="Segoe UI" panose="020B0502040204020203" pitchFamily="34" charset="0"/>
              </a:rPr>
              <a:t>BAD</a:t>
            </a:r>
          </a:p>
        </p:txBody>
      </p:sp>
    </p:spTree>
    <p:extLst>
      <p:ext uri="{BB962C8B-B14F-4D97-AF65-F5344CB8AC3E}">
        <p14:creationId xmlns:p14="http://schemas.microsoft.com/office/powerpoint/2010/main" val="3445047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0827"/>
          <a:stretch/>
        </p:blipFill>
        <p:spPr>
          <a:xfrm>
            <a:off x="2180493" y="1374751"/>
            <a:ext cx="7824280" cy="5185962"/>
          </a:xfrm>
          <a:prstGeom prst="rect">
            <a:avLst/>
          </a:prstGeom>
        </p:spPr>
      </p:pic>
      <p:sp>
        <p:nvSpPr>
          <p:cNvPr id="3" name="TextBox 2"/>
          <p:cNvSpPr txBox="1"/>
          <p:nvPr/>
        </p:nvSpPr>
        <p:spPr>
          <a:xfrm>
            <a:off x="0" y="492369"/>
            <a:ext cx="12192000" cy="769441"/>
          </a:xfrm>
          <a:prstGeom prst="rect">
            <a:avLst/>
          </a:prstGeom>
          <a:noFill/>
        </p:spPr>
        <p:txBody>
          <a:bodyPr wrap="square" rtlCol="0">
            <a:spAutoFit/>
          </a:bodyPr>
          <a:lstStyle/>
          <a:p>
            <a:pPr algn="ctr"/>
            <a:r>
              <a:rPr lang="en-AU" sz="4400" b="1" dirty="0"/>
              <a:t>At the heart of the Gospel is the great exchange</a:t>
            </a:r>
          </a:p>
        </p:txBody>
      </p:sp>
    </p:spTree>
    <p:extLst>
      <p:ext uri="{BB962C8B-B14F-4D97-AF65-F5344CB8AC3E}">
        <p14:creationId xmlns:p14="http://schemas.microsoft.com/office/powerpoint/2010/main" val="2806537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ytimg.com/vi/lV_SlU0UG_Q/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i.ytimg.com/vi/lV_SlU0UG_Q/maxresdefault.jpg"/>
          <p:cNvPicPr>
            <a:picLocks noChangeAspect="1" noChangeArrowheads="1"/>
          </p:cNvPicPr>
          <p:nvPr/>
        </p:nvPicPr>
        <p:blipFill rotWithShape="1">
          <a:blip r:embed="rId2">
            <a:extLst>
              <a:ext uri="{28A0092B-C50C-407E-A947-70E740481C1C}">
                <a14:useLocalDpi xmlns:a14="http://schemas.microsoft.com/office/drawing/2010/main" val="0"/>
              </a:ext>
            </a:extLst>
          </a:blip>
          <a:srcRect l="40592" t="77427" r="28816"/>
          <a:stretch/>
        </p:blipFill>
        <p:spPr bwMode="auto">
          <a:xfrm>
            <a:off x="4957010" y="4957011"/>
            <a:ext cx="3729790" cy="1900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972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ytimg.com/vi/lV_SlU0UG_Q/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i.ytimg.com/vi/lV_SlU0UG_Q/maxresdefault.jpg"/>
          <p:cNvPicPr>
            <a:picLocks noChangeAspect="1" noChangeArrowheads="1"/>
          </p:cNvPicPr>
          <p:nvPr/>
        </p:nvPicPr>
        <p:blipFill rotWithShape="1">
          <a:blip r:embed="rId2">
            <a:extLst>
              <a:ext uri="{28A0092B-C50C-407E-A947-70E740481C1C}">
                <a14:useLocalDpi xmlns:a14="http://schemas.microsoft.com/office/drawing/2010/main" val="0"/>
              </a:ext>
            </a:extLst>
          </a:blip>
          <a:srcRect l="40592" t="77427" r="28816"/>
          <a:stretch/>
        </p:blipFill>
        <p:spPr bwMode="auto">
          <a:xfrm>
            <a:off x="4957010" y="4957011"/>
            <a:ext cx="3729790" cy="19009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57010" y="4944980"/>
            <a:ext cx="4584032" cy="1446550"/>
          </a:xfrm>
          <a:prstGeom prst="rect">
            <a:avLst/>
          </a:prstGeom>
          <a:noFill/>
        </p:spPr>
        <p:txBody>
          <a:bodyPr wrap="square" rtlCol="0">
            <a:spAutoFit/>
          </a:bodyPr>
          <a:lstStyle/>
          <a:p>
            <a:pPr algn="ctr"/>
            <a:r>
              <a:rPr lang="en-AU" sz="4400" b="1" dirty="0">
                <a:solidFill>
                  <a:schemeClr val="accent6">
                    <a:lumMod val="50000"/>
                  </a:schemeClr>
                </a:solidFill>
                <a:latin typeface="Sitka Subheading" panose="02000505000000020004" pitchFamily="2" charset="0"/>
              </a:rPr>
              <a:t>The Undeserved Kindness of God</a:t>
            </a:r>
          </a:p>
        </p:txBody>
      </p:sp>
    </p:spTree>
    <p:extLst>
      <p:ext uri="{BB962C8B-B14F-4D97-AF65-F5344CB8AC3E}">
        <p14:creationId xmlns:p14="http://schemas.microsoft.com/office/powerpoint/2010/main" val="3468703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4335D"/>
        </a:solidFill>
        <a:effectLst/>
      </p:bgPr>
    </p:bg>
    <p:spTree>
      <p:nvGrpSpPr>
        <p:cNvPr id="1" name=""/>
        <p:cNvGrpSpPr/>
        <p:nvPr/>
      </p:nvGrpSpPr>
      <p:grpSpPr>
        <a:xfrm>
          <a:off x="0" y="0"/>
          <a:ext cx="0" cy="0"/>
          <a:chOff x="0" y="0"/>
          <a:chExt cx="0" cy="0"/>
        </a:xfrm>
      </p:grpSpPr>
      <p:pic>
        <p:nvPicPr>
          <p:cNvPr id="1026" name="Picture 2" descr="http://sd.keepcalm-o-matic.co.uk/i/do-your-best-and-god-will-do-the-rest-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5977"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679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4335D"/>
        </a:solidFill>
        <a:effectLst/>
      </p:bgPr>
    </p:bg>
    <p:spTree>
      <p:nvGrpSpPr>
        <p:cNvPr id="1" name=""/>
        <p:cNvGrpSpPr/>
        <p:nvPr/>
      </p:nvGrpSpPr>
      <p:grpSpPr>
        <a:xfrm>
          <a:off x="0" y="0"/>
          <a:ext cx="0" cy="0"/>
          <a:chOff x="0" y="0"/>
          <a:chExt cx="0" cy="0"/>
        </a:xfrm>
      </p:grpSpPr>
      <p:pic>
        <p:nvPicPr>
          <p:cNvPr id="1026" name="Picture 2" descr="http://sd.keepcalm-o-matic.co.uk/i/do-your-best-and-god-will-do-the-rest-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5977" y="0"/>
            <a:ext cx="9143999"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a:off x="3940154" y="2811316"/>
            <a:ext cx="4295644" cy="0"/>
          </a:xfrm>
          <a:prstGeom prst="line">
            <a:avLst/>
          </a:prstGeom>
          <a:ln w="101600">
            <a:solidFill>
              <a:srgbClr val="FF0000"/>
            </a:solidFill>
          </a:ln>
          <a:scene3d>
            <a:camera prst="orthographicFront"/>
            <a:lightRig rig="threePt" dir="t"/>
          </a:scene3d>
          <a:sp3d>
            <a:bevelT w="25400"/>
            <a:bevelB w="25400"/>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863513" y="3737439"/>
            <a:ext cx="2311010" cy="0"/>
          </a:xfrm>
          <a:prstGeom prst="line">
            <a:avLst/>
          </a:prstGeom>
          <a:ln w="101600">
            <a:solidFill>
              <a:srgbClr val="FF0000"/>
            </a:solidFill>
          </a:ln>
          <a:scene3d>
            <a:camera prst="orthographicFront"/>
            <a:lightRig rig="threePt" dir="t"/>
          </a:scene3d>
          <a:sp3d>
            <a:bevelT w="25400"/>
            <a:bevelB w="25400"/>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468843" y="4389120"/>
            <a:ext cx="1227379" cy="0"/>
          </a:xfrm>
          <a:prstGeom prst="line">
            <a:avLst/>
          </a:prstGeom>
          <a:ln w="101600">
            <a:solidFill>
              <a:srgbClr val="FF0000"/>
            </a:solidFill>
          </a:ln>
          <a:scene3d>
            <a:camera prst="orthographicFront"/>
            <a:lightRig rig="threePt" dir="t"/>
          </a:scene3d>
          <a:sp3d>
            <a:bevelT w="25400"/>
            <a:bevelB w="25400"/>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863513" y="5041536"/>
            <a:ext cx="2448923" cy="0"/>
          </a:xfrm>
          <a:prstGeom prst="line">
            <a:avLst/>
          </a:prstGeom>
          <a:ln w="101600">
            <a:solidFill>
              <a:srgbClr val="FF0000"/>
            </a:solidFill>
          </a:ln>
          <a:scene3d>
            <a:camera prst="orthographicFront"/>
            <a:lightRig rig="threePt" dir="t"/>
          </a:scene3d>
          <a:sp3d>
            <a:bevelT w="25400"/>
            <a:bevelB w="25400"/>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044037" y="5927433"/>
            <a:ext cx="8087877" cy="0"/>
          </a:xfrm>
          <a:prstGeom prst="line">
            <a:avLst/>
          </a:prstGeom>
          <a:ln w="101600">
            <a:solidFill>
              <a:srgbClr val="FF0000"/>
            </a:solidFill>
          </a:ln>
          <a:scene3d>
            <a:camera prst="orthographicFront"/>
            <a:lightRig rig="threePt" dir="t"/>
          </a:scene3d>
          <a:sp3d>
            <a:bevelT w="25400"/>
            <a:bevelB w="2540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8479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964702" y="267286"/>
            <a:ext cx="5584873" cy="830997"/>
          </a:xfrm>
          <a:prstGeom prst="rect">
            <a:avLst/>
          </a:prstGeom>
          <a:noFill/>
        </p:spPr>
        <p:txBody>
          <a:bodyPr wrap="square" rtlCol="0">
            <a:spAutoFit/>
          </a:bodyPr>
          <a:lstStyle/>
          <a:p>
            <a:r>
              <a:rPr lang="en-AU" sz="4800" b="1" dirty="0">
                <a:solidFill>
                  <a:schemeClr val="bg1"/>
                </a:solidFill>
              </a:rPr>
              <a:t>Saved by Faith Alone</a:t>
            </a:r>
          </a:p>
        </p:txBody>
      </p:sp>
      <p:pic>
        <p:nvPicPr>
          <p:cNvPr id="5" name="Picture 2" descr="https://formingtogether.files.wordpress.com/2015/09/open-hands.jpg"/>
          <p:cNvPicPr>
            <a:picLocks noChangeAspect="1" noChangeArrowheads="1"/>
          </p:cNvPicPr>
          <p:nvPr/>
        </p:nvPicPr>
        <p:blipFill rotWithShape="1">
          <a:blip r:embed="rId2">
            <a:extLst>
              <a:ext uri="{28A0092B-C50C-407E-A947-70E740481C1C}">
                <a14:useLocalDpi xmlns:a14="http://schemas.microsoft.com/office/drawing/2010/main" val="0"/>
              </a:ext>
            </a:extLst>
          </a:blip>
          <a:srcRect r="5311"/>
          <a:stretch/>
        </p:blipFill>
        <p:spPr bwMode="auto">
          <a:xfrm>
            <a:off x="1" y="1130438"/>
            <a:ext cx="8581292" cy="5727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950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http://acapmag.com.au/wp-content/uploads/2015/02/blue-petrol-pump-1500x1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555" y="0"/>
            <a:ext cx="9129409" cy="60862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913742" y="559145"/>
            <a:ext cx="2293034" cy="4708981"/>
          </a:xfrm>
          <a:prstGeom prst="rect">
            <a:avLst/>
          </a:prstGeom>
          <a:noFill/>
        </p:spPr>
        <p:txBody>
          <a:bodyPr wrap="square" rtlCol="0">
            <a:spAutoFit/>
          </a:bodyPr>
          <a:lstStyle/>
          <a:p>
            <a:pPr algn="ctr"/>
            <a:r>
              <a:rPr lang="en-AU" sz="30000" dirty="0">
                <a:ln w="12700">
                  <a:solidFill>
                    <a:schemeClr val="tx1"/>
                  </a:solidFill>
                </a:ln>
                <a:solidFill>
                  <a:srgbClr val="FF0000"/>
                </a:solidFill>
              </a:rPr>
              <a:t>X</a:t>
            </a:r>
          </a:p>
        </p:txBody>
      </p:sp>
      <p:sp>
        <p:nvSpPr>
          <p:cNvPr id="4" name="TextBox 3"/>
          <p:cNvSpPr txBox="1"/>
          <p:nvPr/>
        </p:nvSpPr>
        <p:spPr>
          <a:xfrm>
            <a:off x="0" y="6086272"/>
            <a:ext cx="12192000" cy="584775"/>
          </a:xfrm>
          <a:prstGeom prst="rect">
            <a:avLst/>
          </a:prstGeom>
          <a:noFill/>
        </p:spPr>
        <p:txBody>
          <a:bodyPr wrap="square" rtlCol="0">
            <a:spAutoFit/>
          </a:bodyPr>
          <a:lstStyle/>
          <a:p>
            <a:pPr algn="ctr"/>
            <a:r>
              <a:rPr lang="en-AU" sz="3200" b="1" dirty="0">
                <a:solidFill>
                  <a:schemeClr val="bg1"/>
                </a:solidFill>
              </a:rPr>
              <a:t>The Gospel is not that God fuels us up so that we can save ourselves</a:t>
            </a:r>
          </a:p>
        </p:txBody>
      </p:sp>
    </p:spTree>
    <p:extLst>
      <p:ext uri="{BB962C8B-B14F-4D97-AF65-F5344CB8AC3E}">
        <p14:creationId xmlns:p14="http://schemas.microsoft.com/office/powerpoint/2010/main" val="987837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267286"/>
            <a:ext cx="12192000" cy="830997"/>
          </a:xfrm>
          <a:prstGeom prst="rect">
            <a:avLst/>
          </a:prstGeom>
          <a:noFill/>
        </p:spPr>
        <p:txBody>
          <a:bodyPr wrap="square" rtlCol="0">
            <a:spAutoFit/>
          </a:bodyPr>
          <a:lstStyle/>
          <a:p>
            <a:pPr algn="ctr"/>
            <a:r>
              <a:rPr lang="en-AU" sz="4800" b="1" dirty="0">
                <a:solidFill>
                  <a:schemeClr val="bg1"/>
                </a:solidFill>
              </a:rPr>
              <a:t>Saved by Faith Alone … In Christ Alone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78634"/>
            <a:ext cx="12192000" cy="4663440"/>
          </a:xfrm>
          <a:prstGeom prst="rect">
            <a:avLst/>
          </a:prstGeom>
        </p:spPr>
      </p:pic>
    </p:spTree>
    <p:extLst>
      <p:ext uri="{BB962C8B-B14F-4D97-AF65-F5344CB8AC3E}">
        <p14:creationId xmlns:p14="http://schemas.microsoft.com/office/powerpoint/2010/main" val="3496165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00233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pic>
        <p:nvPicPr>
          <p:cNvPr id="8194" name="Picture 2" descr="https://theconservativetreehouse.files.wordpress.com/2011/04/jesus-crucifi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0166" y="2067951"/>
            <a:ext cx="6400799" cy="1323439"/>
          </a:xfrm>
          <a:prstGeom prst="rect">
            <a:avLst/>
          </a:prstGeom>
          <a:noFill/>
        </p:spPr>
        <p:txBody>
          <a:bodyPr wrap="square" rtlCol="0">
            <a:spAutoFit/>
          </a:bodyPr>
          <a:lstStyle/>
          <a:p>
            <a:r>
              <a:rPr lang="en-AU" sz="4000" b="1" dirty="0">
                <a:solidFill>
                  <a:schemeClr val="bg1"/>
                </a:solidFill>
              </a:rPr>
              <a:t>The Gospel is not just any good news.</a:t>
            </a:r>
          </a:p>
        </p:txBody>
      </p:sp>
    </p:spTree>
    <p:extLst>
      <p:ext uri="{BB962C8B-B14F-4D97-AF65-F5344CB8AC3E}">
        <p14:creationId xmlns:p14="http://schemas.microsoft.com/office/powerpoint/2010/main" val="915636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pic>
        <p:nvPicPr>
          <p:cNvPr id="8194" name="Picture 2" descr="https://theconservativetreehouse.files.wordpress.com/2011/04/jesus-crucifi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0166" y="2067951"/>
            <a:ext cx="6400799" cy="3323987"/>
          </a:xfrm>
          <a:prstGeom prst="rect">
            <a:avLst/>
          </a:prstGeom>
          <a:noFill/>
        </p:spPr>
        <p:txBody>
          <a:bodyPr wrap="square" rtlCol="0">
            <a:spAutoFit/>
          </a:bodyPr>
          <a:lstStyle/>
          <a:p>
            <a:pPr>
              <a:spcAft>
                <a:spcPts val="1200"/>
              </a:spcAft>
            </a:pPr>
            <a:r>
              <a:rPr lang="en-AU" sz="4000" b="1" dirty="0">
                <a:solidFill>
                  <a:schemeClr val="bg1"/>
                </a:solidFill>
              </a:rPr>
              <a:t>The Gospel is not just any good news.</a:t>
            </a:r>
          </a:p>
          <a:p>
            <a:r>
              <a:rPr lang="en-AU" sz="4000" b="1" dirty="0">
                <a:solidFill>
                  <a:schemeClr val="bg1"/>
                </a:solidFill>
              </a:rPr>
              <a:t>It is specifically the good news of what Christ has done to bring us salvation.</a:t>
            </a:r>
          </a:p>
        </p:txBody>
      </p:sp>
    </p:spTree>
    <p:extLst>
      <p:ext uri="{BB962C8B-B14F-4D97-AF65-F5344CB8AC3E}">
        <p14:creationId xmlns:p14="http://schemas.microsoft.com/office/powerpoint/2010/main" val="3947565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pic>
        <p:nvPicPr>
          <p:cNvPr id="8194" name="Picture 2" descr="https://theconservativetreehouse.files.wordpress.com/2011/04/jesus-crucifi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2369" y="1858735"/>
            <a:ext cx="6780629" cy="1323439"/>
          </a:xfrm>
          <a:prstGeom prst="rect">
            <a:avLst/>
          </a:prstGeom>
          <a:noFill/>
        </p:spPr>
        <p:txBody>
          <a:bodyPr wrap="square" rtlCol="0">
            <a:spAutoFit/>
          </a:bodyPr>
          <a:lstStyle/>
          <a:p>
            <a:r>
              <a:rPr lang="en-AU" sz="4000" b="1" dirty="0">
                <a:solidFill>
                  <a:schemeClr val="bg1"/>
                </a:solidFill>
              </a:rPr>
              <a:t>The Gospel is not love in a general sense.</a:t>
            </a:r>
          </a:p>
        </p:txBody>
      </p:sp>
    </p:spTree>
    <p:extLst>
      <p:ext uri="{BB962C8B-B14F-4D97-AF65-F5344CB8AC3E}">
        <p14:creationId xmlns:p14="http://schemas.microsoft.com/office/powerpoint/2010/main" val="3691192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pic>
        <p:nvPicPr>
          <p:cNvPr id="8194" name="Picture 2" descr="https://theconservativetreehouse.files.wordpress.com/2011/04/jesus-crucifi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2369" y="1858735"/>
            <a:ext cx="6780629" cy="2554545"/>
          </a:xfrm>
          <a:prstGeom prst="rect">
            <a:avLst/>
          </a:prstGeom>
          <a:noFill/>
        </p:spPr>
        <p:txBody>
          <a:bodyPr wrap="square" rtlCol="0">
            <a:spAutoFit/>
          </a:bodyPr>
          <a:lstStyle/>
          <a:p>
            <a:r>
              <a:rPr lang="en-AU" sz="4000" b="1" dirty="0">
                <a:solidFill>
                  <a:schemeClr val="bg1"/>
                </a:solidFill>
              </a:rPr>
              <a:t>The Gospel is not love in a general sense.</a:t>
            </a:r>
          </a:p>
          <a:p>
            <a:r>
              <a:rPr lang="en-AU" sz="4000" b="1" dirty="0">
                <a:solidFill>
                  <a:schemeClr val="bg1"/>
                </a:solidFill>
              </a:rPr>
              <a:t>The Gospel is not even God’s love in a general sense.</a:t>
            </a:r>
          </a:p>
        </p:txBody>
      </p:sp>
    </p:spTree>
    <p:extLst>
      <p:ext uri="{BB962C8B-B14F-4D97-AF65-F5344CB8AC3E}">
        <p14:creationId xmlns:p14="http://schemas.microsoft.com/office/powerpoint/2010/main" val="3179962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pic>
        <p:nvPicPr>
          <p:cNvPr id="8194" name="Picture 2" descr="https://theconservativetreehouse.files.wordpress.com/2011/04/jesus-crucifi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2369" y="1858735"/>
            <a:ext cx="6780629" cy="4401205"/>
          </a:xfrm>
          <a:prstGeom prst="rect">
            <a:avLst/>
          </a:prstGeom>
          <a:noFill/>
        </p:spPr>
        <p:txBody>
          <a:bodyPr wrap="square" rtlCol="0">
            <a:spAutoFit/>
          </a:bodyPr>
          <a:lstStyle/>
          <a:p>
            <a:r>
              <a:rPr lang="en-AU" sz="4000" b="1" dirty="0">
                <a:solidFill>
                  <a:schemeClr val="bg1"/>
                </a:solidFill>
              </a:rPr>
              <a:t>The Gospel is not love in a general sense.</a:t>
            </a:r>
          </a:p>
          <a:p>
            <a:r>
              <a:rPr lang="en-AU" sz="4000" b="1" dirty="0">
                <a:solidFill>
                  <a:schemeClr val="bg1"/>
                </a:solidFill>
              </a:rPr>
              <a:t>The Gospel is not even God’s love in a general sense.</a:t>
            </a:r>
          </a:p>
          <a:p>
            <a:r>
              <a:rPr lang="en-AU" sz="4000" b="1" dirty="0">
                <a:solidFill>
                  <a:schemeClr val="bg1"/>
                </a:solidFill>
              </a:rPr>
              <a:t>The Gospel is that God loved us in this specific way, that he sent his Son to be our Saviour.</a:t>
            </a:r>
          </a:p>
        </p:txBody>
      </p:sp>
    </p:spTree>
    <p:extLst>
      <p:ext uri="{BB962C8B-B14F-4D97-AF65-F5344CB8AC3E}">
        <p14:creationId xmlns:p14="http://schemas.microsoft.com/office/powerpoint/2010/main" val="4197873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pic>
        <p:nvPicPr>
          <p:cNvPr id="8194" name="Picture 2" descr="https://theconservativetreehouse.files.wordpress.com/2011/04/jesus-crucifi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2369" y="1750450"/>
            <a:ext cx="6780629" cy="3170099"/>
          </a:xfrm>
          <a:prstGeom prst="rect">
            <a:avLst/>
          </a:prstGeom>
          <a:noFill/>
        </p:spPr>
        <p:txBody>
          <a:bodyPr wrap="square" rtlCol="0">
            <a:spAutoFit/>
          </a:bodyPr>
          <a:lstStyle/>
          <a:p>
            <a:r>
              <a:rPr lang="en-AU" sz="4000" b="1" dirty="0">
                <a:solidFill>
                  <a:schemeClr val="bg1"/>
                </a:solidFill>
              </a:rPr>
              <a:t>The Gospel is not that we will be saved if we get all our doctrine right, or belong to a visible church body that gets all its doctrine right.</a:t>
            </a:r>
          </a:p>
        </p:txBody>
      </p:sp>
    </p:spTree>
    <p:extLst>
      <p:ext uri="{BB962C8B-B14F-4D97-AF65-F5344CB8AC3E}">
        <p14:creationId xmlns:p14="http://schemas.microsoft.com/office/powerpoint/2010/main" val="475991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pic>
        <p:nvPicPr>
          <p:cNvPr id="8194" name="Picture 2" descr="https://theconservativetreehouse.files.wordpress.com/2011/04/jesus-crucifi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2369" y="1750450"/>
            <a:ext cx="6780629" cy="5016758"/>
          </a:xfrm>
          <a:prstGeom prst="rect">
            <a:avLst/>
          </a:prstGeom>
          <a:noFill/>
        </p:spPr>
        <p:txBody>
          <a:bodyPr wrap="square" rtlCol="0">
            <a:spAutoFit/>
          </a:bodyPr>
          <a:lstStyle/>
          <a:p>
            <a:r>
              <a:rPr lang="en-AU" sz="4000" b="1" dirty="0">
                <a:solidFill>
                  <a:schemeClr val="bg1"/>
                </a:solidFill>
              </a:rPr>
              <a:t>The Gospel is not that we will be saved if we get all our doctrine right, or belong to a visible church body that gets all its doctrine right.</a:t>
            </a:r>
          </a:p>
          <a:p>
            <a:r>
              <a:rPr lang="en-AU" sz="4000" b="1" dirty="0">
                <a:solidFill>
                  <a:schemeClr val="bg1"/>
                </a:solidFill>
              </a:rPr>
              <a:t>The Gospel is that we will be saved if we look to Jesus for forgiveness of all our sins.</a:t>
            </a:r>
          </a:p>
        </p:txBody>
      </p:sp>
    </p:spTree>
    <p:extLst>
      <p:ext uri="{BB962C8B-B14F-4D97-AF65-F5344CB8AC3E}">
        <p14:creationId xmlns:p14="http://schemas.microsoft.com/office/powerpoint/2010/main" val="383757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1C2C1"/>
        </a:solidFill>
        <a:effectLst/>
      </p:bgPr>
    </p:bg>
    <p:spTree>
      <p:nvGrpSpPr>
        <p:cNvPr id="1" name=""/>
        <p:cNvGrpSpPr/>
        <p:nvPr/>
      </p:nvGrpSpPr>
      <p:grpSpPr>
        <a:xfrm>
          <a:off x="0" y="0"/>
          <a:ext cx="0" cy="0"/>
          <a:chOff x="0" y="0"/>
          <a:chExt cx="0" cy="0"/>
        </a:xfrm>
      </p:grpSpPr>
      <p:sp>
        <p:nvSpPr>
          <p:cNvPr id="3" name="TextBox 2"/>
          <p:cNvSpPr txBox="1"/>
          <p:nvPr/>
        </p:nvSpPr>
        <p:spPr>
          <a:xfrm>
            <a:off x="411665" y="1752833"/>
            <a:ext cx="5161548" cy="2144177"/>
          </a:xfrm>
          <a:prstGeom prst="rect">
            <a:avLst/>
          </a:prstGeom>
          <a:noFill/>
        </p:spPr>
        <p:txBody>
          <a:bodyPr wrap="square" rtlCol="0">
            <a:spAutoFit/>
          </a:bodyPr>
          <a:lstStyle/>
          <a:p>
            <a:pPr algn="ctr">
              <a:lnSpc>
                <a:spcPts val="4000"/>
              </a:lnSpc>
            </a:pPr>
            <a:r>
              <a:rPr lang="en-AU" sz="6000" b="1" dirty="0">
                <a:solidFill>
                  <a:srgbClr val="000066"/>
                </a:solidFill>
                <a:latin typeface="Tw Cen MT" panose="020B0602020104020603" pitchFamily="34" charset="0"/>
                <a:ea typeface="Yu Gothic UI" panose="020B0500000000000000" pitchFamily="34" charset="-128"/>
              </a:rPr>
              <a:t>The Gospel</a:t>
            </a:r>
          </a:p>
          <a:p>
            <a:pPr algn="ctr">
              <a:lnSpc>
                <a:spcPts val="4000"/>
              </a:lnSpc>
            </a:pPr>
            <a:r>
              <a:rPr lang="en-AU" sz="3600" b="1" dirty="0">
                <a:solidFill>
                  <a:srgbClr val="5F5FC5"/>
                </a:solidFill>
                <a:latin typeface="Tw Cen MT" panose="020B0602020104020603" pitchFamily="34" charset="0"/>
                <a:ea typeface="Yu Gothic UI" panose="020B0500000000000000" pitchFamily="34" charset="-128"/>
              </a:rPr>
              <a:t>is not an</a:t>
            </a:r>
          </a:p>
          <a:p>
            <a:pPr algn="ctr">
              <a:lnSpc>
                <a:spcPts val="4000"/>
              </a:lnSpc>
            </a:pPr>
            <a:r>
              <a:rPr lang="en-AU" sz="4800" b="1" dirty="0">
                <a:solidFill>
                  <a:srgbClr val="000099"/>
                </a:solidFill>
                <a:latin typeface="Tw Cen MT" panose="020B0602020104020603" pitchFamily="34" charset="0"/>
                <a:ea typeface="Yu Gothic UI" panose="020B0500000000000000" pitchFamily="34" charset="-128"/>
              </a:rPr>
              <a:t>excuse to sin</a:t>
            </a:r>
          </a:p>
          <a:p>
            <a:pPr algn="ctr">
              <a:lnSpc>
                <a:spcPts val="4000"/>
              </a:lnSpc>
            </a:pPr>
            <a:endParaRPr lang="en-AU" sz="3600" b="1" dirty="0">
              <a:solidFill>
                <a:srgbClr val="0066FF"/>
              </a:solidFill>
              <a:latin typeface="Tw Cen MT" panose="020B0602020104020603" pitchFamily="34" charset="0"/>
              <a:ea typeface="Yu Gothic UI" panose="020B0500000000000000" pitchFamily="34" charset="-12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300" y="1505244"/>
            <a:ext cx="5831124" cy="3665278"/>
          </a:xfrm>
          <a:prstGeom prst="rect">
            <a:avLst/>
          </a:prstGeom>
        </p:spPr>
      </p:pic>
    </p:spTree>
    <p:extLst>
      <p:ext uri="{BB962C8B-B14F-4D97-AF65-F5344CB8AC3E}">
        <p14:creationId xmlns:p14="http://schemas.microsoft.com/office/powerpoint/2010/main" val="3221312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1C2C1"/>
        </a:solidFill>
        <a:effectLst/>
      </p:bgPr>
    </p:bg>
    <p:spTree>
      <p:nvGrpSpPr>
        <p:cNvPr id="1" name=""/>
        <p:cNvGrpSpPr/>
        <p:nvPr/>
      </p:nvGrpSpPr>
      <p:grpSpPr>
        <a:xfrm>
          <a:off x="0" y="0"/>
          <a:ext cx="0" cy="0"/>
          <a:chOff x="0" y="0"/>
          <a:chExt cx="0" cy="0"/>
        </a:xfrm>
      </p:grpSpPr>
      <p:sp>
        <p:nvSpPr>
          <p:cNvPr id="3" name="TextBox 2"/>
          <p:cNvSpPr txBox="1"/>
          <p:nvPr/>
        </p:nvSpPr>
        <p:spPr>
          <a:xfrm>
            <a:off x="411665" y="1752833"/>
            <a:ext cx="5161548" cy="3170099"/>
          </a:xfrm>
          <a:prstGeom prst="rect">
            <a:avLst/>
          </a:prstGeom>
          <a:noFill/>
        </p:spPr>
        <p:txBody>
          <a:bodyPr wrap="square" rtlCol="0">
            <a:spAutoFit/>
          </a:bodyPr>
          <a:lstStyle/>
          <a:p>
            <a:pPr algn="ctr">
              <a:lnSpc>
                <a:spcPts val="4000"/>
              </a:lnSpc>
            </a:pPr>
            <a:r>
              <a:rPr lang="en-AU" sz="6000" b="1" dirty="0">
                <a:solidFill>
                  <a:srgbClr val="000066"/>
                </a:solidFill>
                <a:latin typeface="Tw Cen MT" panose="020B0602020104020603" pitchFamily="34" charset="0"/>
                <a:ea typeface="Yu Gothic UI" panose="020B0500000000000000" pitchFamily="34" charset="-128"/>
              </a:rPr>
              <a:t>The Gospel</a:t>
            </a:r>
          </a:p>
          <a:p>
            <a:pPr algn="ctr">
              <a:lnSpc>
                <a:spcPts val="4000"/>
              </a:lnSpc>
            </a:pPr>
            <a:r>
              <a:rPr lang="en-AU" sz="3600" b="1" dirty="0">
                <a:solidFill>
                  <a:srgbClr val="5F5FC5"/>
                </a:solidFill>
                <a:latin typeface="Tw Cen MT" panose="020B0602020104020603" pitchFamily="34" charset="0"/>
                <a:ea typeface="Yu Gothic UI" panose="020B0500000000000000" pitchFamily="34" charset="-128"/>
              </a:rPr>
              <a:t>is not an</a:t>
            </a:r>
          </a:p>
          <a:p>
            <a:pPr algn="ctr">
              <a:lnSpc>
                <a:spcPts val="4000"/>
              </a:lnSpc>
            </a:pPr>
            <a:r>
              <a:rPr lang="en-AU" sz="4800" b="1" dirty="0">
                <a:solidFill>
                  <a:srgbClr val="000099"/>
                </a:solidFill>
                <a:latin typeface="Tw Cen MT" panose="020B0602020104020603" pitchFamily="34" charset="0"/>
                <a:ea typeface="Yu Gothic UI" panose="020B0500000000000000" pitchFamily="34" charset="-128"/>
              </a:rPr>
              <a:t>excuse to sin</a:t>
            </a:r>
          </a:p>
          <a:p>
            <a:pPr algn="ctr">
              <a:lnSpc>
                <a:spcPts val="4000"/>
              </a:lnSpc>
            </a:pPr>
            <a:endParaRPr lang="en-AU" sz="3600" b="1" dirty="0">
              <a:solidFill>
                <a:srgbClr val="0066FF"/>
              </a:solidFill>
              <a:latin typeface="Tw Cen MT" panose="020B0602020104020603" pitchFamily="34" charset="0"/>
              <a:ea typeface="Yu Gothic UI" panose="020B0500000000000000" pitchFamily="34" charset="-128"/>
            </a:endParaRPr>
          </a:p>
          <a:p>
            <a:pPr algn="ctr">
              <a:lnSpc>
                <a:spcPts val="4000"/>
              </a:lnSpc>
            </a:pPr>
            <a:r>
              <a:rPr lang="en-AU" sz="3600" b="1" dirty="0">
                <a:solidFill>
                  <a:srgbClr val="0066FF"/>
                </a:solidFill>
                <a:latin typeface="Tw Cen MT" panose="020B0602020104020603" pitchFamily="34" charset="0"/>
                <a:ea typeface="Yu Gothic UI" panose="020B0500000000000000" pitchFamily="34" charset="-128"/>
              </a:rPr>
              <a:t>but the best reason to</a:t>
            </a:r>
          </a:p>
          <a:p>
            <a:pPr algn="ctr">
              <a:lnSpc>
                <a:spcPts val="4000"/>
              </a:lnSpc>
            </a:pPr>
            <a:r>
              <a:rPr lang="en-AU" sz="4800" b="1" dirty="0">
                <a:solidFill>
                  <a:srgbClr val="000066"/>
                </a:solidFill>
                <a:latin typeface="Tw Cen MT" panose="020B0602020104020603" pitchFamily="34" charset="0"/>
                <a:ea typeface="Yu Gothic UI" panose="020B0500000000000000" pitchFamily="34" charset="-128"/>
              </a:rPr>
              <a:t>love and serve God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300" y="1505244"/>
            <a:ext cx="5831124" cy="3665278"/>
          </a:xfrm>
          <a:prstGeom prst="rect">
            <a:avLst/>
          </a:prstGeom>
        </p:spPr>
      </p:pic>
    </p:spTree>
    <p:extLst>
      <p:ext uri="{BB962C8B-B14F-4D97-AF65-F5344CB8AC3E}">
        <p14:creationId xmlns:p14="http://schemas.microsoft.com/office/powerpoint/2010/main" val="660371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static.comicvine.com/uploads/original/11116/111163466/4341606-1998304857-sales.jpg"/>
          <p:cNvPicPr>
            <a:picLocks noChangeAspect="1" noChangeArrowheads="1"/>
          </p:cNvPicPr>
          <p:nvPr/>
        </p:nvPicPr>
        <p:blipFill rotWithShape="1">
          <a:blip r:embed="rId2">
            <a:extLst>
              <a:ext uri="{28A0092B-C50C-407E-A947-70E740481C1C}">
                <a14:useLocalDpi xmlns:a14="http://schemas.microsoft.com/office/drawing/2010/main" val="0"/>
              </a:ext>
            </a:extLst>
          </a:blip>
          <a:srcRect t="18758"/>
          <a:stretch/>
        </p:blipFill>
        <p:spPr bwMode="auto">
          <a:xfrm>
            <a:off x="0" y="882462"/>
            <a:ext cx="12192000" cy="50268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86264" y="159187"/>
            <a:ext cx="10419471" cy="1446550"/>
          </a:xfrm>
          <a:prstGeom prst="rect">
            <a:avLst/>
          </a:prstGeom>
          <a:noFill/>
        </p:spPr>
        <p:txBody>
          <a:bodyPr wrap="square" rtlCol="0">
            <a:spAutoFit/>
          </a:bodyPr>
          <a:lstStyle/>
          <a:p>
            <a:pPr algn="ctr"/>
            <a:r>
              <a:rPr lang="en-AU" sz="4400" b="1" dirty="0"/>
              <a:t>The Gospel is not something we need to hold in tension with the Law</a:t>
            </a:r>
          </a:p>
        </p:txBody>
      </p:sp>
      <p:sp>
        <p:nvSpPr>
          <p:cNvPr id="3" name="TextBox 2"/>
          <p:cNvSpPr txBox="1"/>
          <p:nvPr/>
        </p:nvSpPr>
        <p:spPr>
          <a:xfrm>
            <a:off x="7920111" y="3991565"/>
            <a:ext cx="3385624" cy="769441"/>
          </a:xfrm>
          <a:prstGeom prst="rect">
            <a:avLst/>
          </a:prstGeom>
          <a:noFill/>
        </p:spPr>
        <p:txBody>
          <a:bodyPr wrap="square" rtlCol="0">
            <a:spAutoFit/>
          </a:bodyPr>
          <a:lstStyle/>
          <a:p>
            <a:pPr algn="ctr"/>
            <a:r>
              <a:rPr lang="en-AU" sz="4400" b="1" dirty="0"/>
              <a:t>Gospel</a:t>
            </a:r>
          </a:p>
        </p:txBody>
      </p:sp>
      <p:sp>
        <p:nvSpPr>
          <p:cNvPr id="6" name="TextBox 5"/>
          <p:cNvSpPr txBox="1"/>
          <p:nvPr/>
        </p:nvSpPr>
        <p:spPr>
          <a:xfrm>
            <a:off x="574432" y="3991566"/>
            <a:ext cx="3385624" cy="769441"/>
          </a:xfrm>
          <a:prstGeom prst="rect">
            <a:avLst/>
          </a:prstGeom>
          <a:noFill/>
        </p:spPr>
        <p:txBody>
          <a:bodyPr wrap="square" rtlCol="0">
            <a:spAutoFit/>
          </a:bodyPr>
          <a:lstStyle/>
          <a:p>
            <a:pPr algn="ctr"/>
            <a:r>
              <a:rPr lang="en-AU" sz="4400" b="1" dirty="0"/>
              <a:t>Law</a:t>
            </a:r>
          </a:p>
        </p:txBody>
      </p:sp>
    </p:spTree>
    <p:extLst>
      <p:ext uri="{BB962C8B-B14F-4D97-AF65-F5344CB8AC3E}">
        <p14:creationId xmlns:p14="http://schemas.microsoft.com/office/powerpoint/2010/main" val="2228441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static.comicvine.com/uploads/original/11116/111163466/4341606-1998304857-sales.jpg"/>
          <p:cNvPicPr>
            <a:picLocks noChangeAspect="1" noChangeArrowheads="1"/>
          </p:cNvPicPr>
          <p:nvPr/>
        </p:nvPicPr>
        <p:blipFill rotWithShape="1">
          <a:blip r:embed="rId2">
            <a:extLst>
              <a:ext uri="{28A0092B-C50C-407E-A947-70E740481C1C}">
                <a14:useLocalDpi xmlns:a14="http://schemas.microsoft.com/office/drawing/2010/main" val="0"/>
              </a:ext>
            </a:extLst>
          </a:blip>
          <a:srcRect t="18758"/>
          <a:stretch/>
        </p:blipFill>
        <p:spPr bwMode="auto">
          <a:xfrm>
            <a:off x="0" y="882462"/>
            <a:ext cx="12192000" cy="50268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86264" y="159187"/>
            <a:ext cx="10419471" cy="1446550"/>
          </a:xfrm>
          <a:prstGeom prst="rect">
            <a:avLst/>
          </a:prstGeom>
          <a:noFill/>
        </p:spPr>
        <p:txBody>
          <a:bodyPr wrap="square" rtlCol="0">
            <a:spAutoFit/>
          </a:bodyPr>
          <a:lstStyle/>
          <a:p>
            <a:pPr algn="ctr"/>
            <a:r>
              <a:rPr lang="en-AU" sz="4400" b="1" dirty="0"/>
              <a:t>The Gospel is not something we need to hold in tension with the Law</a:t>
            </a:r>
          </a:p>
        </p:txBody>
      </p:sp>
      <p:sp>
        <p:nvSpPr>
          <p:cNvPr id="3" name="TextBox 2"/>
          <p:cNvSpPr txBox="1"/>
          <p:nvPr/>
        </p:nvSpPr>
        <p:spPr>
          <a:xfrm>
            <a:off x="7920111" y="3991565"/>
            <a:ext cx="3385624" cy="769441"/>
          </a:xfrm>
          <a:prstGeom prst="rect">
            <a:avLst/>
          </a:prstGeom>
          <a:noFill/>
        </p:spPr>
        <p:txBody>
          <a:bodyPr wrap="square" rtlCol="0">
            <a:spAutoFit/>
          </a:bodyPr>
          <a:lstStyle/>
          <a:p>
            <a:pPr algn="ctr"/>
            <a:r>
              <a:rPr lang="en-AU" sz="4400" b="1" dirty="0"/>
              <a:t>Gospel</a:t>
            </a:r>
          </a:p>
        </p:txBody>
      </p:sp>
      <p:sp>
        <p:nvSpPr>
          <p:cNvPr id="6" name="TextBox 5"/>
          <p:cNvSpPr txBox="1"/>
          <p:nvPr/>
        </p:nvSpPr>
        <p:spPr>
          <a:xfrm>
            <a:off x="574432" y="3991566"/>
            <a:ext cx="3385624" cy="769441"/>
          </a:xfrm>
          <a:prstGeom prst="rect">
            <a:avLst/>
          </a:prstGeom>
          <a:noFill/>
        </p:spPr>
        <p:txBody>
          <a:bodyPr wrap="square" rtlCol="0">
            <a:spAutoFit/>
          </a:bodyPr>
          <a:lstStyle/>
          <a:p>
            <a:pPr algn="ctr"/>
            <a:r>
              <a:rPr lang="en-AU" sz="4400" b="1" dirty="0"/>
              <a:t>Law</a:t>
            </a:r>
          </a:p>
        </p:txBody>
      </p:sp>
      <p:sp>
        <p:nvSpPr>
          <p:cNvPr id="5" name="TextBox 4"/>
          <p:cNvSpPr txBox="1"/>
          <p:nvPr/>
        </p:nvSpPr>
        <p:spPr>
          <a:xfrm>
            <a:off x="98256" y="4868729"/>
            <a:ext cx="11995485" cy="1754326"/>
          </a:xfrm>
          <a:prstGeom prst="rect">
            <a:avLst/>
          </a:prstGeom>
          <a:noFill/>
        </p:spPr>
        <p:txBody>
          <a:bodyPr wrap="square" rtlCol="0">
            <a:spAutoFit/>
          </a:bodyPr>
          <a:lstStyle/>
          <a:p>
            <a:pPr algn="ctr"/>
            <a:r>
              <a:rPr lang="en-AU" sz="3600" b="1" dirty="0"/>
              <a:t>Is the law then contrary to the promises of God? Certainly not! For if a law had been given that could give life, then righteousness would indeed be by the law. (Galatians 3:21)</a:t>
            </a:r>
          </a:p>
        </p:txBody>
      </p:sp>
    </p:spTree>
    <p:extLst>
      <p:ext uri="{BB962C8B-B14F-4D97-AF65-F5344CB8AC3E}">
        <p14:creationId xmlns:p14="http://schemas.microsoft.com/office/powerpoint/2010/main" val="30862234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6742"/>
            <a:ext cx="6581274" cy="5781257"/>
          </a:xfrm>
          <a:prstGeom prst="rect">
            <a:avLst/>
          </a:prstGeom>
        </p:spPr>
      </p:pic>
      <p:sp>
        <p:nvSpPr>
          <p:cNvPr id="3" name="TextBox 2"/>
          <p:cNvSpPr txBox="1"/>
          <p:nvPr/>
        </p:nvSpPr>
        <p:spPr>
          <a:xfrm>
            <a:off x="6137094" y="326830"/>
            <a:ext cx="5654842" cy="1323439"/>
          </a:xfrm>
          <a:prstGeom prst="rect">
            <a:avLst/>
          </a:prstGeom>
          <a:noFill/>
        </p:spPr>
        <p:txBody>
          <a:bodyPr wrap="square" rtlCol="0">
            <a:spAutoFit/>
          </a:bodyPr>
          <a:lstStyle/>
          <a:p>
            <a:r>
              <a:rPr lang="en-AU" sz="4000" b="1" dirty="0"/>
              <a:t>The Gospel is not that God is lenient</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9719"/>
          <a:stretch/>
        </p:blipFill>
        <p:spPr>
          <a:xfrm>
            <a:off x="6581274" y="5559438"/>
            <a:ext cx="5618747" cy="1298561"/>
          </a:xfrm>
          <a:prstGeom prst="rect">
            <a:avLst/>
          </a:prstGeom>
        </p:spPr>
      </p:pic>
    </p:spTree>
    <p:extLst>
      <p:ext uri="{BB962C8B-B14F-4D97-AF65-F5344CB8AC3E}">
        <p14:creationId xmlns:p14="http://schemas.microsoft.com/office/powerpoint/2010/main" val="14495203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6742"/>
            <a:ext cx="6581274" cy="5781257"/>
          </a:xfrm>
          <a:prstGeom prst="rect">
            <a:avLst/>
          </a:prstGeom>
        </p:spPr>
      </p:pic>
      <p:sp>
        <p:nvSpPr>
          <p:cNvPr id="3" name="TextBox 2"/>
          <p:cNvSpPr txBox="1"/>
          <p:nvPr/>
        </p:nvSpPr>
        <p:spPr>
          <a:xfrm>
            <a:off x="6137094" y="326830"/>
            <a:ext cx="5654842" cy="3785652"/>
          </a:xfrm>
          <a:prstGeom prst="rect">
            <a:avLst/>
          </a:prstGeom>
          <a:noFill/>
        </p:spPr>
        <p:txBody>
          <a:bodyPr wrap="square" rtlCol="0">
            <a:spAutoFit/>
          </a:bodyPr>
          <a:lstStyle/>
          <a:p>
            <a:r>
              <a:rPr lang="en-AU" sz="4000" b="1" dirty="0"/>
              <a:t>The Gospel is not that God is lenient,</a:t>
            </a:r>
          </a:p>
          <a:p>
            <a:r>
              <a:rPr lang="en-AU" sz="4000" b="1" dirty="0"/>
              <a:t>but that he judges us on the basis of Christ’s worthiness rather than our own.</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19719"/>
          <a:stretch/>
        </p:blipFill>
        <p:spPr>
          <a:xfrm>
            <a:off x="6581274" y="5559438"/>
            <a:ext cx="5618747" cy="1298561"/>
          </a:xfrm>
          <a:prstGeom prst="rect">
            <a:avLst/>
          </a:prstGeom>
        </p:spPr>
      </p:pic>
    </p:spTree>
    <p:extLst>
      <p:ext uri="{BB962C8B-B14F-4D97-AF65-F5344CB8AC3E}">
        <p14:creationId xmlns:p14="http://schemas.microsoft.com/office/powerpoint/2010/main" val="6849998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8779" y="673385"/>
            <a:ext cx="5063627" cy="1983254"/>
          </a:xfrm>
          <a:prstGeom prst="rect">
            <a:avLst/>
          </a:prstGeom>
        </p:spPr>
      </p:pic>
      <p:sp>
        <p:nvSpPr>
          <p:cNvPr id="2" name="TextBox 1"/>
          <p:cNvSpPr txBox="1"/>
          <p:nvPr/>
        </p:nvSpPr>
        <p:spPr>
          <a:xfrm>
            <a:off x="517358" y="879786"/>
            <a:ext cx="5510463" cy="2554545"/>
          </a:xfrm>
          <a:prstGeom prst="rect">
            <a:avLst/>
          </a:prstGeom>
          <a:noFill/>
        </p:spPr>
        <p:txBody>
          <a:bodyPr wrap="square" rtlCol="0">
            <a:spAutoFit/>
          </a:bodyPr>
          <a:lstStyle/>
          <a:p>
            <a:r>
              <a:rPr lang="en-AU" sz="4000" b="1" dirty="0"/>
              <a:t>The Gospel is not simply that God is merciful in a general sense.</a:t>
            </a:r>
          </a:p>
          <a:p>
            <a:endParaRPr lang="en-AU" sz="4000" b="1" dirty="0"/>
          </a:p>
        </p:txBody>
      </p:sp>
    </p:spTree>
    <p:extLst>
      <p:ext uri="{BB962C8B-B14F-4D97-AF65-F5344CB8AC3E}">
        <p14:creationId xmlns:p14="http://schemas.microsoft.com/office/powerpoint/2010/main" val="3487226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8779" y="673385"/>
            <a:ext cx="5063627" cy="1983254"/>
          </a:xfrm>
          <a:prstGeom prst="rect">
            <a:avLst/>
          </a:prstGeom>
        </p:spPr>
      </p:pic>
      <p:pic>
        <p:nvPicPr>
          <p:cNvPr id="13314" name="Picture 2" descr="https://media.licdn.com/mpr/mpr/p/5/005/081/1c1/24d43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587" y="2107995"/>
            <a:ext cx="4560009" cy="45468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17358" y="879786"/>
            <a:ext cx="5510463" cy="4401205"/>
          </a:xfrm>
          <a:prstGeom prst="rect">
            <a:avLst/>
          </a:prstGeom>
          <a:noFill/>
        </p:spPr>
        <p:txBody>
          <a:bodyPr wrap="square" rtlCol="0">
            <a:spAutoFit/>
          </a:bodyPr>
          <a:lstStyle/>
          <a:p>
            <a:r>
              <a:rPr lang="en-AU" sz="4000" b="1" dirty="0"/>
              <a:t>The Gospel is not simply that God is merciful in a general sense.</a:t>
            </a:r>
          </a:p>
          <a:p>
            <a:endParaRPr lang="en-AU" sz="4000" b="1" dirty="0"/>
          </a:p>
          <a:p>
            <a:r>
              <a:rPr lang="en-AU" sz="4000" b="1" dirty="0"/>
              <a:t>It is that he promises to be merciful through Jesus Christ</a:t>
            </a:r>
          </a:p>
        </p:txBody>
      </p:sp>
    </p:spTree>
    <p:extLst>
      <p:ext uri="{BB962C8B-B14F-4D97-AF65-F5344CB8AC3E}">
        <p14:creationId xmlns:p14="http://schemas.microsoft.com/office/powerpoint/2010/main" val="1815004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785" y="0"/>
            <a:ext cx="4580035" cy="6858000"/>
          </a:xfrm>
          <a:prstGeom prst="rect">
            <a:avLst/>
          </a:prstGeom>
        </p:spPr>
      </p:pic>
      <p:sp>
        <p:nvSpPr>
          <p:cNvPr id="3" name="TextBox 2"/>
          <p:cNvSpPr txBox="1"/>
          <p:nvPr/>
        </p:nvSpPr>
        <p:spPr>
          <a:xfrm>
            <a:off x="509583" y="2287481"/>
            <a:ext cx="5895474" cy="707886"/>
          </a:xfrm>
          <a:prstGeom prst="rect">
            <a:avLst/>
          </a:prstGeom>
          <a:noFill/>
        </p:spPr>
        <p:txBody>
          <a:bodyPr wrap="square" rtlCol="0">
            <a:spAutoFit/>
          </a:bodyPr>
          <a:lstStyle/>
          <a:p>
            <a:pPr algn="ctr">
              <a:spcAft>
                <a:spcPts val="1200"/>
              </a:spcAft>
            </a:pPr>
            <a:r>
              <a:rPr lang="en-AU" sz="4000" b="1" dirty="0">
                <a:solidFill>
                  <a:schemeClr val="bg1"/>
                </a:solidFill>
              </a:rPr>
              <a:t>The Gospel is Sacramental</a:t>
            </a:r>
          </a:p>
        </p:txBody>
      </p:sp>
    </p:spTree>
    <p:extLst>
      <p:ext uri="{BB962C8B-B14F-4D97-AF65-F5344CB8AC3E}">
        <p14:creationId xmlns:p14="http://schemas.microsoft.com/office/powerpoint/2010/main" val="17350107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785" y="0"/>
            <a:ext cx="4580035" cy="6858000"/>
          </a:xfrm>
          <a:prstGeom prst="rect">
            <a:avLst/>
          </a:prstGeom>
        </p:spPr>
      </p:pic>
      <p:sp>
        <p:nvSpPr>
          <p:cNvPr id="3" name="TextBox 2"/>
          <p:cNvSpPr txBox="1"/>
          <p:nvPr/>
        </p:nvSpPr>
        <p:spPr>
          <a:xfrm>
            <a:off x="509583" y="2287481"/>
            <a:ext cx="5895474" cy="1477328"/>
          </a:xfrm>
          <a:prstGeom prst="rect">
            <a:avLst/>
          </a:prstGeom>
          <a:noFill/>
        </p:spPr>
        <p:txBody>
          <a:bodyPr wrap="square" rtlCol="0">
            <a:spAutoFit/>
          </a:bodyPr>
          <a:lstStyle/>
          <a:p>
            <a:pPr algn="ctr">
              <a:spcAft>
                <a:spcPts val="1200"/>
              </a:spcAft>
            </a:pPr>
            <a:r>
              <a:rPr lang="en-AU" sz="4000" b="1" dirty="0">
                <a:solidFill>
                  <a:schemeClr val="bg1"/>
                </a:solidFill>
              </a:rPr>
              <a:t>The Gospel is Sacramental</a:t>
            </a:r>
          </a:p>
          <a:p>
            <a:pPr algn="ctr">
              <a:spcAft>
                <a:spcPts val="1200"/>
              </a:spcAft>
            </a:pPr>
            <a:r>
              <a:rPr lang="en-AU" sz="4000" b="1" dirty="0">
                <a:solidFill>
                  <a:schemeClr val="bg1"/>
                </a:solidFill>
              </a:rPr>
              <a:t>Therefore it is “for you”</a:t>
            </a:r>
          </a:p>
        </p:txBody>
      </p:sp>
    </p:spTree>
    <p:extLst>
      <p:ext uri="{BB962C8B-B14F-4D97-AF65-F5344CB8AC3E}">
        <p14:creationId xmlns:p14="http://schemas.microsoft.com/office/powerpoint/2010/main" val="1569742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6028" y="0"/>
            <a:ext cx="9139943" cy="6858000"/>
          </a:xfrm>
          <a:prstGeom prst="rect">
            <a:avLst/>
          </a:prstGeom>
        </p:spPr>
      </p:pic>
    </p:spTree>
    <p:extLst>
      <p:ext uri="{BB962C8B-B14F-4D97-AF65-F5344CB8AC3E}">
        <p14:creationId xmlns:p14="http://schemas.microsoft.com/office/powerpoint/2010/main" val="8144411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982"/>
          <a:stretch/>
        </p:blipFill>
        <p:spPr>
          <a:xfrm>
            <a:off x="3695700" y="204536"/>
            <a:ext cx="4800600" cy="6653463"/>
          </a:xfrm>
          <a:prstGeom prst="rect">
            <a:avLst/>
          </a:prstGeom>
        </p:spPr>
      </p:pic>
    </p:spTree>
    <p:extLst>
      <p:ext uri="{BB962C8B-B14F-4D97-AF65-F5344CB8AC3E}">
        <p14:creationId xmlns:p14="http://schemas.microsoft.com/office/powerpoint/2010/main" val="39859409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s://assetsnffrgf-a.akamaihd.net/assets/m/402012845/univ/art/402012845_univ_cnt_2_x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3035"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9509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534" y="0"/>
            <a:ext cx="10254953" cy="6858000"/>
          </a:xfrm>
          <a:prstGeom prst="rect">
            <a:avLst/>
          </a:prstGeom>
        </p:spPr>
      </p:pic>
    </p:spTree>
    <p:extLst>
      <p:ext uri="{BB962C8B-B14F-4D97-AF65-F5344CB8AC3E}">
        <p14:creationId xmlns:p14="http://schemas.microsoft.com/office/powerpoint/2010/main" val="33610734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553"/>
          <a:stretch/>
        </p:blipFill>
        <p:spPr>
          <a:xfrm>
            <a:off x="1950426" y="0"/>
            <a:ext cx="8525069" cy="6858000"/>
          </a:xfrm>
          <a:prstGeom prst="rect">
            <a:avLst/>
          </a:prstGeom>
        </p:spPr>
      </p:pic>
    </p:spTree>
    <p:extLst>
      <p:ext uri="{BB962C8B-B14F-4D97-AF65-F5344CB8AC3E}">
        <p14:creationId xmlns:p14="http://schemas.microsoft.com/office/powerpoint/2010/main" val="36121437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sharinghorizons.com/wp-content/uploads/2016/02/running-prodigal-fath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6020" y="0"/>
            <a:ext cx="52508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894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009" t="1130" r="1750" b="8000"/>
          <a:stretch/>
        </p:blipFill>
        <p:spPr>
          <a:xfrm>
            <a:off x="3296652" y="0"/>
            <a:ext cx="5493709" cy="6858000"/>
          </a:xfrm>
          <a:prstGeom prst="rect">
            <a:avLst/>
          </a:prstGeom>
        </p:spPr>
      </p:pic>
    </p:spTree>
    <p:extLst>
      <p:ext uri="{BB962C8B-B14F-4D97-AF65-F5344CB8AC3E}">
        <p14:creationId xmlns:p14="http://schemas.microsoft.com/office/powerpoint/2010/main" val="37235313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87473"/>
            <a:ext cx="12192000" cy="6119813"/>
          </a:xfrm>
          <a:prstGeom prst="rect">
            <a:avLst/>
          </a:prstGeom>
        </p:spPr>
      </p:pic>
    </p:spTree>
    <p:extLst>
      <p:ext uri="{BB962C8B-B14F-4D97-AF65-F5344CB8AC3E}">
        <p14:creationId xmlns:p14="http://schemas.microsoft.com/office/powerpoint/2010/main" val="41759878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775" y="0"/>
            <a:ext cx="9137232" cy="6858000"/>
          </a:xfrm>
          <a:prstGeom prst="rect">
            <a:avLst/>
          </a:prstGeom>
        </p:spPr>
      </p:pic>
    </p:spTree>
    <p:extLst>
      <p:ext uri="{BB962C8B-B14F-4D97-AF65-F5344CB8AC3E}">
        <p14:creationId xmlns:p14="http://schemas.microsoft.com/office/powerpoint/2010/main" val="433369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420" y="0"/>
            <a:ext cx="10180948" cy="6858000"/>
          </a:xfrm>
          <a:prstGeom prst="rect">
            <a:avLst/>
          </a:prstGeom>
        </p:spPr>
      </p:pic>
    </p:spTree>
    <p:extLst>
      <p:ext uri="{BB962C8B-B14F-4D97-AF65-F5344CB8AC3E}">
        <p14:creationId xmlns:p14="http://schemas.microsoft.com/office/powerpoint/2010/main" val="767623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5464" y="0"/>
            <a:ext cx="3707027" cy="6858000"/>
          </a:xfrm>
          <a:prstGeom prst="rect">
            <a:avLst/>
          </a:prstGeom>
        </p:spPr>
      </p:pic>
      <p:sp>
        <p:nvSpPr>
          <p:cNvPr id="4" name="TextBox 3"/>
          <p:cNvSpPr txBox="1"/>
          <p:nvPr/>
        </p:nvSpPr>
        <p:spPr>
          <a:xfrm>
            <a:off x="806115" y="2610853"/>
            <a:ext cx="6172200" cy="1323439"/>
          </a:xfrm>
          <a:prstGeom prst="rect">
            <a:avLst/>
          </a:prstGeom>
          <a:noFill/>
        </p:spPr>
        <p:txBody>
          <a:bodyPr wrap="square" rtlCol="0">
            <a:spAutoFit/>
          </a:bodyPr>
          <a:lstStyle/>
          <a:p>
            <a:pPr algn="ctr"/>
            <a:r>
              <a:rPr lang="en-AU" sz="4000" b="1" dirty="0">
                <a:solidFill>
                  <a:schemeClr val="bg1"/>
                </a:solidFill>
              </a:rPr>
              <a:t>The Lamb of God who takes away the sin of the world</a:t>
            </a:r>
          </a:p>
        </p:txBody>
      </p:sp>
    </p:spTree>
    <p:extLst>
      <p:ext uri="{BB962C8B-B14F-4D97-AF65-F5344CB8AC3E}">
        <p14:creationId xmlns:p14="http://schemas.microsoft.com/office/powerpoint/2010/main" val="42470270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66CE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664"/>
          <a:stretch/>
        </p:blipFill>
        <p:spPr>
          <a:xfrm>
            <a:off x="1524000" y="175846"/>
            <a:ext cx="9153378" cy="6682154"/>
          </a:xfrm>
          <a:prstGeom prst="rect">
            <a:avLst/>
          </a:prstGeom>
        </p:spPr>
      </p:pic>
      <p:sp>
        <p:nvSpPr>
          <p:cNvPr id="3" name="Rectangle 2"/>
          <p:cNvSpPr/>
          <p:nvPr/>
        </p:nvSpPr>
        <p:spPr>
          <a:xfrm>
            <a:off x="-1" y="2630658"/>
            <a:ext cx="7221415" cy="4234376"/>
          </a:xfrm>
          <a:prstGeom prst="rect">
            <a:avLst/>
          </a:prstGeom>
          <a:solidFill>
            <a:srgbClr val="221F1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4" name="Rectangle 3"/>
          <p:cNvSpPr/>
          <p:nvPr/>
        </p:nvSpPr>
        <p:spPr>
          <a:xfrm>
            <a:off x="9176085" y="2630658"/>
            <a:ext cx="3015916" cy="423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 name="Straight Connector 5"/>
          <p:cNvCxnSpPr/>
          <p:nvPr/>
        </p:nvCxnSpPr>
        <p:spPr>
          <a:xfrm flipH="1">
            <a:off x="8777654" y="-912642"/>
            <a:ext cx="1659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36566" y="2819476"/>
            <a:ext cx="1167619" cy="646331"/>
          </a:xfrm>
          <a:prstGeom prst="rect">
            <a:avLst/>
          </a:prstGeom>
          <a:noFill/>
        </p:spPr>
        <p:txBody>
          <a:bodyPr wrap="square" rtlCol="0">
            <a:spAutoFit/>
          </a:bodyPr>
          <a:lstStyle/>
          <a:p>
            <a:pPr algn="ctr"/>
            <a:r>
              <a:rPr lang="en-AU" sz="3600" dirty="0">
                <a:solidFill>
                  <a:schemeClr val="bg1"/>
                </a:solidFill>
              </a:rPr>
              <a:t>US</a:t>
            </a:r>
          </a:p>
        </p:txBody>
      </p:sp>
      <p:sp>
        <p:nvSpPr>
          <p:cNvPr id="10" name="TextBox 9"/>
          <p:cNvSpPr txBox="1"/>
          <p:nvPr/>
        </p:nvSpPr>
        <p:spPr>
          <a:xfrm>
            <a:off x="7221415" y="2556108"/>
            <a:ext cx="2082018" cy="523220"/>
          </a:xfrm>
          <a:prstGeom prst="rect">
            <a:avLst/>
          </a:prstGeom>
          <a:noFill/>
        </p:spPr>
        <p:txBody>
          <a:bodyPr wrap="square" rtlCol="0">
            <a:spAutoFit/>
          </a:bodyPr>
          <a:lstStyle/>
          <a:p>
            <a:r>
              <a:rPr lang="en-AU" sz="2800" dirty="0">
                <a:solidFill>
                  <a:srgbClr val="C00000"/>
                </a:solidFill>
              </a:rPr>
              <a:t>RECONCILED</a:t>
            </a:r>
          </a:p>
        </p:txBody>
      </p:sp>
      <p:sp>
        <p:nvSpPr>
          <p:cNvPr id="17" name="TextBox 16"/>
          <p:cNvSpPr txBox="1"/>
          <p:nvPr/>
        </p:nvSpPr>
        <p:spPr>
          <a:xfrm>
            <a:off x="9303433" y="2819476"/>
            <a:ext cx="1167619" cy="646331"/>
          </a:xfrm>
          <a:prstGeom prst="rect">
            <a:avLst/>
          </a:prstGeom>
          <a:noFill/>
        </p:spPr>
        <p:txBody>
          <a:bodyPr wrap="square" rtlCol="0">
            <a:spAutoFit/>
          </a:bodyPr>
          <a:lstStyle/>
          <a:p>
            <a:pPr algn="ctr"/>
            <a:r>
              <a:rPr lang="en-AU" sz="3600" dirty="0">
                <a:solidFill>
                  <a:srgbClr val="0070C0"/>
                </a:solidFill>
              </a:rPr>
              <a:t>GOD</a:t>
            </a:r>
          </a:p>
        </p:txBody>
      </p:sp>
    </p:spTree>
    <p:extLst>
      <p:ext uri="{BB962C8B-B14F-4D97-AF65-F5344CB8AC3E}">
        <p14:creationId xmlns:p14="http://schemas.microsoft.com/office/powerpoint/2010/main" val="25241988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66CE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664"/>
          <a:stretch/>
        </p:blipFill>
        <p:spPr>
          <a:xfrm>
            <a:off x="1524000" y="175846"/>
            <a:ext cx="9153378" cy="6682154"/>
          </a:xfrm>
          <a:prstGeom prst="rect">
            <a:avLst/>
          </a:prstGeom>
        </p:spPr>
      </p:pic>
      <p:sp>
        <p:nvSpPr>
          <p:cNvPr id="3" name="Rectangle 2"/>
          <p:cNvSpPr/>
          <p:nvPr/>
        </p:nvSpPr>
        <p:spPr>
          <a:xfrm>
            <a:off x="-1" y="2630658"/>
            <a:ext cx="7221415" cy="4234376"/>
          </a:xfrm>
          <a:prstGeom prst="rect">
            <a:avLst/>
          </a:prstGeom>
          <a:solidFill>
            <a:srgbClr val="221F1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4" name="Rectangle 3"/>
          <p:cNvSpPr/>
          <p:nvPr/>
        </p:nvSpPr>
        <p:spPr>
          <a:xfrm>
            <a:off x="9176085" y="2630658"/>
            <a:ext cx="3015916" cy="423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 name="Straight Connector 5"/>
          <p:cNvCxnSpPr/>
          <p:nvPr/>
        </p:nvCxnSpPr>
        <p:spPr>
          <a:xfrm flipH="1">
            <a:off x="8777654" y="-912642"/>
            <a:ext cx="1659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36566" y="2819476"/>
            <a:ext cx="1167619" cy="646331"/>
          </a:xfrm>
          <a:prstGeom prst="rect">
            <a:avLst/>
          </a:prstGeom>
          <a:noFill/>
        </p:spPr>
        <p:txBody>
          <a:bodyPr wrap="square" rtlCol="0">
            <a:spAutoFit/>
          </a:bodyPr>
          <a:lstStyle/>
          <a:p>
            <a:pPr algn="ctr"/>
            <a:r>
              <a:rPr lang="en-AU" sz="3600" dirty="0">
                <a:solidFill>
                  <a:schemeClr val="bg1"/>
                </a:solidFill>
              </a:rPr>
              <a:t>US</a:t>
            </a:r>
          </a:p>
        </p:txBody>
      </p:sp>
      <p:sp>
        <p:nvSpPr>
          <p:cNvPr id="10" name="TextBox 9"/>
          <p:cNvSpPr txBox="1"/>
          <p:nvPr/>
        </p:nvSpPr>
        <p:spPr>
          <a:xfrm>
            <a:off x="7221415" y="2556108"/>
            <a:ext cx="2082018" cy="523220"/>
          </a:xfrm>
          <a:prstGeom prst="rect">
            <a:avLst/>
          </a:prstGeom>
          <a:noFill/>
        </p:spPr>
        <p:txBody>
          <a:bodyPr wrap="square" rtlCol="0">
            <a:spAutoFit/>
          </a:bodyPr>
          <a:lstStyle/>
          <a:p>
            <a:r>
              <a:rPr lang="en-AU" sz="2800" dirty="0">
                <a:solidFill>
                  <a:srgbClr val="C00000"/>
                </a:solidFill>
              </a:rPr>
              <a:t>RECONCILED</a:t>
            </a:r>
          </a:p>
        </p:txBody>
      </p:sp>
      <p:sp>
        <p:nvSpPr>
          <p:cNvPr id="17" name="TextBox 16"/>
          <p:cNvSpPr txBox="1"/>
          <p:nvPr/>
        </p:nvSpPr>
        <p:spPr>
          <a:xfrm>
            <a:off x="9303433" y="2819476"/>
            <a:ext cx="1167619" cy="646331"/>
          </a:xfrm>
          <a:prstGeom prst="rect">
            <a:avLst/>
          </a:prstGeom>
          <a:noFill/>
        </p:spPr>
        <p:txBody>
          <a:bodyPr wrap="square" rtlCol="0">
            <a:spAutoFit/>
          </a:bodyPr>
          <a:lstStyle/>
          <a:p>
            <a:pPr algn="ctr"/>
            <a:r>
              <a:rPr lang="en-AU" sz="3600" dirty="0">
                <a:solidFill>
                  <a:srgbClr val="0070C0"/>
                </a:solidFill>
              </a:rPr>
              <a:t>GOD</a:t>
            </a:r>
          </a:p>
        </p:txBody>
      </p:sp>
      <p:sp>
        <p:nvSpPr>
          <p:cNvPr id="18" name="TextBox 17"/>
          <p:cNvSpPr txBox="1"/>
          <p:nvPr/>
        </p:nvSpPr>
        <p:spPr>
          <a:xfrm>
            <a:off x="422028" y="175846"/>
            <a:ext cx="5284764" cy="1754326"/>
          </a:xfrm>
          <a:prstGeom prst="rect">
            <a:avLst/>
          </a:prstGeom>
          <a:noFill/>
        </p:spPr>
        <p:txBody>
          <a:bodyPr wrap="square" rtlCol="0">
            <a:spAutoFit/>
          </a:bodyPr>
          <a:lstStyle/>
          <a:p>
            <a:pPr marL="571500" indent="-571500">
              <a:spcAft>
                <a:spcPts val="1200"/>
              </a:spcAft>
              <a:buFont typeface="Arial" panose="020B0604020202020204" pitchFamily="34" charset="0"/>
              <a:buChar char="•"/>
            </a:pPr>
            <a:r>
              <a:rPr lang="en-AU" sz="3600" b="1" dirty="0">
                <a:ln>
                  <a:solidFill>
                    <a:schemeClr val="tx1"/>
                  </a:solidFill>
                </a:ln>
                <a:solidFill>
                  <a:schemeClr val="bg1"/>
                </a:solidFill>
              </a:rPr>
              <a:t>Free from all guilt, shame, and condemnation</a:t>
            </a:r>
          </a:p>
        </p:txBody>
      </p:sp>
    </p:spTree>
    <p:extLst>
      <p:ext uri="{BB962C8B-B14F-4D97-AF65-F5344CB8AC3E}">
        <p14:creationId xmlns:p14="http://schemas.microsoft.com/office/powerpoint/2010/main" val="1126112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6CE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664"/>
          <a:stretch/>
        </p:blipFill>
        <p:spPr>
          <a:xfrm>
            <a:off x="1524000" y="175846"/>
            <a:ext cx="9153378" cy="6682154"/>
          </a:xfrm>
          <a:prstGeom prst="rect">
            <a:avLst/>
          </a:prstGeom>
        </p:spPr>
      </p:pic>
      <p:sp>
        <p:nvSpPr>
          <p:cNvPr id="3" name="Rectangle 2"/>
          <p:cNvSpPr/>
          <p:nvPr/>
        </p:nvSpPr>
        <p:spPr>
          <a:xfrm>
            <a:off x="-1" y="2630658"/>
            <a:ext cx="7221415" cy="4234376"/>
          </a:xfrm>
          <a:prstGeom prst="rect">
            <a:avLst/>
          </a:prstGeom>
          <a:solidFill>
            <a:srgbClr val="221F1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4" name="Rectangle 3"/>
          <p:cNvSpPr/>
          <p:nvPr/>
        </p:nvSpPr>
        <p:spPr>
          <a:xfrm>
            <a:off x="9176085" y="2630658"/>
            <a:ext cx="3015916" cy="423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 name="Straight Connector 5"/>
          <p:cNvCxnSpPr/>
          <p:nvPr/>
        </p:nvCxnSpPr>
        <p:spPr>
          <a:xfrm flipH="1">
            <a:off x="8777654" y="-912642"/>
            <a:ext cx="1659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36566" y="2819476"/>
            <a:ext cx="1167619" cy="646331"/>
          </a:xfrm>
          <a:prstGeom prst="rect">
            <a:avLst/>
          </a:prstGeom>
          <a:noFill/>
        </p:spPr>
        <p:txBody>
          <a:bodyPr wrap="square" rtlCol="0">
            <a:spAutoFit/>
          </a:bodyPr>
          <a:lstStyle/>
          <a:p>
            <a:pPr algn="ctr"/>
            <a:r>
              <a:rPr lang="en-AU" sz="3600" dirty="0">
                <a:solidFill>
                  <a:schemeClr val="bg1"/>
                </a:solidFill>
              </a:rPr>
              <a:t>US</a:t>
            </a:r>
          </a:p>
        </p:txBody>
      </p:sp>
      <p:sp>
        <p:nvSpPr>
          <p:cNvPr id="10" name="TextBox 9"/>
          <p:cNvSpPr txBox="1"/>
          <p:nvPr/>
        </p:nvSpPr>
        <p:spPr>
          <a:xfrm>
            <a:off x="7221415" y="2556108"/>
            <a:ext cx="2082018" cy="523220"/>
          </a:xfrm>
          <a:prstGeom prst="rect">
            <a:avLst/>
          </a:prstGeom>
          <a:noFill/>
        </p:spPr>
        <p:txBody>
          <a:bodyPr wrap="square" rtlCol="0">
            <a:spAutoFit/>
          </a:bodyPr>
          <a:lstStyle/>
          <a:p>
            <a:r>
              <a:rPr lang="en-AU" sz="2800" dirty="0">
                <a:solidFill>
                  <a:srgbClr val="C00000"/>
                </a:solidFill>
              </a:rPr>
              <a:t>RECONCILED</a:t>
            </a:r>
          </a:p>
        </p:txBody>
      </p:sp>
      <p:sp>
        <p:nvSpPr>
          <p:cNvPr id="17" name="TextBox 16"/>
          <p:cNvSpPr txBox="1"/>
          <p:nvPr/>
        </p:nvSpPr>
        <p:spPr>
          <a:xfrm>
            <a:off x="9303433" y="2819476"/>
            <a:ext cx="1167619" cy="646331"/>
          </a:xfrm>
          <a:prstGeom prst="rect">
            <a:avLst/>
          </a:prstGeom>
          <a:noFill/>
        </p:spPr>
        <p:txBody>
          <a:bodyPr wrap="square" rtlCol="0">
            <a:spAutoFit/>
          </a:bodyPr>
          <a:lstStyle/>
          <a:p>
            <a:pPr algn="ctr"/>
            <a:r>
              <a:rPr lang="en-AU" sz="3600" dirty="0">
                <a:solidFill>
                  <a:srgbClr val="0070C0"/>
                </a:solidFill>
              </a:rPr>
              <a:t>GOD</a:t>
            </a:r>
          </a:p>
        </p:txBody>
      </p:sp>
      <p:sp>
        <p:nvSpPr>
          <p:cNvPr id="18" name="TextBox 17"/>
          <p:cNvSpPr txBox="1"/>
          <p:nvPr/>
        </p:nvSpPr>
        <p:spPr>
          <a:xfrm>
            <a:off x="422028" y="175846"/>
            <a:ext cx="5284764" cy="2462213"/>
          </a:xfrm>
          <a:prstGeom prst="rect">
            <a:avLst/>
          </a:prstGeom>
          <a:noFill/>
        </p:spPr>
        <p:txBody>
          <a:bodyPr wrap="square" rtlCol="0">
            <a:spAutoFit/>
          </a:bodyPr>
          <a:lstStyle/>
          <a:p>
            <a:pPr marL="571500" indent="-571500">
              <a:spcAft>
                <a:spcPts val="1200"/>
              </a:spcAft>
              <a:buFont typeface="Arial" panose="020B0604020202020204" pitchFamily="34" charset="0"/>
              <a:buChar char="•"/>
            </a:pPr>
            <a:r>
              <a:rPr lang="en-AU" sz="3600" b="1" dirty="0">
                <a:ln>
                  <a:solidFill>
                    <a:schemeClr val="tx1"/>
                  </a:solidFill>
                </a:ln>
                <a:solidFill>
                  <a:schemeClr val="bg1"/>
                </a:solidFill>
              </a:rPr>
              <a:t>Free from all guilt, shame, and condemnation</a:t>
            </a:r>
          </a:p>
          <a:p>
            <a:pPr marL="571500" indent="-571500">
              <a:spcAft>
                <a:spcPts val="1200"/>
              </a:spcAft>
              <a:buFont typeface="Arial" panose="020B0604020202020204" pitchFamily="34" charset="0"/>
              <a:buChar char="•"/>
            </a:pPr>
            <a:r>
              <a:rPr lang="en-AU" sz="3600" b="1" dirty="0">
                <a:ln>
                  <a:solidFill>
                    <a:srgbClr val="221F1F"/>
                  </a:solidFill>
                </a:ln>
                <a:solidFill>
                  <a:schemeClr val="bg1"/>
                </a:solidFill>
              </a:rPr>
              <a:t>Victory over the devil</a:t>
            </a:r>
          </a:p>
        </p:txBody>
      </p:sp>
    </p:spTree>
    <p:extLst>
      <p:ext uri="{BB962C8B-B14F-4D97-AF65-F5344CB8AC3E}">
        <p14:creationId xmlns:p14="http://schemas.microsoft.com/office/powerpoint/2010/main" val="16795684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6CE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664"/>
          <a:stretch/>
        </p:blipFill>
        <p:spPr>
          <a:xfrm>
            <a:off x="1524000" y="175846"/>
            <a:ext cx="9153378" cy="6682154"/>
          </a:xfrm>
          <a:prstGeom prst="rect">
            <a:avLst/>
          </a:prstGeom>
        </p:spPr>
      </p:pic>
      <p:sp>
        <p:nvSpPr>
          <p:cNvPr id="3" name="Rectangle 2"/>
          <p:cNvSpPr/>
          <p:nvPr/>
        </p:nvSpPr>
        <p:spPr>
          <a:xfrm>
            <a:off x="-1" y="2630658"/>
            <a:ext cx="7221415" cy="4234376"/>
          </a:xfrm>
          <a:prstGeom prst="rect">
            <a:avLst/>
          </a:prstGeom>
          <a:solidFill>
            <a:srgbClr val="221F1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4" name="Rectangle 3"/>
          <p:cNvSpPr/>
          <p:nvPr/>
        </p:nvSpPr>
        <p:spPr>
          <a:xfrm>
            <a:off x="9176085" y="2630658"/>
            <a:ext cx="3015916" cy="423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 name="Straight Connector 5"/>
          <p:cNvCxnSpPr/>
          <p:nvPr/>
        </p:nvCxnSpPr>
        <p:spPr>
          <a:xfrm flipH="1">
            <a:off x="8777654" y="-912642"/>
            <a:ext cx="1659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36566" y="2819476"/>
            <a:ext cx="1167619" cy="646331"/>
          </a:xfrm>
          <a:prstGeom prst="rect">
            <a:avLst/>
          </a:prstGeom>
          <a:noFill/>
        </p:spPr>
        <p:txBody>
          <a:bodyPr wrap="square" rtlCol="0">
            <a:spAutoFit/>
          </a:bodyPr>
          <a:lstStyle/>
          <a:p>
            <a:pPr algn="ctr"/>
            <a:r>
              <a:rPr lang="en-AU" sz="3600" dirty="0">
                <a:solidFill>
                  <a:schemeClr val="bg1"/>
                </a:solidFill>
              </a:rPr>
              <a:t>US</a:t>
            </a:r>
          </a:p>
        </p:txBody>
      </p:sp>
      <p:sp>
        <p:nvSpPr>
          <p:cNvPr id="10" name="TextBox 9"/>
          <p:cNvSpPr txBox="1"/>
          <p:nvPr/>
        </p:nvSpPr>
        <p:spPr>
          <a:xfrm>
            <a:off x="7221415" y="2556108"/>
            <a:ext cx="2082018" cy="523220"/>
          </a:xfrm>
          <a:prstGeom prst="rect">
            <a:avLst/>
          </a:prstGeom>
          <a:noFill/>
        </p:spPr>
        <p:txBody>
          <a:bodyPr wrap="square" rtlCol="0">
            <a:spAutoFit/>
          </a:bodyPr>
          <a:lstStyle/>
          <a:p>
            <a:r>
              <a:rPr lang="en-AU" sz="2800" dirty="0">
                <a:solidFill>
                  <a:srgbClr val="C00000"/>
                </a:solidFill>
              </a:rPr>
              <a:t>RECONCILED</a:t>
            </a:r>
          </a:p>
        </p:txBody>
      </p:sp>
      <p:sp>
        <p:nvSpPr>
          <p:cNvPr id="17" name="TextBox 16"/>
          <p:cNvSpPr txBox="1"/>
          <p:nvPr/>
        </p:nvSpPr>
        <p:spPr>
          <a:xfrm>
            <a:off x="9303433" y="2819476"/>
            <a:ext cx="1167619" cy="646331"/>
          </a:xfrm>
          <a:prstGeom prst="rect">
            <a:avLst/>
          </a:prstGeom>
          <a:noFill/>
        </p:spPr>
        <p:txBody>
          <a:bodyPr wrap="square" rtlCol="0">
            <a:spAutoFit/>
          </a:bodyPr>
          <a:lstStyle/>
          <a:p>
            <a:pPr algn="ctr"/>
            <a:r>
              <a:rPr lang="en-AU" sz="3600" dirty="0">
                <a:solidFill>
                  <a:srgbClr val="0070C0"/>
                </a:solidFill>
              </a:rPr>
              <a:t>GOD</a:t>
            </a:r>
          </a:p>
        </p:txBody>
      </p:sp>
      <p:sp>
        <p:nvSpPr>
          <p:cNvPr id="18" name="TextBox 17"/>
          <p:cNvSpPr txBox="1"/>
          <p:nvPr/>
        </p:nvSpPr>
        <p:spPr>
          <a:xfrm>
            <a:off x="422028" y="175846"/>
            <a:ext cx="5284764" cy="3170099"/>
          </a:xfrm>
          <a:prstGeom prst="rect">
            <a:avLst/>
          </a:prstGeom>
          <a:noFill/>
        </p:spPr>
        <p:txBody>
          <a:bodyPr wrap="square" rtlCol="0">
            <a:spAutoFit/>
          </a:bodyPr>
          <a:lstStyle/>
          <a:p>
            <a:pPr marL="571500" indent="-571500">
              <a:spcAft>
                <a:spcPts val="1200"/>
              </a:spcAft>
              <a:buFont typeface="Arial" panose="020B0604020202020204" pitchFamily="34" charset="0"/>
              <a:buChar char="•"/>
            </a:pPr>
            <a:r>
              <a:rPr lang="en-AU" sz="3600" b="1" dirty="0">
                <a:ln>
                  <a:solidFill>
                    <a:schemeClr val="tx1"/>
                  </a:solidFill>
                </a:ln>
                <a:solidFill>
                  <a:schemeClr val="bg1"/>
                </a:solidFill>
              </a:rPr>
              <a:t>Free from all guilt, shame, and condemnation</a:t>
            </a:r>
          </a:p>
          <a:p>
            <a:pPr marL="571500" indent="-571500">
              <a:spcAft>
                <a:spcPts val="1200"/>
              </a:spcAft>
              <a:buFont typeface="Arial" panose="020B0604020202020204" pitchFamily="34" charset="0"/>
              <a:buChar char="•"/>
            </a:pPr>
            <a:r>
              <a:rPr lang="en-AU" sz="3600" b="1" dirty="0">
                <a:ln>
                  <a:solidFill>
                    <a:srgbClr val="221F1F"/>
                  </a:solidFill>
                </a:ln>
                <a:solidFill>
                  <a:schemeClr val="bg1"/>
                </a:solidFill>
              </a:rPr>
              <a:t>Victory over the devil</a:t>
            </a:r>
          </a:p>
          <a:p>
            <a:pPr marL="571500" indent="-571500">
              <a:spcAft>
                <a:spcPts val="1200"/>
              </a:spcAft>
              <a:buFont typeface="Arial" panose="020B0604020202020204" pitchFamily="34" charset="0"/>
              <a:buChar char="•"/>
            </a:pPr>
            <a:r>
              <a:rPr lang="en-AU" sz="3600" b="1" dirty="0">
                <a:solidFill>
                  <a:schemeClr val="bg1"/>
                </a:solidFill>
              </a:rPr>
              <a:t>Everlasting Life</a:t>
            </a:r>
          </a:p>
        </p:txBody>
      </p:sp>
    </p:spTree>
    <p:extLst>
      <p:ext uri="{BB962C8B-B14F-4D97-AF65-F5344CB8AC3E}">
        <p14:creationId xmlns:p14="http://schemas.microsoft.com/office/powerpoint/2010/main" val="35059152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6CE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664"/>
          <a:stretch/>
        </p:blipFill>
        <p:spPr>
          <a:xfrm>
            <a:off x="1524000" y="175846"/>
            <a:ext cx="9153378" cy="6682154"/>
          </a:xfrm>
          <a:prstGeom prst="rect">
            <a:avLst/>
          </a:prstGeom>
        </p:spPr>
      </p:pic>
      <p:sp>
        <p:nvSpPr>
          <p:cNvPr id="3" name="Rectangle 2"/>
          <p:cNvSpPr/>
          <p:nvPr/>
        </p:nvSpPr>
        <p:spPr>
          <a:xfrm>
            <a:off x="-1" y="2630658"/>
            <a:ext cx="7221415" cy="4234376"/>
          </a:xfrm>
          <a:prstGeom prst="rect">
            <a:avLst/>
          </a:prstGeom>
          <a:solidFill>
            <a:srgbClr val="221F1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4" name="Rectangle 3"/>
          <p:cNvSpPr/>
          <p:nvPr/>
        </p:nvSpPr>
        <p:spPr>
          <a:xfrm>
            <a:off x="9176085" y="2630658"/>
            <a:ext cx="3015916" cy="423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 name="Straight Connector 5"/>
          <p:cNvCxnSpPr/>
          <p:nvPr/>
        </p:nvCxnSpPr>
        <p:spPr>
          <a:xfrm flipH="1">
            <a:off x="8777654" y="-912642"/>
            <a:ext cx="1659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36566" y="2819476"/>
            <a:ext cx="1167619" cy="646331"/>
          </a:xfrm>
          <a:prstGeom prst="rect">
            <a:avLst/>
          </a:prstGeom>
          <a:noFill/>
        </p:spPr>
        <p:txBody>
          <a:bodyPr wrap="square" rtlCol="0">
            <a:spAutoFit/>
          </a:bodyPr>
          <a:lstStyle/>
          <a:p>
            <a:pPr algn="ctr"/>
            <a:r>
              <a:rPr lang="en-AU" sz="3600" dirty="0">
                <a:solidFill>
                  <a:schemeClr val="bg1"/>
                </a:solidFill>
              </a:rPr>
              <a:t>US</a:t>
            </a:r>
          </a:p>
        </p:txBody>
      </p:sp>
      <p:sp>
        <p:nvSpPr>
          <p:cNvPr id="10" name="TextBox 9"/>
          <p:cNvSpPr txBox="1"/>
          <p:nvPr/>
        </p:nvSpPr>
        <p:spPr>
          <a:xfrm>
            <a:off x="7221415" y="2556108"/>
            <a:ext cx="2082018" cy="523220"/>
          </a:xfrm>
          <a:prstGeom prst="rect">
            <a:avLst/>
          </a:prstGeom>
          <a:noFill/>
        </p:spPr>
        <p:txBody>
          <a:bodyPr wrap="square" rtlCol="0">
            <a:spAutoFit/>
          </a:bodyPr>
          <a:lstStyle/>
          <a:p>
            <a:r>
              <a:rPr lang="en-AU" sz="2800" dirty="0">
                <a:solidFill>
                  <a:srgbClr val="C00000"/>
                </a:solidFill>
              </a:rPr>
              <a:t>RECONCILED</a:t>
            </a:r>
          </a:p>
        </p:txBody>
      </p:sp>
      <p:sp>
        <p:nvSpPr>
          <p:cNvPr id="17" name="TextBox 16"/>
          <p:cNvSpPr txBox="1"/>
          <p:nvPr/>
        </p:nvSpPr>
        <p:spPr>
          <a:xfrm>
            <a:off x="9303433" y="2819476"/>
            <a:ext cx="1167619" cy="646331"/>
          </a:xfrm>
          <a:prstGeom prst="rect">
            <a:avLst/>
          </a:prstGeom>
          <a:noFill/>
        </p:spPr>
        <p:txBody>
          <a:bodyPr wrap="square" rtlCol="0">
            <a:spAutoFit/>
          </a:bodyPr>
          <a:lstStyle/>
          <a:p>
            <a:pPr algn="ctr"/>
            <a:r>
              <a:rPr lang="en-AU" sz="3600" dirty="0">
                <a:solidFill>
                  <a:srgbClr val="0070C0"/>
                </a:solidFill>
              </a:rPr>
              <a:t>GOD</a:t>
            </a:r>
          </a:p>
        </p:txBody>
      </p:sp>
      <p:sp>
        <p:nvSpPr>
          <p:cNvPr id="18" name="TextBox 17"/>
          <p:cNvSpPr txBox="1"/>
          <p:nvPr/>
        </p:nvSpPr>
        <p:spPr>
          <a:xfrm>
            <a:off x="422028" y="175846"/>
            <a:ext cx="5284764" cy="4431983"/>
          </a:xfrm>
          <a:prstGeom prst="rect">
            <a:avLst/>
          </a:prstGeom>
          <a:noFill/>
        </p:spPr>
        <p:txBody>
          <a:bodyPr wrap="square" rtlCol="0">
            <a:spAutoFit/>
          </a:bodyPr>
          <a:lstStyle/>
          <a:p>
            <a:pPr marL="571500" indent="-571500">
              <a:spcAft>
                <a:spcPts val="1200"/>
              </a:spcAft>
              <a:buFont typeface="Arial" panose="020B0604020202020204" pitchFamily="34" charset="0"/>
              <a:buChar char="•"/>
            </a:pPr>
            <a:r>
              <a:rPr lang="en-AU" sz="3600" b="1" dirty="0">
                <a:ln>
                  <a:solidFill>
                    <a:schemeClr val="tx1"/>
                  </a:solidFill>
                </a:ln>
                <a:solidFill>
                  <a:schemeClr val="bg1"/>
                </a:solidFill>
              </a:rPr>
              <a:t>Free from all guilt, shame, and condemnation</a:t>
            </a:r>
          </a:p>
          <a:p>
            <a:pPr marL="571500" indent="-571500">
              <a:spcAft>
                <a:spcPts val="1200"/>
              </a:spcAft>
              <a:buFont typeface="Arial" panose="020B0604020202020204" pitchFamily="34" charset="0"/>
              <a:buChar char="•"/>
            </a:pPr>
            <a:r>
              <a:rPr lang="en-AU" sz="3600" b="1" dirty="0">
                <a:ln>
                  <a:solidFill>
                    <a:srgbClr val="221F1F"/>
                  </a:solidFill>
                </a:ln>
                <a:solidFill>
                  <a:schemeClr val="bg1"/>
                </a:solidFill>
              </a:rPr>
              <a:t>Victory over the devil</a:t>
            </a:r>
          </a:p>
          <a:p>
            <a:pPr marL="571500" indent="-571500">
              <a:spcAft>
                <a:spcPts val="1200"/>
              </a:spcAft>
              <a:buFont typeface="Arial" panose="020B0604020202020204" pitchFamily="34" charset="0"/>
              <a:buChar char="•"/>
            </a:pPr>
            <a:r>
              <a:rPr lang="en-AU" sz="3600" b="1" dirty="0">
                <a:solidFill>
                  <a:schemeClr val="bg1"/>
                </a:solidFill>
              </a:rPr>
              <a:t>Everlasting Life</a:t>
            </a:r>
          </a:p>
          <a:p>
            <a:pPr marL="571500" indent="-571500">
              <a:spcAft>
                <a:spcPts val="1200"/>
              </a:spcAft>
              <a:buFont typeface="Arial" panose="020B0604020202020204" pitchFamily="34" charset="0"/>
              <a:buChar char="•"/>
            </a:pPr>
            <a:r>
              <a:rPr lang="en-AU" sz="3600" b="1" dirty="0">
                <a:solidFill>
                  <a:schemeClr val="bg1"/>
                </a:solidFill>
              </a:rPr>
              <a:t>Basis for living at peace with each other</a:t>
            </a:r>
          </a:p>
        </p:txBody>
      </p:sp>
    </p:spTree>
    <p:extLst>
      <p:ext uri="{BB962C8B-B14F-4D97-AF65-F5344CB8AC3E}">
        <p14:creationId xmlns:p14="http://schemas.microsoft.com/office/powerpoint/2010/main" val="2337165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66CE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664"/>
          <a:stretch/>
        </p:blipFill>
        <p:spPr>
          <a:xfrm>
            <a:off x="1524000" y="175846"/>
            <a:ext cx="9153378" cy="6682154"/>
          </a:xfrm>
          <a:prstGeom prst="rect">
            <a:avLst/>
          </a:prstGeom>
        </p:spPr>
      </p:pic>
      <p:sp>
        <p:nvSpPr>
          <p:cNvPr id="3" name="Rectangle 2"/>
          <p:cNvSpPr/>
          <p:nvPr/>
        </p:nvSpPr>
        <p:spPr>
          <a:xfrm>
            <a:off x="-1" y="2630658"/>
            <a:ext cx="7221415" cy="4234376"/>
          </a:xfrm>
          <a:prstGeom prst="rect">
            <a:avLst/>
          </a:prstGeom>
          <a:solidFill>
            <a:srgbClr val="221F1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4" name="Rectangle 3"/>
          <p:cNvSpPr/>
          <p:nvPr/>
        </p:nvSpPr>
        <p:spPr>
          <a:xfrm>
            <a:off x="9176085" y="2630658"/>
            <a:ext cx="3015916" cy="423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 name="Straight Connector 5"/>
          <p:cNvCxnSpPr/>
          <p:nvPr/>
        </p:nvCxnSpPr>
        <p:spPr>
          <a:xfrm flipH="1">
            <a:off x="8777654" y="-912642"/>
            <a:ext cx="16599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36566" y="2819476"/>
            <a:ext cx="1167619" cy="646331"/>
          </a:xfrm>
          <a:prstGeom prst="rect">
            <a:avLst/>
          </a:prstGeom>
          <a:noFill/>
        </p:spPr>
        <p:txBody>
          <a:bodyPr wrap="square" rtlCol="0">
            <a:spAutoFit/>
          </a:bodyPr>
          <a:lstStyle/>
          <a:p>
            <a:pPr algn="ctr"/>
            <a:r>
              <a:rPr lang="en-AU" sz="3600" dirty="0">
                <a:solidFill>
                  <a:schemeClr val="bg1"/>
                </a:solidFill>
              </a:rPr>
              <a:t>US</a:t>
            </a:r>
          </a:p>
        </p:txBody>
      </p:sp>
      <p:sp>
        <p:nvSpPr>
          <p:cNvPr id="10" name="TextBox 9"/>
          <p:cNvSpPr txBox="1"/>
          <p:nvPr/>
        </p:nvSpPr>
        <p:spPr>
          <a:xfrm>
            <a:off x="7221415" y="2556108"/>
            <a:ext cx="2082018" cy="523220"/>
          </a:xfrm>
          <a:prstGeom prst="rect">
            <a:avLst/>
          </a:prstGeom>
          <a:noFill/>
        </p:spPr>
        <p:txBody>
          <a:bodyPr wrap="square" rtlCol="0">
            <a:spAutoFit/>
          </a:bodyPr>
          <a:lstStyle/>
          <a:p>
            <a:r>
              <a:rPr lang="en-AU" sz="2800" dirty="0">
                <a:solidFill>
                  <a:srgbClr val="C00000"/>
                </a:solidFill>
              </a:rPr>
              <a:t>RECONCILED</a:t>
            </a:r>
          </a:p>
        </p:txBody>
      </p:sp>
      <p:sp>
        <p:nvSpPr>
          <p:cNvPr id="17" name="TextBox 16"/>
          <p:cNvSpPr txBox="1"/>
          <p:nvPr/>
        </p:nvSpPr>
        <p:spPr>
          <a:xfrm>
            <a:off x="9303433" y="2819476"/>
            <a:ext cx="1167619" cy="646331"/>
          </a:xfrm>
          <a:prstGeom prst="rect">
            <a:avLst/>
          </a:prstGeom>
          <a:noFill/>
        </p:spPr>
        <p:txBody>
          <a:bodyPr wrap="square" rtlCol="0">
            <a:spAutoFit/>
          </a:bodyPr>
          <a:lstStyle/>
          <a:p>
            <a:pPr algn="ctr"/>
            <a:r>
              <a:rPr lang="en-AU" sz="3600" dirty="0">
                <a:solidFill>
                  <a:srgbClr val="0070C0"/>
                </a:solidFill>
              </a:rPr>
              <a:t>GOD</a:t>
            </a:r>
          </a:p>
        </p:txBody>
      </p:sp>
      <p:sp>
        <p:nvSpPr>
          <p:cNvPr id="18" name="TextBox 17"/>
          <p:cNvSpPr txBox="1"/>
          <p:nvPr/>
        </p:nvSpPr>
        <p:spPr>
          <a:xfrm>
            <a:off x="422028" y="175846"/>
            <a:ext cx="5284764" cy="6247864"/>
          </a:xfrm>
          <a:prstGeom prst="rect">
            <a:avLst/>
          </a:prstGeom>
          <a:noFill/>
        </p:spPr>
        <p:txBody>
          <a:bodyPr wrap="square" rtlCol="0">
            <a:spAutoFit/>
          </a:bodyPr>
          <a:lstStyle/>
          <a:p>
            <a:pPr marL="571500" indent="-571500">
              <a:spcAft>
                <a:spcPts val="1200"/>
              </a:spcAft>
              <a:buFont typeface="Arial" panose="020B0604020202020204" pitchFamily="34" charset="0"/>
              <a:buChar char="•"/>
            </a:pPr>
            <a:r>
              <a:rPr lang="en-AU" sz="3600" b="1" dirty="0">
                <a:ln>
                  <a:solidFill>
                    <a:schemeClr val="tx1"/>
                  </a:solidFill>
                </a:ln>
                <a:solidFill>
                  <a:schemeClr val="bg1"/>
                </a:solidFill>
              </a:rPr>
              <a:t>Free from all guilt, shame, and condemnation</a:t>
            </a:r>
          </a:p>
          <a:p>
            <a:pPr marL="571500" indent="-571500">
              <a:spcAft>
                <a:spcPts val="1200"/>
              </a:spcAft>
              <a:buFont typeface="Arial" panose="020B0604020202020204" pitchFamily="34" charset="0"/>
              <a:buChar char="•"/>
            </a:pPr>
            <a:r>
              <a:rPr lang="en-AU" sz="3600" b="1" dirty="0">
                <a:ln>
                  <a:solidFill>
                    <a:srgbClr val="221F1F"/>
                  </a:solidFill>
                </a:ln>
                <a:solidFill>
                  <a:schemeClr val="bg1"/>
                </a:solidFill>
              </a:rPr>
              <a:t>Victory over the devil</a:t>
            </a:r>
          </a:p>
          <a:p>
            <a:pPr marL="571500" indent="-571500">
              <a:spcAft>
                <a:spcPts val="1200"/>
              </a:spcAft>
              <a:buFont typeface="Arial" panose="020B0604020202020204" pitchFamily="34" charset="0"/>
              <a:buChar char="•"/>
            </a:pPr>
            <a:r>
              <a:rPr lang="en-AU" sz="3600" b="1" dirty="0">
                <a:solidFill>
                  <a:schemeClr val="bg1"/>
                </a:solidFill>
              </a:rPr>
              <a:t>Everlasting Life</a:t>
            </a:r>
          </a:p>
          <a:p>
            <a:pPr marL="571500" indent="-571500">
              <a:spcAft>
                <a:spcPts val="1200"/>
              </a:spcAft>
              <a:buFont typeface="Arial" panose="020B0604020202020204" pitchFamily="34" charset="0"/>
              <a:buChar char="•"/>
            </a:pPr>
            <a:r>
              <a:rPr lang="en-AU" sz="3600" b="1" dirty="0">
                <a:solidFill>
                  <a:schemeClr val="bg1"/>
                </a:solidFill>
              </a:rPr>
              <a:t>Basis for living at peace with each other</a:t>
            </a:r>
          </a:p>
          <a:p>
            <a:pPr marL="571500" indent="-571500">
              <a:spcAft>
                <a:spcPts val="1200"/>
              </a:spcAft>
              <a:buFont typeface="Arial" panose="020B0604020202020204" pitchFamily="34" charset="0"/>
              <a:buChar char="•"/>
            </a:pPr>
            <a:r>
              <a:rPr lang="en-AU" sz="3600" b="1" dirty="0">
                <a:solidFill>
                  <a:schemeClr val="bg1"/>
                </a:solidFill>
              </a:rPr>
              <a:t>Rely on God to care for us and give us every good thing by grace</a:t>
            </a:r>
          </a:p>
        </p:txBody>
      </p:sp>
    </p:spTree>
    <p:extLst>
      <p:ext uri="{BB962C8B-B14F-4D97-AF65-F5344CB8AC3E}">
        <p14:creationId xmlns:p14="http://schemas.microsoft.com/office/powerpoint/2010/main" val="2819080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19585</TotalTime>
  <Words>1589</Words>
  <Application>Microsoft Office PowerPoint</Application>
  <PresentationFormat>Widescreen</PresentationFormat>
  <Paragraphs>119</Paragraphs>
  <Slides>60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60</vt:i4>
      </vt:variant>
    </vt:vector>
  </HeadingPairs>
  <TitlesOfParts>
    <vt:vector size="70" baseType="lpstr">
      <vt:lpstr>Arial</vt:lpstr>
      <vt:lpstr>Calibri</vt:lpstr>
      <vt:lpstr>Calibri Light</vt:lpstr>
      <vt:lpstr>Microsoft New Tai Lue</vt:lpstr>
      <vt:lpstr>Segoe UI</vt:lpstr>
      <vt:lpstr>Sitka Subheading</vt:lpstr>
      <vt:lpstr>Stencil</vt:lpstr>
      <vt:lpstr>Tw Cen MT</vt:lpstr>
      <vt:lpstr>Yu Gothic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Lockwood</dc:creator>
  <cp:lastModifiedBy>Guntars</cp:lastModifiedBy>
  <cp:revision>92</cp:revision>
  <dcterms:created xsi:type="dcterms:W3CDTF">2016-09-16T00:34:06Z</dcterms:created>
  <dcterms:modified xsi:type="dcterms:W3CDTF">2016-11-04T21:17:31Z</dcterms:modified>
</cp:coreProperties>
</file>