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1" r:id="rId3"/>
    <p:sldId id="265" r:id="rId4"/>
    <p:sldId id="283" r:id="rId5"/>
    <p:sldId id="282" r:id="rId6"/>
    <p:sldId id="294" r:id="rId7"/>
    <p:sldId id="279" r:id="rId8"/>
    <p:sldId id="295" r:id="rId9"/>
    <p:sldId id="296" r:id="rId10"/>
    <p:sldId id="302" r:id="rId11"/>
    <p:sldId id="257" r:id="rId12"/>
    <p:sldId id="301" r:id="rId13"/>
    <p:sldId id="284" r:id="rId14"/>
    <p:sldId id="303" r:id="rId15"/>
    <p:sldId id="304" r:id="rId16"/>
    <p:sldId id="305" r:id="rId17"/>
    <p:sldId id="286" r:id="rId18"/>
    <p:sldId id="306" r:id="rId19"/>
    <p:sldId id="297" r:id="rId20"/>
    <p:sldId id="287" r:id="rId21"/>
    <p:sldId id="260" r:id="rId22"/>
    <p:sldId id="259" r:id="rId23"/>
    <p:sldId id="299" r:id="rId24"/>
    <p:sldId id="280" r:id="rId25"/>
    <p:sldId id="268" r:id="rId26"/>
    <p:sldId id="269" r:id="rId27"/>
    <p:sldId id="270" r:id="rId28"/>
    <p:sldId id="300" r:id="rId29"/>
    <p:sldId id="271" r:id="rId30"/>
    <p:sldId id="272" r:id="rId31"/>
    <p:sldId id="267" r:id="rId32"/>
    <p:sldId id="264" r:id="rId33"/>
    <p:sldId id="289" r:id="rId34"/>
    <p:sldId id="29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B39"/>
    <a:srgbClr val="EF706A"/>
    <a:srgbClr val="1FB5EE"/>
    <a:srgbClr val="EE6E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8560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57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8263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534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910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279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278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5843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582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230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3041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018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357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995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939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331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376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857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528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93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180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588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5C398-7DBF-41C5-96B0-7B1F8CA30494}" type="datetimeFigureOut">
              <a:rPr lang="en-AU" smtClean="0"/>
              <a:t>5/11/2016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89D68-EBA6-4594-AF1B-1659C5EDCC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6490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D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24FE8-9AC0-415E-AF76-637C325E1416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5/11/2016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E3277-1AF5-4690-BEAA-A7243FB862E8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3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330_Llama_church.jpg"/>
          <p:cNvPicPr>
            <a:picLocks noChangeAspect="1"/>
          </p:cNvPicPr>
          <p:nvPr/>
        </p:nvPicPr>
        <p:blipFill>
          <a:blip r:embed="rId2" cstate="print"/>
          <a:srcRect l="3090" t="5757" r="4215" b="7170"/>
          <a:stretch>
            <a:fillRect/>
          </a:stretch>
        </p:blipFill>
        <p:spPr>
          <a:xfrm>
            <a:off x="6977116" y="0"/>
            <a:ext cx="5214884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" b="435"/>
          <a:stretch/>
        </p:blipFill>
        <p:spPr>
          <a:xfrm>
            <a:off x="0" y="0"/>
            <a:ext cx="541311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35405" y="2967335"/>
            <a:ext cx="2319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b="1" dirty="0">
                <a:solidFill>
                  <a:schemeClr val="bg1"/>
                </a:solidFill>
              </a:rPr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123692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388" y="0"/>
            <a:ext cx="5221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85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wp.patheos.com.s3.amazonaws.com/blogs/uncommongodcommongood/files/2014/03/iStock_000035240636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4577392" cy="68580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7237730" y="2459504"/>
            <a:ext cx="35283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b="1" dirty="0">
                <a:solidFill>
                  <a:prstClr val="white"/>
                </a:solidFill>
              </a:rPr>
              <a:t>Christ alone is our ladder to heaven</a:t>
            </a:r>
            <a:endParaRPr lang="en-A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931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3.bp.blogspot.com/-LvrVegdpj7A/TX0oqEv364I/AAAAAAAAOds/J0H6hdNroF8/s1600/ladder-of-divine-asc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6841" y="0"/>
            <a:ext cx="4886325" cy="68008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086600" y="2123152"/>
            <a:ext cx="42062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prstClr val="white"/>
                </a:solidFill>
              </a:rPr>
              <a:t>We are constantly tempted to think we can climb up to God by ourselves</a:t>
            </a:r>
          </a:p>
        </p:txBody>
      </p:sp>
    </p:spTree>
    <p:extLst>
      <p:ext uri="{BB962C8B-B14F-4D97-AF65-F5344CB8AC3E}">
        <p14:creationId xmlns:p14="http://schemas.microsoft.com/office/powerpoint/2010/main" val="4105080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330_Llama_church.jpg"/>
          <p:cNvPicPr>
            <a:picLocks noChangeAspect="1"/>
          </p:cNvPicPr>
          <p:nvPr/>
        </p:nvPicPr>
        <p:blipFill>
          <a:blip r:embed="rId2" cstate="print"/>
          <a:srcRect l="3090" t="5757" r="4215" b="7170"/>
          <a:stretch>
            <a:fillRect/>
          </a:stretch>
        </p:blipFill>
        <p:spPr>
          <a:xfrm>
            <a:off x="6977116" y="0"/>
            <a:ext cx="5214884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" b="435"/>
          <a:stretch/>
        </p:blipFill>
        <p:spPr>
          <a:xfrm>
            <a:off x="0" y="0"/>
            <a:ext cx="541311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9316" y="1745917"/>
            <a:ext cx="415614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0" dirty="0">
                <a:ln w="38100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970517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ce1107_17.jpg"/>
          <p:cNvPicPr>
            <a:picLocks noChangeAspect="1"/>
          </p:cNvPicPr>
          <p:nvPr/>
        </p:nvPicPr>
        <p:blipFill>
          <a:blip r:embed="rId2" cstate="print"/>
          <a:srcRect b="38227"/>
          <a:stretch>
            <a:fillRect/>
          </a:stretch>
        </p:blipFill>
        <p:spPr>
          <a:xfrm>
            <a:off x="0" y="782053"/>
            <a:ext cx="4896853" cy="4891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73579" y="71527"/>
            <a:ext cx="6809874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400" b="1" dirty="0">
                <a:solidFill>
                  <a:schemeClr val="bg1"/>
                </a:solidFill>
              </a:rPr>
              <a:t>Whoever seeks righteousness apart from faith and through works denies God and makes himself into God. This is what he thinks: “If I do this work, I shall be righteous. I shall be the victor over sin, death, the devil, the wrath of God, and hell; and I shall attain eternal life.” Now what is this, I ask you, but to arrogate to oneself a work that belongs to God alone, and to show that one is God?</a:t>
            </a:r>
          </a:p>
          <a:p>
            <a:r>
              <a:rPr lang="en-US" sz="2800" dirty="0">
                <a:solidFill>
                  <a:schemeClr val="bg1"/>
                </a:solidFill>
              </a:rPr>
              <a:t>- Luther, </a:t>
            </a:r>
            <a:r>
              <a:rPr lang="en-US" sz="2800" i="1" dirty="0">
                <a:solidFill>
                  <a:schemeClr val="bg1"/>
                </a:solidFill>
              </a:rPr>
              <a:t>Galatians Commentary </a:t>
            </a:r>
            <a:r>
              <a:rPr lang="en-US" sz="2800" dirty="0">
                <a:solidFill>
                  <a:schemeClr val="bg1"/>
                </a:solidFill>
              </a:rPr>
              <a:t>(1535),</a:t>
            </a:r>
            <a:r>
              <a:rPr lang="en-AU" sz="2800" dirty="0">
                <a:solidFill>
                  <a:schemeClr val="bg1"/>
                </a:solidFill>
              </a:rPr>
              <a:t> LW 26:258</a:t>
            </a:r>
          </a:p>
        </p:txBody>
      </p:sp>
    </p:spTree>
    <p:extLst>
      <p:ext uri="{BB962C8B-B14F-4D97-AF65-F5344CB8AC3E}">
        <p14:creationId xmlns:p14="http://schemas.microsoft.com/office/powerpoint/2010/main" val="972119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ce1107_17.jpg"/>
          <p:cNvPicPr>
            <a:picLocks noChangeAspect="1"/>
          </p:cNvPicPr>
          <p:nvPr/>
        </p:nvPicPr>
        <p:blipFill>
          <a:blip r:embed="rId2" cstate="print"/>
          <a:srcRect b="38227"/>
          <a:stretch>
            <a:fillRect/>
          </a:stretch>
        </p:blipFill>
        <p:spPr>
          <a:xfrm>
            <a:off x="0" y="782053"/>
            <a:ext cx="4896853" cy="4891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73579" y="227167"/>
            <a:ext cx="680987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chemeClr val="bg1"/>
                </a:solidFill>
              </a:rPr>
              <a:t>Therefore it is completely insane when the papists and the Turks do battle against each other about religion and the worship of God; each contends that he has the true religion and worship of God. In fact, even the monks are not in agreement among themselves; one wants to be regarded as holier than another merely because of some foolish outward ceremonies, when in their hearts the opinions of them all are more alike than eggs. </a:t>
            </a:r>
            <a:endParaRPr lang="en-A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16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ce1107_17.jpg"/>
          <p:cNvPicPr>
            <a:picLocks noChangeAspect="1"/>
          </p:cNvPicPr>
          <p:nvPr/>
        </p:nvPicPr>
        <p:blipFill>
          <a:blip r:embed="rId2" cstate="print"/>
          <a:srcRect b="38227"/>
          <a:stretch>
            <a:fillRect/>
          </a:stretch>
        </p:blipFill>
        <p:spPr>
          <a:xfrm>
            <a:off x="0" y="782053"/>
            <a:ext cx="4896853" cy="4891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73579" y="227167"/>
            <a:ext cx="680987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3200" b="1" dirty="0">
                <a:solidFill>
                  <a:schemeClr val="bg1"/>
                </a:solidFill>
              </a:rPr>
              <a:t>For this is what they all think: “If I do this work, God will have mercy on me; if I do not, He will be wrathful.” Therefore every man who falls away from the knowledge of Christ necessarily rushes into idolatry; for he must invent a form for God that does not exist anywhere.</a:t>
            </a:r>
          </a:p>
          <a:p>
            <a:r>
              <a:rPr lang="en-US" sz="2800" dirty="0">
                <a:solidFill>
                  <a:schemeClr val="bg1"/>
                </a:solidFill>
              </a:rPr>
              <a:t>- Luther, </a:t>
            </a:r>
            <a:r>
              <a:rPr lang="en-US" sz="2800" i="1" dirty="0">
                <a:solidFill>
                  <a:schemeClr val="bg1"/>
                </a:solidFill>
              </a:rPr>
              <a:t>Galatians Commentary </a:t>
            </a:r>
            <a:r>
              <a:rPr lang="en-US" sz="2800" dirty="0">
                <a:solidFill>
                  <a:schemeClr val="bg1"/>
                </a:solidFill>
              </a:rPr>
              <a:t>(1535),</a:t>
            </a:r>
            <a:r>
              <a:rPr lang="en-AU" sz="2800" dirty="0">
                <a:solidFill>
                  <a:schemeClr val="bg1"/>
                </a:solidFill>
              </a:rPr>
              <a:t> LW 26:397</a:t>
            </a:r>
          </a:p>
        </p:txBody>
      </p:sp>
    </p:spTree>
    <p:extLst>
      <p:ext uri="{BB962C8B-B14F-4D97-AF65-F5344CB8AC3E}">
        <p14:creationId xmlns:p14="http://schemas.microsoft.com/office/powerpoint/2010/main" val="806868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54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/>
              <a:t>2 Reasons why we justify ourselves</a:t>
            </a:r>
          </a:p>
        </p:txBody>
      </p:sp>
    </p:spTree>
    <p:extLst>
      <p:ext uri="{BB962C8B-B14F-4D97-AF65-F5344CB8AC3E}">
        <p14:creationId xmlns:p14="http://schemas.microsoft.com/office/powerpoint/2010/main" val="3881769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5"/>
          <a:stretch/>
        </p:blipFill>
        <p:spPr>
          <a:xfrm>
            <a:off x="4644390" y="1668780"/>
            <a:ext cx="7547610" cy="51892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1164134"/>
            <a:ext cx="57835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654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/>
              <a:t>2 Reasons why we justify ourselves</a:t>
            </a:r>
          </a:p>
        </p:txBody>
      </p:sp>
    </p:spTree>
    <p:extLst>
      <p:ext uri="{BB962C8B-B14F-4D97-AF65-F5344CB8AC3E}">
        <p14:creationId xmlns:p14="http://schemas.microsoft.com/office/powerpoint/2010/main" val="2193979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5"/>
          <a:stretch/>
        </p:blipFill>
        <p:spPr>
          <a:xfrm>
            <a:off x="4644390" y="1668780"/>
            <a:ext cx="7547610" cy="51892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1164134"/>
            <a:ext cx="578358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Pride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“A self-righteous person is a thief of the divine glory and also an idolater, because he lays claim to God’s glory for himself.”</a:t>
            </a:r>
          </a:p>
          <a:p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Luther,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Lectures on Isaiah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[1527-30], LW 17:162</a:t>
            </a:r>
            <a:endParaRPr lang="en-A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654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/>
              <a:t>2 Reasons why we justify ourselves</a:t>
            </a:r>
          </a:p>
        </p:txBody>
      </p:sp>
    </p:spTree>
    <p:extLst>
      <p:ext uri="{BB962C8B-B14F-4D97-AF65-F5344CB8AC3E}">
        <p14:creationId xmlns:p14="http://schemas.microsoft.com/office/powerpoint/2010/main" val="3757908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http://www.imgion.com/images/01/Red-Big-Heart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025" y="1250134"/>
            <a:ext cx="6408712" cy="558839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33363" y="2383554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dkEdge"/>
          </a:bodyPr>
          <a:lstStyle/>
          <a:p>
            <a:pPr algn="ctr"/>
            <a:r>
              <a:rPr lang="en-AU" sz="5400" b="1" dirty="0">
                <a:gradFill flip="none" rotWithShape="1">
                  <a:gsLst>
                    <a:gs pos="0">
                      <a:prstClr val="black">
                        <a:tint val="66000"/>
                        <a:satMod val="160000"/>
                      </a:prstClr>
                    </a:gs>
                    <a:gs pos="50000">
                      <a:prstClr val="black">
                        <a:tint val="44500"/>
                        <a:satMod val="160000"/>
                      </a:prstClr>
                    </a:gs>
                    <a:gs pos="100000">
                      <a:prstClr val="black">
                        <a:tint val="23500"/>
                        <a:satMod val="160000"/>
                      </a:prst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ndalus" pitchFamily="18" charset="-78"/>
                <a:cs typeface="Andalus" pitchFamily="18" charset="-78"/>
              </a:rPr>
              <a:t>God’s Law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35383" y="3428666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dkEdge"/>
          </a:bodyPr>
          <a:lstStyle/>
          <a:p>
            <a:r>
              <a:rPr lang="en-AU" sz="3200" b="1" dirty="0">
                <a:gradFill flip="none" rotWithShape="1">
                  <a:gsLst>
                    <a:gs pos="0">
                      <a:prstClr val="black">
                        <a:tint val="66000"/>
                        <a:satMod val="160000"/>
                      </a:prstClr>
                    </a:gs>
                    <a:gs pos="50000">
                      <a:prstClr val="black">
                        <a:tint val="44500"/>
                        <a:satMod val="160000"/>
                      </a:prstClr>
                    </a:gs>
                    <a:gs pos="100000">
                      <a:prstClr val="black">
                        <a:tint val="23500"/>
                        <a:satMod val="160000"/>
                      </a:prst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ndalus" pitchFamily="18" charset="-78"/>
                <a:cs typeface="Andalus" pitchFamily="18" charset="-78"/>
              </a:rPr>
              <a:t>Love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2492" y="3175819"/>
            <a:ext cx="2880320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dkEdge"/>
          </a:bodyPr>
          <a:lstStyle/>
          <a:p>
            <a:pPr algn="ctr"/>
            <a:r>
              <a:rPr lang="en-AU" sz="3200" b="1" dirty="0">
                <a:gradFill flip="none" rotWithShape="1">
                  <a:gsLst>
                    <a:gs pos="0">
                      <a:prstClr val="black">
                        <a:tint val="66000"/>
                        <a:satMod val="160000"/>
                      </a:prstClr>
                    </a:gs>
                    <a:gs pos="50000">
                      <a:prstClr val="black">
                        <a:tint val="44500"/>
                        <a:satMod val="160000"/>
                      </a:prstClr>
                    </a:gs>
                    <a:gs pos="100000">
                      <a:prstClr val="black">
                        <a:tint val="23500"/>
                        <a:satMod val="160000"/>
                      </a:prst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ndalus" pitchFamily="18" charset="-78"/>
                <a:cs typeface="Andalus" pitchFamily="18" charset="-78"/>
              </a:rPr>
              <a:t>Love Neighbour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91367" y="4370674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dkEdge"/>
          </a:bodyPr>
          <a:lstStyle/>
          <a:p>
            <a:r>
              <a:rPr lang="en-AU" sz="3200" b="1" dirty="0">
                <a:gradFill flip="none" rotWithShape="1">
                  <a:gsLst>
                    <a:gs pos="0">
                      <a:prstClr val="black">
                        <a:tint val="66000"/>
                        <a:satMod val="160000"/>
                      </a:prstClr>
                    </a:gs>
                    <a:gs pos="50000">
                      <a:prstClr val="black">
                        <a:tint val="44500"/>
                        <a:satMod val="160000"/>
                      </a:prstClr>
                    </a:gs>
                    <a:gs pos="100000">
                      <a:prstClr val="black">
                        <a:tint val="23500"/>
                        <a:satMod val="160000"/>
                      </a:prst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ndalus" pitchFamily="18" charset="-78"/>
                <a:cs typeface="Andalus" pitchFamily="18" charset="-78"/>
              </a:rPr>
              <a:t>Do not kill</a:t>
            </a:r>
          </a:p>
        </p:txBody>
      </p:sp>
      <p:sp>
        <p:nvSpPr>
          <p:cNvPr id="8" name="TextBox 7"/>
          <p:cNvSpPr txBox="1"/>
          <p:nvPr/>
        </p:nvSpPr>
        <p:spPr>
          <a:xfrm rot="1565410">
            <a:off x="9298982" y="1920589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dkEdge"/>
          </a:bodyPr>
          <a:lstStyle/>
          <a:p>
            <a:r>
              <a:rPr lang="en-AU" sz="3200" b="1" dirty="0">
                <a:gradFill flip="none" rotWithShape="1">
                  <a:gsLst>
                    <a:gs pos="0">
                      <a:prstClr val="black">
                        <a:tint val="66000"/>
                        <a:satMod val="160000"/>
                      </a:prstClr>
                    </a:gs>
                    <a:gs pos="50000">
                      <a:prstClr val="black">
                        <a:tint val="44500"/>
                        <a:satMod val="160000"/>
                      </a:prstClr>
                    </a:gs>
                    <a:gs pos="100000">
                      <a:prstClr val="black">
                        <a:tint val="23500"/>
                        <a:satMod val="160000"/>
                      </a:prst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ndalus" pitchFamily="18" charset="-78"/>
                <a:cs typeface="Andalus" pitchFamily="18" charset="-78"/>
              </a:rPr>
              <a:t>Do not lie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50224" y="4496601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dkEdge"/>
          </a:bodyPr>
          <a:lstStyle/>
          <a:p>
            <a:r>
              <a:rPr lang="en-AU" sz="3200" b="1" dirty="0">
                <a:gradFill flip="none" rotWithShape="1">
                  <a:gsLst>
                    <a:gs pos="0">
                      <a:prstClr val="black">
                        <a:tint val="66000"/>
                        <a:satMod val="160000"/>
                      </a:prstClr>
                    </a:gs>
                    <a:gs pos="50000">
                      <a:prstClr val="black">
                        <a:tint val="44500"/>
                        <a:satMod val="160000"/>
                      </a:prstClr>
                    </a:gs>
                    <a:gs pos="100000">
                      <a:prstClr val="black">
                        <a:tint val="23500"/>
                        <a:satMod val="160000"/>
                      </a:prst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ndalus" pitchFamily="18" charset="-78"/>
                <a:cs typeface="Andalus" pitchFamily="18" charset="-78"/>
              </a:rPr>
              <a:t>Do not steal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68592" y="5294707"/>
            <a:ext cx="303357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dkEdge"/>
          </a:bodyPr>
          <a:lstStyle/>
          <a:p>
            <a:pPr algn="ctr"/>
            <a:r>
              <a:rPr lang="en-AU" sz="3200" b="1" dirty="0">
                <a:gradFill flip="none" rotWithShape="1">
                  <a:gsLst>
                    <a:gs pos="0">
                      <a:prstClr val="black">
                        <a:tint val="66000"/>
                        <a:satMod val="160000"/>
                      </a:prstClr>
                    </a:gs>
                    <a:gs pos="50000">
                      <a:prstClr val="black">
                        <a:tint val="44500"/>
                        <a:satMod val="160000"/>
                      </a:prstClr>
                    </a:gs>
                    <a:gs pos="100000">
                      <a:prstClr val="black">
                        <a:tint val="23500"/>
                        <a:satMod val="160000"/>
                      </a:prst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ndalus" pitchFamily="18" charset="-78"/>
                <a:cs typeface="Andalus" pitchFamily="18" charset="-78"/>
              </a:rPr>
              <a:t>Honour parents</a:t>
            </a:r>
          </a:p>
        </p:txBody>
      </p:sp>
      <p:sp>
        <p:nvSpPr>
          <p:cNvPr id="11" name="TextBox 10"/>
          <p:cNvSpPr txBox="1"/>
          <p:nvPr/>
        </p:nvSpPr>
        <p:spPr>
          <a:xfrm rot="19539905">
            <a:off x="5399285" y="1723633"/>
            <a:ext cx="2123882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dkEdge"/>
          </a:bodyPr>
          <a:lstStyle/>
          <a:p>
            <a:pPr algn="ctr"/>
            <a:r>
              <a:rPr lang="en-AU" sz="3200" b="1" dirty="0">
                <a:gradFill flip="none" rotWithShape="1">
                  <a:gsLst>
                    <a:gs pos="0">
                      <a:prstClr val="black">
                        <a:tint val="66000"/>
                        <a:satMod val="160000"/>
                      </a:prstClr>
                    </a:gs>
                    <a:gs pos="50000">
                      <a:prstClr val="black">
                        <a:tint val="44500"/>
                        <a:satMod val="160000"/>
                      </a:prstClr>
                    </a:gs>
                    <a:gs pos="100000">
                      <a:prstClr val="black">
                        <a:tint val="23500"/>
                        <a:satMod val="160000"/>
                      </a:prst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ndalus" pitchFamily="18" charset="-78"/>
                <a:cs typeface="Andalus" pitchFamily="18" charset="-78"/>
              </a:rPr>
              <a:t>Remember Sabbath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654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/>
              <a:t>2 Reasons why we justify ourselves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0040" y="1164134"/>
            <a:ext cx="464348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spcAft>
                <a:spcPts val="1200"/>
              </a:spcAft>
              <a:buAutoNum type="arabicPeriod"/>
            </a:pP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Pride</a:t>
            </a:r>
          </a:p>
          <a:p>
            <a:pPr marL="742950" indent="-742950">
              <a:spcAft>
                <a:spcPts val="1200"/>
              </a:spcAft>
              <a:buAutoNum type="arabicPeriod"/>
            </a:pP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God’s Law has been written on our hearts</a:t>
            </a:r>
          </a:p>
        </p:txBody>
      </p:sp>
    </p:spTree>
    <p:extLst>
      <p:ext uri="{BB962C8B-B14F-4D97-AF65-F5344CB8AC3E}">
        <p14:creationId xmlns:p14="http://schemas.microsoft.com/office/powerpoint/2010/main" val="558740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54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/>
              <a:t>2 Strategies for self-justification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020" y="1245215"/>
            <a:ext cx="4333151" cy="56127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4340" y="1245215"/>
            <a:ext cx="545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1. Keeping the Law</a:t>
            </a:r>
          </a:p>
        </p:txBody>
      </p:sp>
    </p:spTree>
    <p:extLst>
      <p:ext uri="{BB962C8B-B14F-4D97-AF65-F5344CB8AC3E}">
        <p14:creationId xmlns:p14="http://schemas.microsoft.com/office/powerpoint/2010/main" val="389463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54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/>
              <a:t>2 Strategies for self-justification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4340" y="1245215"/>
            <a:ext cx="545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1. Keeping the Law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557" y="1212131"/>
            <a:ext cx="6074443" cy="561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577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theartoflife23.files.wordpress.com/2012/11/100_03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654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/>
              <a:t>2 Strategies for self-justification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4340" y="1245215"/>
            <a:ext cx="545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1. Keeping the Law</a:t>
            </a:r>
          </a:p>
        </p:txBody>
      </p:sp>
    </p:spTree>
    <p:extLst>
      <p:ext uri="{BB962C8B-B14F-4D97-AF65-F5344CB8AC3E}">
        <p14:creationId xmlns:p14="http://schemas.microsoft.com/office/powerpoint/2010/main" val="1115403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2" name="Picture 8" descr="http://www.motherrr.com/Files/Image/Daughter%20with%20fingers%20in%20ea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71552"/>
            <a:ext cx="6309360" cy="4186448"/>
          </a:xfrm>
          <a:prstGeom prst="rect">
            <a:avLst/>
          </a:prstGeom>
          <a:noFill/>
        </p:spPr>
      </p:pic>
      <p:pic>
        <p:nvPicPr>
          <p:cNvPr id="77826" name="Picture 2" descr="http://www.whiteoliphaunt.com/duckofminerva/wp-content/uploads/2014/08/international-la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774172"/>
            <a:ext cx="5059680" cy="37947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1654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/>
              <a:t>2 Strategies for self-justification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" y="1245215"/>
            <a:ext cx="5455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1. Keeping the Law</a:t>
            </a:r>
          </a:p>
          <a:p>
            <a:r>
              <a:rPr lang="en-AU" sz="3600" b="1" dirty="0"/>
              <a:t>2. Silencing the Law</a:t>
            </a:r>
          </a:p>
        </p:txBody>
      </p:sp>
    </p:spTree>
    <p:extLst>
      <p:ext uri="{BB962C8B-B14F-4D97-AF65-F5344CB8AC3E}">
        <p14:creationId xmlns:p14="http://schemas.microsoft.com/office/powerpoint/2010/main" val="2594425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2" name="Picture 8" descr="http://www.motherrr.com/Files/Image/Daughter%20with%20fingers%20in%20ea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71552"/>
            <a:ext cx="6309360" cy="4186448"/>
          </a:xfrm>
          <a:prstGeom prst="rect">
            <a:avLst/>
          </a:prstGeom>
          <a:noFill/>
        </p:spPr>
      </p:pic>
      <p:pic>
        <p:nvPicPr>
          <p:cNvPr id="77826" name="Picture 2" descr="http://www.whiteoliphaunt.com/duckofminerva/wp-content/uploads/2014/08/international-la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774172"/>
            <a:ext cx="5059680" cy="37947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1654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/>
              <a:t>2 Strategies for self-justification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0" y="4182173"/>
            <a:ext cx="630936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b="1" dirty="0">
                <a:ea typeface="Calibri" panose="020F0502020204030204" pitchFamily="34" charset="0"/>
                <a:cs typeface="Arial" panose="020B0604020202020204" pitchFamily="34" charset="0"/>
              </a:rPr>
              <a:t>“When sin is ignored, a false innocence is presumed.”</a:t>
            </a:r>
            <a:endParaRPr lang="en-AU" sz="4000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ea typeface="Calibri" panose="020F0502020204030204" pitchFamily="34" charset="0"/>
                <a:cs typeface="Arial" panose="020B0604020202020204" pitchFamily="34" charset="0"/>
              </a:rPr>
              <a:t>- Luther, </a:t>
            </a:r>
            <a:r>
              <a:rPr lang="en-US" sz="3200" i="1" dirty="0">
                <a:ea typeface="Calibri" panose="020F0502020204030204" pitchFamily="34" charset="0"/>
                <a:cs typeface="Arial" panose="020B0604020202020204" pitchFamily="34" charset="0"/>
              </a:rPr>
              <a:t>Antinomian Theses and Disputations</a:t>
            </a:r>
            <a:r>
              <a:rPr lang="en-US" sz="3200" dirty="0">
                <a:ea typeface="Calibri" panose="020F0502020204030204" pitchFamily="34" charset="0"/>
                <a:cs typeface="Arial" panose="020B0604020202020204" pitchFamily="34" charset="0"/>
              </a:rPr>
              <a:t>, WA 39/1:348.19–20.</a:t>
            </a:r>
            <a:endParaRPr lang="en-AU" sz="3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" y="1245215"/>
            <a:ext cx="5455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1. Keeping the Law</a:t>
            </a:r>
          </a:p>
          <a:p>
            <a:r>
              <a:rPr lang="en-AU" sz="3600" b="1" dirty="0"/>
              <a:t>2. Silencing the Law</a:t>
            </a:r>
          </a:p>
        </p:txBody>
      </p:sp>
    </p:spTree>
    <p:extLst>
      <p:ext uri="{BB962C8B-B14F-4D97-AF65-F5344CB8AC3E}">
        <p14:creationId xmlns:p14="http://schemas.microsoft.com/office/powerpoint/2010/main" val="646610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2ua.com/hypocrisy/hypocrisy-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77" y="986589"/>
            <a:ext cx="7191445" cy="587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0828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5 Consequences of Self-Justification: 1. Hypocrisy</a:t>
            </a:r>
          </a:p>
        </p:txBody>
      </p:sp>
    </p:spTree>
    <p:extLst>
      <p:ext uri="{BB962C8B-B14F-4D97-AF65-F5344CB8AC3E}">
        <p14:creationId xmlns:p14="http://schemas.microsoft.com/office/powerpoint/2010/main" val="1725639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www.businessnewsdaily.com/images/i/000/002/714/i02/arrogant-boss.jpg?1343315440"/>
          <p:cNvPicPr>
            <a:picLocks noChangeAspect="1" noChangeArrowheads="1"/>
          </p:cNvPicPr>
          <p:nvPr/>
        </p:nvPicPr>
        <p:blipFill>
          <a:blip r:embed="rId2" cstate="print"/>
          <a:srcRect l="8181" t="6702" r="16220"/>
          <a:stretch>
            <a:fillRect/>
          </a:stretch>
        </p:blipFill>
        <p:spPr bwMode="auto">
          <a:xfrm>
            <a:off x="385010" y="1902336"/>
            <a:ext cx="5354053" cy="4955664"/>
          </a:xfrm>
          <a:prstGeom prst="rect">
            <a:avLst/>
          </a:prstGeom>
          <a:noFill/>
        </p:spPr>
      </p:pic>
      <p:pic>
        <p:nvPicPr>
          <p:cNvPr id="79881" name="Picture 9" descr="C:\Users\User.Lockwood-PC.000\Downloads\dreamstime_xs_29807744.jpg"/>
          <p:cNvPicPr>
            <a:picLocks noChangeAspect="1" noChangeArrowheads="1"/>
          </p:cNvPicPr>
          <p:nvPr/>
        </p:nvPicPr>
        <p:blipFill>
          <a:blip r:embed="rId3" cstate="print"/>
          <a:srcRect l="40550"/>
          <a:stretch>
            <a:fillRect/>
          </a:stretch>
        </p:blipFill>
        <p:spPr bwMode="auto">
          <a:xfrm>
            <a:off x="7134726" y="1643450"/>
            <a:ext cx="4664641" cy="521455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975203" y="1662643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prstClr val="black"/>
                </a:solidFill>
              </a:rPr>
              <a:t>Pride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00355" y="1662643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prstClr val="black"/>
                </a:solidFill>
              </a:rPr>
              <a:t>Or Despair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08284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5 Consequences of Self-Justification:</a:t>
            </a:r>
          </a:p>
          <a:p>
            <a:pPr algn="ctr"/>
            <a:r>
              <a:rPr lang="en-AU" sz="4000" b="1" dirty="0"/>
              <a:t>2. An unstable conscience</a:t>
            </a:r>
          </a:p>
        </p:txBody>
      </p:sp>
    </p:spTree>
    <p:extLst>
      <p:ext uri="{BB962C8B-B14F-4D97-AF65-F5344CB8AC3E}">
        <p14:creationId xmlns:p14="http://schemas.microsoft.com/office/powerpoint/2010/main" val="3845159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oliveremberton.com/wp-content/uploads/2014/11/If-life-was-fair-31-540x36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3" b="10725"/>
          <a:stretch/>
        </p:blipFill>
        <p:spPr bwMode="auto">
          <a:xfrm>
            <a:off x="1346863" y="1576137"/>
            <a:ext cx="9498273" cy="528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108284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</a:rPr>
              <a:t>5 Consequences of Self-Justification:</a:t>
            </a:r>
          </a:p>
          <a:p>
            <a:pPr algn="ctr"/>
            <a:r>
              <a:rPr lang="en-AU" sz="4000" b="1" dirty="0">
                <a:solidFill>
                  <a:schemeClr val="bg1"/>
                </a:solidFill>
              </a:rPr>
              <a:t>3. A sense of entitlement rather than thanksgiving</a:t>
            </a:r>
          </a:p>
        </p:txBody>
      </p:sp>
    </p:spTree>
    <p:extLst>
      <p:ext uri="{BB962C8B-B14F-4D97-AF65-F5344CB8AC3E}">
        <p14:creationId xmlns:p14="http://schemas.microsoft.com/office/powerpoint/2010/main" val="2355600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2.bp.blogspot.com/-D4iUWkiKbNc/V3lZNNA0ifI/AAAAAAAANG0/B6k2JPJdxWUg8xsfJ_hwAuTzk_ayV27lACLcB/s1600/bible-1022552_960_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571" y="1288210"/>
            <a:ext cx="7707269" cy="514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16200000">
            <a:off x="-1089847" y="2952766"/>
            <a:ext cx="5825265" cy="1552072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>
                <a:gd name="adj1" fmla="val 12500"/>
                <a:gd name="adj2" fmla="val -2477"/>
              </a:avLst>
            </a:prstTxWarp>
            <a:spAutoFit/>
          </a:bodyPr>
          <a:lstStyle/>
          <a:p>
            <a:r>
              <a:rPr lang="en-AU" sz="4000" dirty="0"/>
              <a:t>4. Twisting the Scriptures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0828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5 Consequences of Self-Justification:</a:t>
            </a:r>
          </a:p>
        </p:txBody>
      </p:sp>
    </p:spTree>
    <p:extLst>
      <p:ext uri="{BB962C8B-B14F-4D97-AF65-F5344CB8AC3E}">
        <p14:creationId xmlns:p14="http://schemas.microsoft.com/office/powerpoint/2010/main" val="845961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83"/>
            <a:ext cx="12192000" cy="62180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15011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</a:rPr>
              <a:t>5 Consequences of Self-Justification: 5. Condemnation</a:t>
            </a:r>
          </a:p>
        </p:txBody>
      </p:sp>
    </p:spTree>
    <p:extLst>
      <p:ext uri="{BB962C8B-B14F-4D97-AF65-F5344CB8AC3E}">
        <p14:creationId xmlns:p14="http://schemas.microsoft.com/office/powerpoint/2010/main" val="4119237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268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</a:rPr>
              <a:t>Distorting Our Self Image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" y="0"/>
            <a:ext cx="11689080" cy="598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39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B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4861M.jpg"/>
          <p:cNvPicPr>
            <a:picLocks noChangeAspect="1"/>
          </p:cNvPicPr>
          <p:nvPr/>
        </p:nvPicPr>
        <p:blipFill rotWithShape="1">
          <a:blip r:embed="rId2" cstate="print"/>
          <a:srcRect t="8947"/>
          <a:stretch/>
        </p:blipFill>
        <p:spPr>
          <a:xfrm>
            <a:off x="2313738" y="0"/>
            <a:ext cx="753190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74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christianpost.com/full/58199/factional-finger-pointing-in-the-gop.jpg"/>
          <p:cNvPicPr>
            <a:picLocks noChangeAspect="1" noChangeArrowheads="1"/>
          </p:cNvPicPr>
          <p:nvPr/>
        </p:nvPicPr>
        <p:blipFill rotWithShape="1">
          <a:blip r:embed="rId2" cstate="print"/>
          <a:srcRect t="4024"/>
          <a:stretch/>
        </p:blipFill>
        <p:spPr bwMode="auto">
          <a:xfrm>
            <a:off x="0" y="0"/>
            <a:ext cx="12192000" cy="602621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02621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</a:rPr>
              <a:t>Passing the Buck</a:t>
            </a:r>
          </a:p>
        </p:txBody>
      </p:sp>
    </p:spTree>
    <p:extLst>
      <p:ext uri="{BB962C8B-B14F-4D97-AF65-F5344CB8AC3E}">
        <p14:creationId xmlns:p14="http://schemas.microsoft.com/office/powerpoint/2010/main" val="214347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B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shot-2011-03-23-at-9-47-35-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2351" y="0"/>
            <a:ext cx="912729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3265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IF YOU SUCCEED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59648" y="0"/>
            <a:ext cx="1532352" cy="6858000"/>
          </a:xfrm>
          <a:prstGeom prst="rect">
            <a:avLst/>
          </a:prstGeom>
          <a:solidFill>
            <a:srgbClr val="EF7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583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hrismartinwrites.com/wp-content/uploads/2016/10/de-ce-sunt-importante-limitele-in-cupl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39" y="0"/>
            <a:ext cx="103253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1539" y="288759"/>
            <a:ext cx="5402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>
                <a:ln>
                  <a:solidFill>
                    <a:srgbClr val="161B39"/>
                  </a:solidFill>
                </a:ln>
                <a:solidFill>
                  <a:schemeClr val="bg1"/>
                </a:solidFill>
              </a:rPr>
              <a:t>Shift the boundary between wrong and right to suit our own behaviour</a:t>
            </a:r>
          </a:p>
        </p:txBody>
      </p:sp>
    </p:spTree>
    <p:extLst>
      <p:ext uri="{BB962C8B-B14F-4D97-AF65-F5344CB8AC3E}">
        <p14:creationId xmlns:p14="http://schemas.microsoft.com/office/powerpoint/2010/main" val="3215184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ortfolium.com/images/portfolio_entries/fearofdeath.prom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7059" y="0"/>
            <a:ext cx="501993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38845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ide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076" y="0"/>
            <a:ext cx="1071562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47217" y="2505670"/>
            <a:ext cx="17215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>
                <a:latin typeface="Kristen ITC" pitchFamily="66" charset="0"/>
              </a:rPr>
              <a:t>Inadequate foundation of the 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9100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latin typeface="Bradley Hand ITC" pitchFamily="66" charset="0"/>
                <a:cs typeface="Arabic Typesetting" pitchFamily="66" charset="-78"/>
              </a:rPr>
              <a:t>Unstable Quest for Self-Esteem</a:t>
            </a:r>
          </a:p>
        </p:txBody>
      </p:sp>
    </p:spTree>
    <p:extLst>
      <p:ext uri="{BB962C8B-B14F-4D97-AF65-F5344CB8AC3E}">
        <p14:creationId xmlns:p14="http://schemas.microsoft.com/office/powerpoint/2010/main" val="4091151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orldmag.com/media/images/content/25_vei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5242" y="2106391"/>
            <a:ext cx="3001516" cy="415209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04664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dirty="0">
                <a:solidFill>
                  <a:srgbClr val="008080"/>
                </a:solidFill>
                <a:latin typeface="Aharoni" pitchFamily="2" charset="-79"/>
                <a:cs typeface="Aharoni" pitchFamily="2" charset="-79"/>
              </a:rPr>
              <a:t>The Gospel of</a:t>
            </a:r>
          </a:p>
          <a:p>
            <a:pPr algn="ctr"/>
            <a:r>
              <a:rPr lang="en-AU" sz="4400" dirty="0">
                <a:solidFill>
                  <a:srgbClr val="596B66"/>
                </a:solidFill>
                <a:latin typeface="Aharoni" pitchFamily="2" charset="-79"/>
                <a:cs typeface="Aharoni" pitchFamily="2" charset="-79"/>
              </a:rPr>
              <a:t>Moralistic Therapeutic Deism</a:t>
            </a:r>
          </a:p>
        </p:txBody>
      </p:sp>
    </p:spTree>
    <p:extLst>
      <p:ext uri="{BB962C8B-B14F-4D97-AF65-F5344CB8AC3E}">
        <p14:creationId xmlns:p14="http://schemas.microsoft.com/office/powerpoint/2010/main" val="2841372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atholiclane.com/wp-content/uploads/conscience-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283" y="380603"/>
            <a:ext cx="6138102" cy="6129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8810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330_Llama_church.jpg"/>
          <p:cNvPicPr>
            <a:picLocks noChangeAspect="1"/>
          </p:cNvPicPr>
          <p:nvPr/>
        </p:nvPicPr>
        <p:blipFill>
          <a:blip r:embed="rId2" cstate="print"/>
          <a:srcRect l="3090" t="5757" r="4215" b="7170"/>
          <a:stretch>
            <a:fillRect/>
          </a:stretch>
        </p:blipFill>
        <p:spPr>
          <a:xfrm>
            <a:off x="904056" y="0"/>
            <a:ext cx="4611618" cy="60646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" b="435"/>
          <a:stretch/>
        </p:blipFill>
        <p:spPr>
          <a:xfrm>
            <a:off x="6419729" y="0"/>
            <a:ext cx="4786920" cy="6064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" y="606465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</a:rPr>
              <a:t>Freedom?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94883" y="694357"/>
            <a:ext cx="415614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0" dirty="0">
                <a:ln w="38100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6332278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330_Llama_church.jpg"/>
          <p:cNvPicPr>
            <a:picLocks noChangeAspect="1"/>
          </p:cNvPicPr>
          <p:nvPr/>
        </p:nvPicPr>
        <p:blipFill>
          <a:blip r:embed="rId2" cstate="print"/>
          <a:srcRect l="3090" t="5757" r="4215" b="7170"/>
          <a:stretch>
            <a:fillRect/>
          </a:stretch>
        </p:blipFill>
        <p:spPr>
          <a:xfrm>
            <a:off x="904056" y="0"/>
            <a:ext cx="4611618" cy="60646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" b="435"/>
          <a:stretch/>
        </p:blipFill>
        <p:spPr>
          <a:xfrm>
            <a:off x="6419729" y="0"/>
            <a:ext cx="4786920" cy="6064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" y="606465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</a:rPr>
              <a:t>True Freedom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0514" y="524678"/>
            <a:ext cx="415614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0" dirty="0">
                <a:ln w="38100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74363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3387</TotalTime>
  <Words>546</Words>
  <Application>Microsoft Office PowerPoint</Application>
  <PresentationFormat>Widescreen</PresentationFormat>
  <Paragraphs>63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Aharoni</vt:lpstr>
      <vt:lpstr>Andalus</vt:lpstr>
      <vt:lpstr>Arabic Typesetting</vt:lpstr>
      <vt:lpstr>Arial</vt:lpstr>
      <vt:lpstr>Bradley Hand ITC</vt:lpstr>
      <vt:lpstr>Calibri</vt:lpstr>
      <vt:lpstr>Calibri Light</vt:lpstr>
      <vt:lpstr>Kristen ITC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Lockwood</dc:creator>
  <cp:lastModifiedBy>Guntars</cp:lastModifiedBy>
  <cp:revision>38</cp:revision>
  <dcterms:created xsi:type="dcterms:W3CDTF">2016-10-26T23:29:02Z</dcterms:created>
  <dcterms:modified xsi:type="dcterms:W3CDTF">2016-11-04T21:16:22Z</dcterms:modified>
</cp:coreProperties>
</file>