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B5B02A2-68BE-4FB8-9DC1-2493684773C3}"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3064432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5B02A2-68BE-4FB8-9DC1-2493684773C3}"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2349114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5B02A2-68BE-4FB8-9DC1-2493684773C3}"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382068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5B02A2-68BE-4FB8-9DC1-2493684773C3}"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338243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5B02A2-68BE-4FB8-9DC1-2493684773C3}" type="datetimeFigureOut">
              <a:rPr lang="en-US" smtClean="0"/>
              <a:t>11/4/2016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975823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5B02A2-68BE-4FB8-9DC1-2493684773C3}" type="datetimeFigureOut">
              <a:rPr lang="en-US" smtClean="0"/>
              <a:t>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889563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B02A2-68BE-4FB8-9DC1-2493684773C3}" type="datetimeFigureOut">
              <a:rPr lang="en-US" smtClean="0"/>
              <a:t>11/4/2016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313941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B5B02A2-68BE-4FB8-9DC1-2493684773C3}"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2026100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B5B02A2-68BE-4FB8-9DC1-2493684773C3}"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2400983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5B02A2-68BE-4FB8-9DC1-2493684773C3}"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739696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5B02A2-68BE-4FB8-9DC1-2493684773C3}"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CBB736-EC0C-46A0-BCD9-CD7DC94EF98B}" type="slidenum">
              <a:rPr lang="en-US" smtClean="0"/>
              <a:t>‹#›</a:t>
            </a:fld>
            <a:endParaRPr lang="en-US"/>
          </a:p>
        </p:txBody>
      </p:sp>
    </p:spTree>
    <p:extLst>
      <p:ext uri="{BB962C8B-B14F-4D97-AF65-F5344CB8AC3E}">
        <p14:creationId xmlns:p14="http://schemas.microsoft.com/office/powerpoint/2010/main" val="1363736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5B02A2-68BE-4FB8-9DC1-2493684773C3}" type="datetimeFigureOut">
              <a:rPr lang="en-US" smtClean="0"/>
              <a:t>11/4/2016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CBB736-EC0C-46A0-BCD9-CD7DC94EF98B}" type="slidenum">
              <a:rPr lang="en-US" smtClean="0"/>
              <a:t>‹#›</a:t>
            </a:fld>
            <a:endParaRPr lang="en-US"/>
          </a:p>
        </p:txBody>
      </p:sp>
    </p:spTree>
    <p:extLst>
      <p:ext uri="{BB962C8B-B14F-4D97-AF65-F5344CB8AC3E}">
        <p14:creationId xmlns:p14="http://schemas.microsoft.com/office/powerpoint/2010/main" val="3781930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95320"/>
          </a:xfrm>
        </p:spPr>
        <p:txBody>
          <a:bodyPr>
            <a:normAutofit/>
          </a:bodyPr>
          <a:lstStyle/>
          <a:p>
            <a:pPr algn="ctr"/>
            <a:r>
              <a:rPr lang="en-US" sz="6600" dirty="0"/>
              <a:t>Law &amp; Gospel – </a:t>
            </a:r>
            <a:r>
              <a:rPr lang="en-US" sz="6600" i="1" dirty="0" err="1"/>
              <a:t>Seelsorge</a:t>
            </a:r>
            <a:endParaRPr lang="en-US" sz="6600" i="1" dirty="0"/>
          </a:p>
        </p:txBody>
      </p:sp>
      <p:pic>
        <p:nvPicPr>
          <p:cNvPr id="1034" name="Picture 10" descr="Image result for physician diagnosi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22363" y="1395319"/>
            <a:ext cx="9664505" cy="5275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0058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1553"/>
          </a:xfrm>
        </p:spPr>
        <p:txBody>
          <a:bodyPr/>
          <a:lstStyle/>
          <a:p>
            <a:pPr algn="ctr"/>
            <a:r>
              <a:rPr lang="en-US" dirty="0"/>
              <a:t>Diagnosis – The Law &amp; Its Functions/Uses</a:t>
            </a:r>
          </a:p>
        </p:txBody>
      </p:sp>
      <p:pic>
        <p:nvPicPr>
          <p:cNvPr id="2050" name="Picture 2" descr="Image result for hitting curb"/>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676" y="1423350"/>
            <a:ext cx="3048000" cy="4064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mirr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3503" y="1007964"/>
            <a:ext cx="3994689" cy="442216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gui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3019" y="1420837"/>
            <a:ext cx="4811151" cy="40092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664676" y="6003235"/>
            <a:ext cx="9440646" cy="646331"/>
          </a:xfrm>
          <a:prstGeom prst="rect">
            <a:avLst/>
          </a:prstGeom>
          <a:noFill/>
        </p:spPr>
        <p:txBody>
          <a:bodyPr wrap="square" rtlCol="0">
            <a:spAutoFit/>
          </a:bodyPr>
          <a:lstStyle/>
          <a:p>
            <a:pPr algn="ctr"/>
            <a:r>
              <a:rPr lang="en-US" sz="3600" dirty="0"/>
              <a:t>Lex semper </a:t>
            </a:r>
            <a:r>
              <a:rPr lang="en-US" sz="3600" dirty="0" err="1"/>
              <a:t>accusat</a:t>
            </a:r>
            <a:r>
              <a:rPr lang="en-US" sz="3600" dirty="0"/>
              <a:t>!</a:t>
            </a:r>
          </a:p>
        </p:txBody>
      </p:sp>
    </p:spTree>
    <p:extLst>
      <p:ext uri="{BB962C8B-B14F-4D97-AF65-F5344CB8AC3E}">
        <p14:creationId xmlns:p14="http://schemas.microsoft.com/office/powerpoint/2010/main" val="169896357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52"/>
                                        </p:tgtEl>
                                        <p:attrNameLst>
                                          <p:attrName>style.visibility</p:attrName>
                                        </p:attrNameLst>
                                      </p:cBhvr>
                                      <p:to>
                                        <p:strVal val="visible"/>
                                      </p:to>
                                    </p:set>
                                    <p:anim calcmode="lin" valueType="num">
                                      <p:cBhvr>
                                        <p:cTn id="14" dur="500" fill="hold"/>
                                        <p:tgtEl>
                                          <p:spTgt spid="2052"/>
                                        </p:tgtEl>
                                        <p:attrNameLst>
                                          <p:attrName>ppt_w</p:attrName>
                                        </p:attrNameLst>
                                      </p:cBhvr>
                                      <p:tavLst>
                                        <p:tav tm="0">
                                          <p:val>
                                            <p:fltVal val="0"/>
                                          </p:val>
                                        </p:tav>
                                        <p:tav tm="100000">
                                          <p:val>
                                            <p:strVal val="#ppt_w"/>
                                          </p:val>
                                        </p:tav>
                                      </p:tavLst>
                                    </p:anim>
                                    <p:anim calcmode="lin" valueType="num">
                                      <p:cBhvr>
                                        <p:cTn id="15" dur="500" fill="hold"/>
                                        <p:tgtEl>
                                          <p:spTgt spid="2052"/>
                                        </p:tgtEl>
                                        <p:attrNameLst>
                                          <p:attrName>ppt_h</p:attrName>
                                        </p:attrNameLst>
                                      </p:cBhvr>
                                      <p:tavLst>
                                        <p:tav tm="0">
                                          <p:val>
                                            <p:fltVal val="0"/>
                                          </p:val>
                                        </p:tav>
                                        <p:tav tm="100000">
                                          <p:val>
                                            <p:strVal val="#ppt_h"/>
                                          </p:val>
                                        </p:tav>
                                      </p:tavLst>
                                    </p:anim>
                                    <p:animEffect transition="in" filter="fade">
                                      <p:cBhvr>
                                        <p:cTn id="16" dur="500"/>
                                        <p:tgtEl>
                                          <p:spTgt spid="205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054"/>
                                        </p:tgtEl>
                                        <p:attrNameLst>
                                          <p:attrName>style.visibility</p:attrName>
                                        </p:attrNameLst>
                                      </p:cBhvr>
                                      <p:to>
                                        <p:strVal val="visible"/>
                                      </p:to>
                                    </p:set>
                                    <p:anim calcmode="lin" valueType="num">
                                      <p:cBhvr>
                                        <p:cTn id="21" dur="500" fill="hold"/>
                                        <p:tgtEl>
                                          <p:spTgt spid="2054"/>
                                        </p:tgtEl>
                                        <p:attrNameLst>
                                          <p:attrName>ppt_w</p:attrName>
                                        </p:attrNameLst>
                                      </p:cBhvr>
                                      <p:tavLst>
                                        <p:tav tm="0">
                                          <p:val>
                                            <p:fltVal val="0"/>
                                          </p:val>
                                        </p:tav>
                                        <p:tav tm="100000">
                                          <p:val>
                                            <p:strVal val="#ppt_w"/>
                                          </p:val>
                                        </p:tav>
                                      </p:tavLst>
                                    </p:anim>
                                    <p:anim calcmode="lin" valueType="num">
                                      <p:cBhvr>
                                        <p:cTn id="22" dur="500" fill="hold"/>
                                        <p:tgtEl>
                                          <p:spTgt spid="2054"/>
                                        </p:tgtEl>
                                        <p:attrNameLst>
                                          <p:attrName>ppt_h</p:attrName>
                                        </p:attrNameLst>
                                      </p:cBhvr>
                                      <p:tavLst>
                                        <p:tav tm="0">
                                          <p:val>
                                            <p:fltVal val="0"/>
                                          </p:val>
                                        </p:tav>
                                        <p:tav tm="100000">
                                          <p:val>
                                            <p:strVal val="#ppt_h"/>
                                          </p:val>
                                        </p:tav>
                                      </p:tavLst>
                                    </p:anim>
                                    <p:animEffect transition="in" filter="fade">
                                      <p:cBhvr>
                                        <p:cTn id="23" dur="500"/>
                                        <p:tgtEl>
                                          <p:spTgt spid="205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2765"/>
            <a:ext cx="10515600" cy="1073427"/>
          </a:xfrm>
        </p:spPr>
        <p:txBody>
          <a:bodyPr/>
          <a:lstStyle/>
          <a:p>
            <a:pPr algn="ctr"/>
            <a:r>
              <a:rPr lang="en-US" dirty="0"/>
              <a:t>Prescription – The Gospel </a:t>
            </a:r>
          </a:p>
        </p:txBody>
      </p:sp>
      <p:pic>
        <p:nvPicPr>
          <p:cNvPr id="3074" name="Picture 2" descr="Image result for medicine of immortalit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50345" y="1011386"/>
            <a:ext cx="6091309" cy="5743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62135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109"/>
          </a:xfrm>
        </p:spPr>
        <p:txBody>
          <a:bodyPr>
            <a:normAutofit fontScale="90000"/>
          </a:bodyPr>
          <a:lstStyle/>
          <a:p>
            <a:endParaRPr lang="en-US" dirty="0"/>
          </a:p>
        </p:txBody>
      </p:sp>
      <p:sp>
        <p:nvSpPr>
          <p:cNvPr id="3" name="Content Placeholder 2"/>
          <p:cNvSpPr>
            <a:spLocks noGrp="1"/>
          </p:cNvSpPr>
          <p:nvPr>
            <p:ph idx="1"/>
          </p:nvPr>
        </p:nvSpPr>
        <p:spPr>
          <a:xfrm>
            <a:off x="239151" y="196948"/>
            <a:ext cx="11830929" cy="6414867"/>
          </a:xfrm>
        </p:spPr>
        <p:txBody>
          <a:bodyPr>
            <a:normAutofit/>
          </a:bodyPr>
          <a:lstStyle/>
          <a:p>
            <a:pPr marL="0" indent="0">
              <a:buNone/>
            </a:pPr>
            <a:r>
              <a:rPr lang="en-US" sz="4000" dirty="0"/>
              <a:t>Law							Gospel </a:t>
            </a:r>
          </a:p>
          <a:p>
            <a:pPr marL="0" indent="0">
              <a:buNone/>
            </a:pPr>
            <a:r>
              <a:rPr lang="en-US" dirty="0"/>
              <a:t>Shows my sin					Shows my Savior</a:t>
            </a:r>
          </a:p>
          <a:p>
            <a:pPr marL="0" indent="0">
              <a:buNone/>
            </a:pPr>
            <a:r>
              <a:rPr lang="en-US" dirty="0"/>
              <a:t>Demands upon me					Promises to me</a:t>
            </a:r>
          </a:p>
          <a:p>
            <a:pPr marL="0" indent="0">
              <a:buNone/>
            </a:pPr>
            <a:r>
              <a:rPr lang="en-US" dirty="0"/>
              <a:t>Condemns me					Forgives me</a:t>
            </a:r>
          </a:p>
          <a:p>
            <a:pPr marL="0" indent="0">
              <a:buNone/>
            </a:pPr>
            <a:r>
              <a:rPr lang="en-US" dirty="0"/>
              <a:t>Kills me						Resurrects me</a:t>
            </a:r>
          </a:p>
          <a:p>
            <a:pPr marL="0" indent="0">
              <a:buNone/>
            </a:pPr>
            <a:endParaRPr lang="en-US" dirty="0"/>
          </a:p>
          <a:p>
            <a:pPr marL="0" indent="0" algn="ctr">
              <a:buNone/>
            </a:pPr>
            <a:r>
              <a:rPr lang="en-US" sz="5400" dirty="0"/>
              <a:t>Cheap Law cheapens the Gospel. </a:t>
            </a:r>
          </a:p>
          <a:p>
            <a:pPr marL="0" indent="0" algn="ctr">
              <a:buNone/>
            </a:pPr>
            <a:endParaRPr lang="en-US" sz="3200" dirty="0"/>
          </a:p>
          <a:p>
            <a:pPr marL="0" indent="0" algn="ctr">
              <a:buNone/>
            </a:pPr>
            <a:r>
              <a:rPr lang="en-US" sz="5400" dirty="0"/>
              <a:t>Christ FULFILLED the Law; </a:t>
            </a:r>
          </a:p>
          <a:p>
            <a:pPr marL="0" indent="0" algn="ctr">
              <a:buNone/>
            </a:pPr>
            <a:r>
              <a:rPr lang="en-US" sz="5400" dirty="0"/>
              <a:t>He did not overthrow it. </a:t>
            </a:r>
          </a:p>
          <a:p>
            <a:pPr marL="0" indent="0">
              <a:buNone/>
            </a:pPr>
            <a:endParaRPr lang="en-US" dirty="0"/>
          </a:p>
        </p:txBody>
      </p:sp>
    </p:spTree>
    <p:extLst>
      <p:ext uri="{BB962C8B-B14F-4D97-AF65-F5344CB8AC3E}">
        <p14:creationId xmlns:p14="http://schemas.microsoft.com/office/powerpoint/2010/main" val="22738009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p:cTn id="49"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3">
                                            <p:txEl>
                                              <p:pRg st="8" end="8"/>
                                            </p:txEl>
                                          </p:spTgt>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 calcmode="lin" valueType="num">
                                      <p:cBhvr>
                                        <p:cTn id="54"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5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523"/>
            <a:ext cx="10515600" cy="1060174"/>
          </a:xfrm>
        </p:spPr>
        <p:txBody>
          <a:bodyPr/>
          <a:lstStyle/>
          <a:p>
            <a:pPr algn="ctr"/>
            <a:r>
              <a:rPr lang="en-US" dirty="0"/>
              <a:t>Justification &amp; Sanctification</a:t>
            </a:r>
          </a:p>
        </p:txBody>
      </p:sp>
      <p:pic>
        <p:nvPicPr>
          <p:cNvPr id="4098" name="Picture 2" descr="Image result for quest for holiness kober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7421" y="1050290"/>
            <a:ext cx="3171825" cy="4762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2345" y="1050290"/>
            <a:ext cx="8229600" cy="584775"/>
          </a:xfrm>
          <a:prstGeom prst="rect">
            <a:avLst/>
          </a:prstGeom>
          <a:noFill/>
        </p:spPr>
        <p:txBody>
          <a:bodyPr wrap="square" rtlCol="0">
            <a:spAutoFit/>
          </a:bodyPr>
          <a:lstStyle/>
          <a:p>
            <a:pPr algn="ctr"/>
            <a:r>
              <a:rPr lang="en-US" sz="3200" i="1" dirty="0" err="1"/>
              <a:t>Rechtfertigung</a:t>
            </a:r>
            <a:r>
              <a:rPr lang="en-US" sz="3200" i="1" dirty="0"/>
              <a:t> und </a:t>
            </a:r>
            <a:r>
              <a:rPr lang="en-US" sz="3200" i="1" dirty="0" err="1"/>
              <a:t>Heiligung</a:t>
            </a:r>
            <a:endParaRPr lang="en-US" sz="3200" i="1" dirty="0"/>
          </a:p>
        </p:txBody>
      </p:sp>
      <p:sp>
        <p:nvSpPr>
          <p:cNvPr id="5" name="TextBox 4"/>
          <p:cNvSpPr txBox="1"/>
          <p:nvPr/>
        </p:nvSpPr>
        <p:spPr>
          <a:xfrm>
            <a:off x="3776870" y="1868557"/>
            <a:ext cx="8322365" cy="2062103"/>
          </a:xfrm>
          <a:prstGeom prst="rect">
            <a:avLst/>
          </a:prstGeom>
          <a:noFill/>
        </p:spPr>
        <p:txBody>
          <a:bodyPr wrap="square" rtlCol="0">
            <a:spAutoFit/>
          </a:bodyPr>
          <a:lstStyle/>
          <a:p>
            <a:r>
              <a:rPr lang="en-US" sz="3200" dirty="0"/>
              <a:t>Man’s attempts to justify himself before God:</a:t>
            </a:r>
          </a:p>
          <a:p>
            <a:r>
              <a:rPr lang="en-US" sz="3200" dirty="0"/>
              <a:t>	Pietism</a:t>
            </a:r>
          </a:p>
          <a:p>
            <a:r>
              <a:rPr lang="en-US" sz="3200" dirty="0"/>
              <a:t>	Mysticism</a:t>
            </a:r>
          </a:p>
          <a:p>
            <a:r>
              <a:rPr lang="en-US" sz="3200" dirty="0"/>
              <a:t>	Rationalism</a:t>
            </a:r>
          </a:p>
        </p:txBody>
      </p:sp>
      <p:sp>
        <p:nvSpPr>
          <p:cNvPr id="6" name="TextBox 5"/>
          <p:cNvSpPr txBox="1"/>
          <p:nvPr/>
        </p:nvSpPr>
        <p:spPr>
          <a:xfrm flipH="1" flipV="1">
            <a:off x="12041944" y="4596774"/>
            <a:ext cx="45719" cy="45719"/>
          </a:xfrm>
          <a:prstGeom prst="rect">
            <a:avLst/>
          </a:prstGeom>
          <a:noFill/>
        </p:spPr>
        <p:txBody>
          <a:bodyPr wrap="square" rtlCol="0">
            <a:spAutoFit/>
          </a:bodyPr>
          <a:lstStyle/>
          <a:p>
            <a:endParaRPr lang="en-US" dirty="0"/>
          </a:p>
        </p:txBody>
      </p:sp>
      <p:pic>
        <p:nvPicPr>
          <p:cNvPr id="4102" name="Picture 6" descr="Image result for navel gaz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9426" y="2532967"/>
            <a:ext cx="3589063" cy="4201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387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102"/>
                                        </p:tgtEl>
                                        <p:attrNameLst>
                                          <p:attrName>style.visibility</p:attrName>
                                        </p:attrNameLst>
                                      </p:cBhvr>
                                      <p:to>
                                        <p:strVal val="visible"/>
                                      </p:to>
                                    </p:set>
                                    <p:anim calcmode="lin" valueType="num">
                                      <p:cBhvr>
                                        <p:cTn id="28" dur="500" fill="hold"/>
                                        <p:tgtEl>
                                          <p:spTgt spid="4102"/>
                                        </p:tgtEl>
                                        <p:attrNameLst>
                                          <p:attrName>ppt_w</p:attrName>
                                        </p:attrNameLst>
                                      </p:cBhvr>
                                      <p:tavLst>
                                        <p:tav tm="0">
                                          <p:val>
                                            <p:fltVal val="0"/>
                                          </p:val>
                                        </p:tav>
                                        <p:tav tm="100000">
                                          <p:val>
                                            <p:strVal val="#ppt_w"/>
                                          </p:val>
                                        </p:tav>
                                      </p:tavLst>
                                    </p:anim>
                                    <p:anim calcmode="lin" valueType="num">
                                      <p:cBhvr>
                                        <p:cTn id="29" dur="500" fill="hold"/>
                                        <p:tgtEl>
                                          <p:spTgt spid="4102"/>
                                        </p:tgtEl>
                                        <p:attrNameLst>
                                          <p:attrName>ppt_h</p:attrName>
                                        </p:attrNameLst>
                                      </p:cBhvr>
                                      <p:tavLst>
                                        <p:tav tm="0">
                                          <p:val>
                                            <p:fltVal val="0"/>
                                          </p:val>
                                        </p:tav>
                                        <p:tav tm="100000">
                                          <p:val>
                                            <p:strVal val="#ppt_h"/>
                                          </p:val>
                                        </p:tav>
                                      </p:tavLst>
                                    </p:anim>
                                    <p:animEffect transition="in" filter="fade">
                                      <p:cBhvr>
                                        <p:cTn id="30"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15536"/>
          </a:xfrm>
        </p:spPr>
        <p:txBody>
          <a:bodyPr>
            <a:normAutofit fontScale="90000"/>
          </a:bodyPr>
          <a:lstStyle/>
          <a:p>
            <a:pPr algn="ctr"/>
            <a:r>
              <a:rPr lang="en-US" dirty="0"/>
              <a:t>Faith is focused </a:t>
            </a:r>
            <a:r>
              <a:rPr lang="en-US" i="1" dirty="0"/>
              <a:t>extra </a:t>
            </a:r>
            <a:r>
              <a:rPr lang="en-US" i="1" dirty="0" err="1"/>
              <a:t>nos</a:t>
            </a:r>
            <a:endParaRPr lang="en-US" dirty="0"/>
          </a:p>
        </p:txBody>
      </p:sp>
      <p:sp>
        <p:nvSpPr>
          <p:cNvPr id="3" name="Content Placeholder 2"/>
          <p:cNvSpPr>
            <a:spLocks noGrp="1"/>
          </p:cNvSpPr>
          <p:nvPr>
            <p:ph idx="1"/>
          </p:nvPr>
        </p:nvSpPr>
        <p:spPr>
          <a:xfrm>
            <a:off x="225287" y="980662"/>
            <a:ext cx="4161183" cy="490329"/>
          </a:xfrm>
        </p:spPr>
        <p:txBody>
          <a:bodyPr>
            <a:normAutofit fontScale="92500"/>
          </a:bodyPr>
          <a:lstStyle/>
          <a:p>
            <a:pPr marL="0" indent="0">
              <a:buNone/>
            </a:pPr>
            <a:r>
              <a:rPr lang="en-US" dirty="0"/>
              <a:t>For justification, faith’s focus</a:t>
            </a:r>
          </a:p>
        </p:txBody>
      </p:sp>
      <p:pic>
        <p:nvPicPr>
          <p:cNvPr id="5122" name="Picture 2" descr="Image result for Christ crucified crana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87" y="1470992"/>
            <a:ext cx="4354812" cy="51683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599583" y="965297"/>
            <a:ext cx="5049079" cy="492443"/>
          </a:xfrm>
          <a:prstGeom prst="rect">
            <a:avLst/>
          </a:prstGeom>
          <a:noFill/>
        </p:spPr>
        <p:txBody>
          <a:bodyPr wrap="square" rtlCol="0">
            <a:spAutoFit/>
          </a:bodyPr>
          <a:lstStyle/>
          <a:p>
            <a:r>
              <a:rPr lang="en-US" sz="2600" dirty="0"/>
              <a:t>For sanctification, faith’s focus</a:t>
            </a:r>
          </a:p>
        </p:txBody>
      </p:sp>
      <p:pic>
        <p:nvPicPr>
          <p:cNvPr id="5124" name="Picture 4" descr="Image result for help need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580833"/>
            <a:ext cx="5481587" cy="3882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5483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p:cTn id="14" dur="500" fill="hold"/>
                                        <p:tgtEl>
                                          <p:spTgt spid="5122"/>
                                        </p:tgtEl>
                                        <p:attrNameLst>
                                          <p:attrName>ppt_w</p:attrName>
                                        </p:attrNameLst>
                                      </p:cBhvr>
                                      <p:tavLst>
                                        <p:tav tm="0">
                                          <p:val>
                                            <p:fltVal val="0"/>
                                          </p:val>
                                        </p:tav>
                                        <p:tav tm="100000">
                                          <p:val>
                                            <p:strVal val="#ppt_w"/>
                                          </p:val>
                                        </p:tav>
                                      </p:tavLst>
                                    </p:anim>
                                    <p:anim calcmode="lin" valueType="num">
                                      <p:cBhvr>
                                        <p:cTn id="15" dur="500" fill="hold"/>
                                        <p:tgtEl>
                                          <p:spTgt spid="5122"/>
                                        </p:tgtEl>
                                        <p:attrNameLst>
                                          <p:attrName>ppt_h</p:attrName>
                                        </p:attrNameLst>
                                      </p:cBhvr>
                                      <p:tavLst>
                                        <p:tav tm="0">
                                          <p:val>
                                            <p:fltVal val="0"/>
                                          </p:val>
                                        </p:tav>
                                        <p:tav tm="100000">
                                          <p:val>
                                            <p:strVal val="#ppt_h"/>
                                          </p:val>
                                        </p:tav>
                                      </p:tavLst>
                                    </p:anim>
                                    <p:animEffect transition="in" filter="fade">
                                      <p:cBhvr>
                                        <p:cTn id="16" dur="500"/>
                                        <p:tgtEl>
                                          <p:spTgt spid="512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124"/>
                                        </p:tgtEl>
                                        <p:attrNameLst>
                                          <p:attrName>style.visibility</p:attrName>
                                        </p:attrNameLst>
                                      </p:cBhvr>
                                      <p:to>
                                        <p:strVal val="visible"/>
                                      </p:to>
                                    </p:set>
                                    <p:anim calcmode="lin" valueType="num">
                                      <p:cBhvr>
                                        <p:cTn id="28" dur="500" fill="hold"/>
                                        <p:tgtEl>
                                          <p:spTgt spid="5124"/>
                                        </p:tgtEl>
                                        <p:attrNameLst>
                                          <p:attrName>ppt_w</p:attrName>
                                        </p:attrNameLst>
                                      </p:cBhvr>
                                      <p:tavLst>
                                        <p:tav tm="0">
                                          <p:val>
                                            <p:fltVal val="0"/>
                                          </p:val>
                                        </p:tav>
                                        <p:tav tm="100000">
                                          <p:val>
                                            <p:strVal val="#ppt_w"/>
                                          </p:val>
                                        </p:tav>
                                      </p:tavLst>
                                    </p:anim>
                                    <p:anim calcmode="lin" valueType="num">
                                      <p:cBhvr>
                                        <p:cTn id="29" dur="500" fill="hold"/>
                                        <p:tgtEl>
                                          <p:spTgt spid="5124"/>
                                        </p:tgtEl>
                                        <p:attrNameLst>
                                          <p:attrName>ppt_h</p:attrName>
                                        </p:attrNameLst>
                                      </p:cBhvr>
                                      <p:tavLst>
                                        <p:tav tm="0">
                                          <p:val>
                                            <p:fltVal val="0"/>
                                          </p:val>
                                        </p:tav>
                                        <p:tav tm="100000">
                                          <p:val>
                                            <p:strVal val="#ppt_h"/>
                                          </p:val>
                                        </p:tav>
                                      </p:tavLst>
                                    </p:anim>
                                    <p:animEffect transition="in" filter="fade">
                                      <p:cBhvr>
                                        <p:cTn id="30"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8301"/>
          </a:xfrm>
        </p:spPr>
        <p:txBody>
          <a:bodyPr/>
          <a:lstStyle/>
          <a:p>
            <a:pPr algn="ctr"/>
            <a:r>
              <a:rPr lang="en-US" dirty="0"/>
              <a:t>Sanctification flows from Justification</a:t>
            </a:r>
          </a:p>
        </p:txBody>
      </p:sp>
      <p:sp>
        <p:nvSpPr>
          <p:cNvPr id="3" name="Content Placeholder 2"/>
          <p:cNvSpPr>
            <a:spLocks noGrp="1"/>
          </p:cNvSpPr>
          <p:nvPr>
            <p:ph idx="1"/>
          </p:nvPr>
        </p:nvSpPr>
        <p:spPr>
          <a:xfrm>
            <a:off x="238539" y="1192696"/>
            <a:ext cx="11847444" cy="5380382"/>
          </a:xfrm>
        </p:spPr>
        <p:txBody>
          <a:bodyPr/>
          <a:lstStyle/>
          <a:p>
            <a:pPr marL="0" indent="0">
              <a:buNone/>
            </a:pPr>
            <a:r>
              <a:rPr lang="en-US" dirty="0"/>
              <a:t>Who needs my good works? </a:t>
            </a:r>
          </a:p>
          <a:p>
            <a:pPr marL="0" indent="0">
              <a:buNone/>
            </a:pPr>
            <a:r>
              <a:rPr lang="en-US" dirty="0"/>
              <a:t>Good works as grateful response</a:t>
            </a:r>
          </a:p>
          <a:p>
            <a:pPr marL="0" indent="0">
              <a:buNone/>
            </a:pPr>
            <a:r>
              <a:rPr lang="en-US" dirty="0"/>
              <a:t>Good works as “proof that faith is living” (</a:t>
            </a:r>
            <a:r>
              <a:rPr lang="en-US" i="1" dirty="0"/>
              <a:t>Salvation Unto Us Has Come</a:t>
            </a:r>
            <a:r>
              <a:rPr lang="en-US" dirty="0"/>
              <a:t>, </a:t>
            </a:r>
            <a:r>
              <a:rPr lang="en-US" dirty="0" err="1"/>
              <a:t>Speratus</a:t>
            </a:r>
            <a:r>
              <a:rPr lang="en-US" dirty="0"/>
              <a:t>)</a:t>
            </a:r>
          </a:p>
          <a:p>
            <a:pPr marL="0" indent="0">
              <a:buNone/>
            </a:pPr>
            <a:r>
              <a:rPr lang="en-US" dirty="0"/>
              <a:t>Ephesians 2:8-10 </a:t>
            </a:r>
          </a:p>
          <a:p>
            <a:pPr marL="0" indent="0">
              <a:buNone/>
            </a:pPr>
            <a:r>
              <a:rPr lang="en-US" dirty="0"/>
              <a:t>We give thanks to You, almighty God, that You have refreshed us through this salutary gift, and we implore You that of Your mercy You would strengthen us through the same in faith toward You and in fervent love toward one another; through Jesus Christ, Your Son, our Lord, who lives and reigns with You and the Holy Spirit, one God, now and forever. Amen.</a:t>
            </a:r>
          </a:p>
          <a:p>
            <a:pPr marL="0" indent="0">
              <a:buNone/>
            </a:pPr>
            <a:r>
              <a:rPr lang="en-US" dirty="0"/>
              <a:t>Good works are defined by the Law while the Gospel motivates &amp; enables good works.</a:t>
            </a:r>
          </a:p>
        </p:txBody>
      </p:sp>
    </p:spTree>
    <p:extLst>
      <p:ext uri="{BB962C8B-B14F-4D97-AF65-F5344CB8AC3E}">
        <p14:creationId xmlns:p14="http://schemas.microsoft.com/office/powerpoint/2010/main" val="240778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4805"/>
          </a:xfrm>
        </p:spPr>
        <p:txBody>
          <a:bodyPr/>
          <a:lstStyle/>
          <a:p>
            <a:pPr algn="ctr"/>
            <a:r>
              <a:rPr lang="en-US" dirty="0"/>
              <a:t>Carl Ferdinand Wilhelm Walther </a:t>
            </a:r>
          </a:p>
        </p:txBody>
      </p:sp>
      <p:pic>
        <p:nvPicPr>
          <p:cNvPr id="6146" name="Picture 2" descr="Image result for cfw walth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4936" y="1099930"/>
            <a:ext cx="3368546"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0817" y="5883965"/>
            <a:ext cx="5234609" cy="369332"/>
          </a:xfrm>
          <a:prstGeom prst="rect">
            <a:avLst/>
          </a:prstGeom>
          <a:noFill/>
        </p:spPr>
        <p:txBody>
          <a:bodyPr wrap="square" rtlCol="0">
            <a:spAutoFit/>
          </a:bodyPr>
          <a:lstStyle/>
          <a:p>
            <a:pPr algn="ctr"/>
            <a:r>
              <a:rPr lang="en-US" dirty="0"/>
              <a:t>1839 – Saxon immigration to US</a:t>
            </a:r>
          </a:p>
        </p:txBody>
      </p:sp>
      <p:pic>
        <p:nvPicPr>
          <p:cNvPr id="6148" name="Picture 4" descr="Image result for cfw walt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121" y="1099930"/>
            <a:ext cx="4204252" cy="42042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61043" y="5671930"/>
            <a:ext cx="5300870" cy="369332"/>
          </a:xfrm>
          <a:prstGeom prst="rect">
            <a:avLst/>
          </a:prstGeom>
          <a:noFill/>
        </p:spPr>
        <p:txBody>
          <a:bodyPr wrap="square" rtlCol="0">
            <a:spAutoFit/>
          </a:bodyPr>
          <a:lstStyle/>
          <a:p>
            <a:pPr algn="ctr"/>
            <a:r>
              <a:rPr lang="en-US" dirty="0"/>
              <a:t>1884-1885 Friday Evening Lectures </a:t>
            </a:r>
          </a:p>
        </p:txBody>
      </p:sp>
    </p:spTree>
    <p:extLst>
      <p:ext uri="{BB962C8B-B14F-4D97-AF65-F5344CB8AC3E}">
        <p14:creationId xmlns:p14="http://schemas.microsoft.com/office/powerpoint/2010/main" val="187936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148"/>
                                        </p:tgtEl>
                                        <p:attrNameLst>
                                          <p:attrName>style.visibility</p:attrName>
                                        </p:attrNameLst>
                                      </p:cBhvr>
                                      <p:to>
                                        <p:strVal val="visible"/>
                                      </p:to>
                                    </p:set>
                                    <p:anim calcmode="lin" valueType="num">
                                      <p:cBhvr>
                                        <p:cTn id="19" dur="500" fill="hold"/>
                                        <p:tgtEl>
                                          <p:spTgt spid="6148"/>
                                        </p:tgtEl>
                                        <p:attrNameLst>
                                          <p:attrName>ppt_w</p:attrName>
                                        </p:attrNameLst>
                                      </p:cBhvr>
                                      <p:tavLst>
                                        <p:tav tm="0">
                                          <p:val>
                                            <p:fltVal val="0"/>
                                          </p:val>
                                        </p:tav>
                                        <p:tav tm="100000">
                                          <p:val>
                                            <p:strVal val="#ppt_w"/>
                                          </p:val>
                                        </p:tav>
                                      </p:tavLst>
                                    </p:anim>
                                    <p:anim calcmode="lin" valueType="num">
                                      <p:cBhvr>
                                        <p:cTn id="20" dur="500" fill="hold"/>
                                        <p:tgtEl>
                                          <p:spTgt spid="6148"/>
                                        </p:tgtEl>
                                        <p:attrNameLst>
                                          <p:attrName>ppt_h</p:attrName>
                                        </p:attrNameLst>
                                      </p:cBhvr>
                                      <p:tavLst>
                                        <p:tav tm="0">
                                          <p:val>
                                            <p:fltVal val="0"/>
                                          </p:val>
                                        </p:tav>
                                        <p:tav tm="100000">
                                          <p:val>
                                            <p:strVal val="#ppt_h"/>
                                          </p:val>
                                        </p:tav>
                                      </p:tavLst>
                                    </p:anim>
                                    <p:animEffect transition="in" filter="fade">
                                      <p:cBhvr>
                                        <p:cTn id="21" dur="500"/>
                                        <p:tgtEl>
                                          <p:spTgt spid="614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197"/>
          </a:xfrm>
        </p:spPr>
        <p:txBody>
          <a:bodyPr>
            <a:normAutofit fontScale="90000"/>
          </a:bodyPr>
          <a:lstStyle/>
          <a:p>
            <a:pPr algn="ctr"/>
            <a:endParaRPr lang="en-US" dirty="0"/>
          </a:p>
        </p:txBody>
      </p:sp>
      <p:pic>
        <p:nvPicPr>
          <p:cNvPr id="7170" name="Picture 2" descr="Image result for proper distinction between law and gospe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7296" y="713032"/>
            <a:ext cx="3099289" cy="538871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god's no and god's y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630" y="720969"/>
            <a:ext cx="3545059" cy="5317589"/>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law and gospel how to read and apply the bi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5194" y="742913"/>
            <a:ext cx="3791682" cy="5295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05379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945"/>
          </a:xfrm>
        </p:spPr>
        <p:txBody>
          <a:bodyPr>
            <a:normAutofit fontScale="90000"/>
          </a:bodyPr>
          <a:lstStyle/>
          <a:p>
            <a:endParaRPr lang="en-US" dirty="0"/>
          </a:p>
        </p:txBody>
      </p:sp>
      <p:sp>
        <p:nvSpPr>
          <p:cNvPr id="3" name="Content Placeholder 2"/>
          <p:cNvSpPr>
            <a:spLocks noGrp="1"/>
          </p:cNvSpPr>
          <p:nvPr>
            <p:ph idx="1"/>
          </p:nvPr>
        </p:nvSpPr>
        <p:spPr>
          <a:xfrm>
            <a:off x="251791" y="172278"/>
            <a:ext cx="11767931" cy="6493565"/>
          </a:xfrm>
        </p:spPr>
        <p:txBody>
          <a:bodyPr>
            <a:normAutofit lnSpcReduction="10000"/>
          </a:bodyPr>
          <a:lstStyle/>
          <a:p>
            <a:pPr marL="0" indent="0">
              <a:buNone/>
            </a:pPr>
            <a:r>
              <a:rPr lang="en-US" dirty="0"/>
              <a:t>Thesis I – The doctrinal contents of all Holy Scripture, both of the Old and New Testament, consist of </a:t>
            </a:r>
            <a:r>
              <a:rPr lang="en-US" dirty="0">
                <a:solidFill>
                  <a:srgbClr val="FF0000"/>
                </a:solidFill>
              </a:rPr>
              <a:t>two doctrines that differ fundamentally </a:t>
            </a:r>
            <a:r>
              <a:rPr lang="en-US" dirty="0"/>
              <a:t>from each other. These two doctrines are the Law and the Gospel.</a:t>
            </a:r>
          </a:p>
          <a:p>
            <a:pPr marL="0" indent="0">
              <a:buNone/>
            </a:pPr>
            <a:endParaRPr lang="en-US" dirty="0"/>
          </a:p>
          <a:p>
            <a:pPr marL="0" indent="0">
              <a:buNone/>
            </a:pPr>
            <a:r>
              <a:rPr lang="en-US" dirty="0"/>
              <a:t>Thesis II – If you wish to be an orthodox teacher, you must present all the articles of faith in accordance with Scripture, yet you must also </a:t>
            </a:r>
            <a:r>
              <a:rPr lang="en-US" dirty="0">
                <a:solidFill>
                  <a:srgbClr val="FF0000"/>
                </a:solidFill>
              </a:rPr>
              <a:t>rightly distinguish</a:t>
            </a:r>
            <a:r>
              <a:rPr lang="en-US" dirty="0"/>
              <a:t> Law and Gospel.</a:t>
            </a:r>
          </a:p>
          <a:p>
            <a:pPr marL="0" indent="0">
              <a:buNone/>
            </a:pPr>
            <a:endParaRPr lang="en-US" dirty="0"/>
          </a:p>
          <a:p>
            <a:pPr marL="0" indent="0">
              <a:buNone/>
            </a:pPr>
            <a:r>
              <a:rPr lang="en-US" dirty="0"/>
              <a:t>Thesis III – To rightly distinguish Law and Gospel is </a:t>
            </a:r>
            <a:r>
              <a:rPr lang="en-US" dirty="0">
                <a:solidFill>
                  <a:srgbClr val="FF0000"/>
                </a:solidFill>
              </a:rPr>
              <a:t>the most difficult and highest Christian art </a:t>
            </a:r>
            <a:r>
              <a:rPr lang="en-US" dirty="0"/>
              <a:t>– and for theologians in particular. It is taught only by the </a:t>
            </a:r>
            <a:r>
              <a:rPr lang="en-US" dirty="0">
                <a:solidFill>
                  <a:srgbClr val="FF0000"/>
                </a:solidFill>
              </a:rPr>
              <a:t>Holy Spirit in combination with experience</a:t>
            </a:r>
            <a:r>
              <a:rPr lang="en-US" dirty="0"/>
              <a:t>.</a:t>
            </a:r>
          </a:p>
          <a:p>
            <a:pPr marL="0" indent="0">
              <a:buNone/>
            </a:pPr>
            <a:endParaRPr lang="en-US" dirty="0"/>
          </a:p>
          <a:p>
            <a:pPr marL="0" indent="0">
              <a:buNone/>
            </a:pPr>
            <a:r>
              <a:rPr lang="en-US" dirty="0"/>
              <a:t>Thesis IV – Understanding how to distinguish Law and Gospel provides wonderful insight for understanding all of Holy Scripture correctly. In fact, </a:t>
            </a:r>
            <a:r>
              <a:rPr lang="en-US" dirty="0">
                <a:solidFill>
                  <a:srgbClr val="FF0000"/>
                </a:solidFill>
              </a:rPr>
              <a:t>without this knowledge Scripture is and remains a sealed book</a:t>
            </a:r>
            <a:r>
              <a:rPr lang="en-US" dirty="0"/>
              <a:t>. </a:t>
            </a:r>
          </a:p>
        </p:txBody>
      </p:sp>
    </p:spTree>
    <p:extLst>
      <p:ext uri="{BB962C8B-B14F-4D97-AF65-F5344CB8AC3E}">
        <p14:creationId xmlns:p14="http://schemas.microsoft.com/office/powerpoint/2010/main" val="391723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026" y="159027"/>
            <a:ext cx="11900452" cy="914400"/>
          </a:xfrm>
        </p:spPr>
        <p:txBody>
          <a:bodyPr>
            <a:normAutofit/>
          </a:bodyPr>
          <a:lstStyle/>
          <a:p>
            <a:pPr algn="ctr"/>
            <a:r>
              <a:rPr lang="en-US" sz="4000" dirty="0"/>
              <a:t>Twenty-One Theses Re: How Law &amp; Gospel are Confused</a:t>
            </a:r>
          </a:p>
        </p:txBody>
      </p:sp>
      <p:sp>
        <p:nvSpPr>
          <p:cNvPr id="3" name="Content Placeholder 2"/>
          <p:cNvSpPr>
            <a:spLocks noGrp="1"/>
          </p:cNvSpPr>
          <p:nvPr>
            <p:ph idx="1"/>
          </p:nvPr>
        </p:nvSpPr>
        <p:spPr>
          <a:xfrm>
            <a:off x="159025" y="887896"/>
            <a:ext cx="11781183" cy="5791199"/>
          </a:xfrm>
        </p:spPr>
        <p:txBody>
          <a:bodyPr>
            <a:normAutofit fontScale="92500"/>
          </a:bodyPr>
          <a:lstStyle/>
          <a:p>
            <a:pPr marL="0" indent="0" algn="ctr">
              <a:buNone/>
            </a:pPr>
            <a:r>
              <a:rPr lang="en-US" dirty="0"/>
              <a:t>You are not rightly distinguishing Law and Gospel in the Word of God if…</a:t>
            </a:r>
          </a:p>
          <a:p>
            <a:pPr marL="0" indent="0">
              <a:buNone/>
            </a:pPr>
            <a:r>
              <a:rPr lang="en-US" dirty="0"/>
              <a:t>VIII – …you preach the Law to those who are already in terror on account of their sins or the Gospel to those who are living securely in their sins. </a:t>
            </a:r>
          </a:p>
          <a:p>
            <a:pPr marL="0" indent="0">
              <a:buNone/>
            </a:pPr>
            <a:r>
              <a:rPr lang="en-US" dirty="0"/>
              <a:t>IX – …you point sinners who have been struck down and terrified by the Law toward their own prayers and struggles with God…. Rather, point them toward the Word and the Sacraments. </a:t>
            </a:r>
          </a:p>
          <a:p>
            <a:pPr marL="0" indent="0">
              <a:buNone/>
            </a:pPr>
            <a:r>
              <a:rPr lang="en-US" dirty="0"/>
              <a:t>XIII – …you explain faith by demanding that people are able to make themselves believe or at least can collaborate toward that end. Rather, preach faith into people’s hearts by laying the Gospel promises before them. </a:t>
            </a:r>
          </a:p>
          <a:p>
            <a:pPr marL="0" indent="0">
              <a:buNone/>
            </a:pPr>
            <a:r>
              <a:rPr lang="en-US" dirty="0"/>
              <a:t>XXIII – …you use the demands, threats, or promises of the Law to try and force the unregenerate to put away theirs sins and engage in good works and thus become godly; and then, on the other hand, if you use the commands of the Law – rather than the admonitions of the Gospel – to urge the regenerate to do good.</a:t>
            </a:r>
          </a:p>
          <a:p>
            <a:pPr marL="0" indent="0">
              <a:buNone/>
            </a:pPr>
            <a:r>
              <a:rPr lang="en-US" dirty="0"/>
              <a:t>XXV – …you do not allow the Gospel to predominate in your teaching. </a:t>
            </a:r>
          </a:p>
        </p:txBody>
      </p:sp>
    </p:spTree>
    <p:extLst>
      <p:ext uri="{BB962C8B-B14F-4D97-AF65-F5344CB8AC3E}">
        <p14:creationId xmlns:p14="http://schemas.microsoft.com/office/powerpoint/2010/main" val="180647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9032"/>
          </a:xfrm>
        </p:spPr>
        <p:txBody>
          <a:bodyPr>
            <a:normAutofit fontScale="90000"/>
          </a:bodyPr>
          <a:lstStyle/>
          <a:p>
            <a:pPr algn="ctr"/>
            <a:r>
              <a:rPr lang="en-US" dirty="0"/>
              <a:t>Reading the Text &amp; Reading the Person</a:t>
            </a:r>
          </a:p>
        </p:txBody>
      </p:sp>
      <p:pic>
        <p:nvPicPr>
          <p:cNvPr id="8194" name="Picture 2" descr="Image result for Biblical tex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7446" y="1784152"/>
            <a:ext cx="5272569" cy="401173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sad wo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8342" y="1364974"/>
            <a:ext cx="6256053" cy="41413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828342" y="5565911"/>
            <a:ext cx="6111867" cy="707886"/>
          </a:xfrm>
          <a:prstGeom prst="rect">
            <a:avLst/>
          </a:prstGeom>
          <a:noFill/>
        </p:spPr>
        <p:txBody>
          <a:bodyPr wrap="square" rtlCol="0">
            <a:spAutoFit/>
          </a:bodyPr>
          <a:lstStyle/>
          <a:p>
            <a:pPr algn="ctr"/>
            <a:r>
              <a:rPr lang="en-US" sz="4000" dirty="0"/>
              <a:t>Why do you ask? </a:t>
            </a:r>
          </a:p>
        </p:txBody>
      </p:sp>
    </p:spTree>
    <p:extLst>
      <p:ext uri="{BB962C8B-B14F-4D97-AF65-F5344CB8AC3E}">
        <p14:creationId xmlns:p14="http://schemas.microsoft.com/office/powerpoint/2010/main" val="13333328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animEffect transition="in" filter="fade">
                                      <p:cBhvr>
                                        <p:cTn id="9" dur="5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196"/>
                                        </p:tgtEl>
                                        <p:attrNameLst>
                                          <p:attrName>style.visibility</p:attrName>
                                        </p:attrNameLst>
                                      </p:cBhvr>
                                      <p:to>
                                        <p:strVal val="visible"/>
                                      </p:to>
                                    </p:set>
                                    <p:anim calcmode="lin" valueType="num">
                                      <p:cBhvr>
                                        <p:cTn id="14" dur="500" fill="hold"/>
                                        <p:tgtEl>
                                          <p:spTgt spid="8196"/>
                                        </p:tgtEl>
                                        <p:attrNameLst>
                                          <p:attrName>ppt_w</p:attrName>
                                        </p:attrNameLst>
                                      </p:cBhvr>
                                      <p:tavLst>
                                        <p:tav tm="0">
                                          <p:val>
                                            <p:fltVal val="0"/>
                                          </p:val>
                                        </p:tav>
                                        <p:tav tm="100000">
                                          <p:val>
                                            <p:strVal val="#ppt_w"/>
                                          </p:val>
                                        </p:tav>
                                      </p:tavLst>
                                    </p:anim>
                                    <p:anim calcmode="lin" valueType="num">
                                      <p:cBhvr>
                                        <p:cTn id="15" dur="500" fill="hold"/>
                                        <p:tgtEl>
                                          <p:spTgt spid="8196"/>
                                        </p:tgtEl>
                                        <p:attrNameLst>
                                          <p:attrName>ppt_h</p:attrName>
                                        </p:attrNameLst>
                                      </p:cBhvr>
                                      <p:tavLst>
                                        <p:tav tm="0">
                                          <p:val>
                                            <p:fltVal val="0"/>
                                          </p:val>
                                        </p:tav>
                                        <p:tav tm="100000">
                                          <p:val>
                                            <p:strVal val="#ppt_h"/>
                                          </p:val>
                                        </p:tav>
                                      </p:tavLst>
                                    </p:anim>
                                    <p:animEffect transition="in" filter="fade">
                                      <p:cBhvr>
                                        <p:cTn id="16" dur="500"/>
                                        <p:tgtEl>
                                          <p:spTgt spid="819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27571"/>
          </a:xfrm>
        </p:spPr>
        <p:txBody>
          <a:bodyPr/>
          <a:lstStyle/>
          <a:p>
            <a:pPr algn="ctr"/>
            <a:r>
              <a:rPr lang="en-US" dirty="0"/>
              <a:t>Leviticus 19:2 / 1 Peter 1:16</a:t>
            </a:r>
          </a:p>
        </p:txBody>
      </p:sp>
      <p:sp>
        <p:nvSpPr>
          <p:cNvPr id="3" name="Content Placeholder 2"/>
          <p:cNvSpPr>
            <a:spLocks noGrp="1"/>
          </p:cNvSpPr>
          <p:nvPr>
            <p:ph idx="1"/>
          </p:nvPr>
        </p:nvSpPr>
        <p:spPr>
          <a:xfrm>
            <a:off x="357809" y="1192696"/>
            <a:ext cx="11529391" cy="5353878"/>
          </a:xfrm>
        </p:spPr>
        <p:txBody>
          <a:bodyPr>
            <a:normAutofit lnSpcReduction="10000"/>
          </a:bodyPr>
          <a:lstStyle/>
          <a:p>
            <a:pPr marL="0" indent="0">
              <a:buNone/>
            </a:pPr>
            <a:r>
              <a:rPr lang="he-IL" b="0" i="0" dirty="0">
                <a:effectLst/>
                <a:latin typeface="SBL Hebrew" panose="02000000000000000000" pitchFamily="2" charset="-79"/>
                <a:cs typeface="SBL Hebrew" panose="02000000000000000000" pitchFamily="2" charset="-79"/>
              </a:rPr>
              <a:t>קְדֹשִׁ֣ים תִּהְי֑וּ כִּ֣י קָדֹ֔ושׁ אֲנִ֖י יְהוָ֥ה אֱלֹהֵיכֶֽם</a:t>
            </a:r>
            <a:endParaRPr lang="en-US" b="0" i="0" dirty="0">
              <a:effectLst/>
              <a:latin typeface="SBL Hebrew" panose="02000000000000000000" pitchFamily="2" charset="-79"/>
              <a:cs typeface="SBL Hebrew" panose="02000000000000000000" pitchFamily="2" charset="-79"/>
            </a:endParaRPr>
          </a:p>
          <a:p>
            <a:pPr marL="0" indent="0">
              <a:buNone/>
            </a:pPr>
            <a:r>
              <a:rPr lang="el-GR" b="0" i="0" dirty="0">
                <a:effectLst/>
                <a:latin typeface="SBL Greek" panose="02000000000000000000" pitchFamily="2" charset="0"/>
              </a:rPr>
              <a:t> </a:t>
            </a:r>
            <a:r>
              <a:rPr lang="el-GR" b="1" i="0" dirty="0">
                <a:effectLst/>
                <a:latin typeface="SBL Greek" panose="02000000000000000000" pitchFamily="2" charset="0"/>
              </a:rPr>
              <a:t>Ἅγιοι ἔσεσθε, ὅτι ἐγὼ ἅγιός [εἰμι].</a:t>
            </a:r>
            <a:endParaRPr lang="en-US" b="1" i="0" dirty="0">
              <a:effectLst/>
              <a:latin typeface="SBL Greek" panose="02000000000000000000" pitchFamily="2" charset="0"/>
            </a:endParaRPr>
          </a:p>
          <a:p>
            <a:pPr marL="0" indent="0">
              <a:buNone/>
            </a:pPr>
            <a:endParaRPr lang="en-US" b="1" i="0" dirty="0">
              <a:solidFill>
                <a:srgbClr val="463C3B"/>
              </a:solidFill>
              <a:effectLst/>
              <a:latin typeface="SBL Greek" panose="02000000000000000000" pitchFamily="2" charset="0"/>
            </a:endParaRPr>
          </a:p>
          <a:p>
            <a:pPr marL="0" indent="0">
              <a:buNone/>
            </a:pPr>
            <a:r>
              <a:rPr lang="en-US" dirty="0"/>
              <a:t>When do I need to hear a policy command (Law)?</a:t>
            </a:r>
          </a:p>
          <a:p>
            <a:pPr marL="0" indent="0">
              <a:buNone/>
            </a:pPr>
            <a:r>
              <a:rPr lang="en-US" dirty="0"/>
              <a:t>When do I need to hear an indicative statement of fact (Gospel)? </a:t>
            </a:r>
          </a:p>
          <a:p>
            <a:pPr marL="0" indent="0">
              <a:buNone/>
            </a:pPr>
            <a:endParaRPr lang="en-US" dirty="0"/>
          </a:p>
          <a:p>
            <a:pPr marL="0" indent="0">
              <a:buNone/>
            </a:pPr>
            <a:r>
              <a:rPr lang="en-US" dirty="0"/>
              <a:t>Similarly, the First Commandment…</a:t>
            </a:r>
          </a:p>
          <a:p>
            <a:pPr marL="0" indent="0">
              <a:buNone/>
            </a:pPr>
            <a:r>
              <a:rPr lang="en-US" dirty="0"/>
              <a:t>	</a:t>
            </a:r>
            <a:r>
              <a:rPr lang="he-IL" b="0" i="0" dirty="0">
                <a:effectLst/>
                <a:latin typeface="SBL Hebrew" panose="02000000000000000000" pitchFamily="2" charset="-79"/>
                <a:cs typeface="SBL Hebrew" panose="02000000000000000000" pitchFamily="2" charset="-79"/>
              </a:rPr>
              <a:t> לֹֽ֣א יִהְיֶֽה־לְךָ֛֩ אֱלֹהִ֥֨ים אֲחֵרִ֖֜ים עַל־פָּנָֽ֗יַ׃ </a:t>
            </a:r>
          </a:p>
          <a:p>
            <a:pPr marL="0" indent="0">
              <a:buNone/>
            </a:pPr>
            <a:endParaRPr lang="en-US" dirty="0">
              <a:cs typeface="SBL Hebrew" panose="02000000000000000000" pitchFamily="2" charset="-79"/>
            </a:endParaRPr>
          </a:p>
          <a:p>
            <a:pPr marL="0" indent="0">
              <a:buNone/>
            </a:pPr>
            <a:r>
              <a:rPr lang="en-US" dirty="0">
                <a:cs typeface="SBL Hebrew" panose="02000000000000000000" pitchFamily="2" charset="-79"/>
              </a:rPr>
              <a:t>So, which is it? Policy command (Law) or statement of fact (Gospel)?  </a:t>
            </a:r>
          </a:p>
          <a:p>
            <a:pPr marL="0" indent="0">
              <a:buNone/>
            </a:pPr>
            <a:r>
              <a:rPr lang="en-US" dirty="0">
                <a:cs typeface="SBL Hebrew" panose="02000000000000000000" pitchFamily="2" charset="-79"/>
              </a:rPr>
              <a:t>	Why are you asking? </a:t>
            </a:r>
            <a:endParaRPr lang="en-US" dirty="0"/>
          </a:p>
        </p:txBody>
      </p:sp>
    </p:spTree>
    <p:extLst>
      <p:ext uri="{BB962C8B-B14F-4D97-AF65-F5344CB8AC3E}">
        <p14:creationId xmlns:p14="http://schemas.microsoft.com/office/powerpoint/2010/main" val="27748277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1" dur="500"/>
                                        <p:tgtEl>
                                          <p:spTgt spid="3">
                                            <p:txEl>
                                              <p:pRg st="3" end="3"/>
                                            </p:txEl>
                                          </p:spTgt>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p:cTn id="2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3" dur="500"/>
                                        <p:tgtEl>
                                          <p:spTgt spid="3">
                                            <p:txEl>
                                              <p:pRg st="6" end="6"/>
                                            </p:tx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 calcmode="lin" valueType="num">
                                      <p:cBhvr>
                                        <p:cTn id="3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p:cTn id="43"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4"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45" dur="500"/>
                                        <p:tgtEl>
                                          <p:spTgt spid="3">
                                            <p:txEl>
                                              <p:pRg st="9" end="9"/>
                                            </p:txEl>
                                          </p:spTgt>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 calcmode="lin" valueType="num">
                                      <p:cBhvr>
                                        <p:cTn id="48"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49"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5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522"/>
            <a:ext cx="10515600" cy="861392"/>
          </a:xfrm>
        </p:spPr>
        <p:txBody>
          <a:bodyPr>
            <a:normAutofit/>
          </a:bodyPr>
          <a:lstStyle/>
          <a:p>
            <a:pPr algn="ctr"/>
            <a:r>
              <a:rPr lang="en-US" dirty="0"/>
              <a:t>How then shall I preach/listen to a sermon?</a:t>
            </a:r>
          </a:p>
        </p:txBody>
      </p:sp>
      <p:sp>
        <p:nvSpPr>
          <p:cNvPr id="3" name="Content Placeholder 2"/>
          <p:cNvSpPr>
            <a:spLocks noGrp="1"/>
          </p:cNvSpPr>
          <p:nvPr>
            <p:ph idx="1"/>
          </p:nvPr>
        </p:nvSpPr>
        <p:spPr>
          <a:xfrm>
            <a:off x="318052" y="993914"/>
            <a:ext cx="11582400" cy="5645425"/>
          </a:xfrm>
        </p:spPr>
        <p:txBody>
          <a:bodyPr>
            <a:normAutofit lnSpcReduction="10000"/>
          </a:bodyPr>
          <a:lstStyle/>
          <a:p>
            <a:pPr marL="0" indent="0">
              <a:buNone/>
            </a:pPr>
            <a:r>
              <a:rPr lang="en-US" dirty="0"/>
              <a:t>What demands does God make in this text? (Law)</a:t>
            </a:r>
          </a:p>
          <a:p>
            <a:pPr marL="0" indent="0">
              <a:buNone/>
            </a:pPr>
            <a:r>
              <a:rPr lang="en-US" dirty="0"/>
              <a:t>What deliverance does God provide in this text? (Gospel)</a:t>
            </a:r>
          </a:p>
          <a:p>
            <a:pPr marL="0" indent="0">
              <a:buNone/>
            </a:pPr>
            <a:endParaRPr lang="en-US" dirty="0"/>
          </a:p>
          <a:p>
            <a:pPr marL="0" indent="0">
              <a:buNone/>
            </a:pPr>
            <a:r>
              <a:rPr lang="en-US" dirty="0"/>
              <a:t>How does the Law found in this text speak to me specifically, convicting me as a sinner and calling me to repentance? </a:t>
            </a:r>
          </a:p>
          <a:p>
            <a:pPr marL="0" indent="0">
              <a:buNone/>
            </a:pPr>
            <a:r>
              <a:rPr lang="en-US" dirty="0"/>
              <a:t>How does the Gospel found in this text speak to me specifically, delivering forgiveness in Christ and calling me to hope?</a:t>
            </a:r>
          </a:p>
          <a:p>
            <a:pPr marL="0" indent="0">
              <a:buNone/>
            </a:pPr>
            <a:endParaRPr lang="en-US" dirty="0"/>
          </a:p>
          <a:p>
            <a:pPr marL="0" indent="0">
              <a:buNone/>
            </a:pPr>
            <a:r>
              <a:rPr lang="en-US" dirty="0"/>
              <a:t>The Law has been properly preached when it points out MY sin (rather than the other guy’s sin). </a:t>
            </a:r>
          </a:p>
          <a:p>
            <a:pPr marL="0" indent="0">
              <a:buNone/>
            </a:pPr>
            <a:endParaRPr lang="en-US" dirty="0"/>
          </a:p>
          <a:p>
            <a:pPr marL="0" indent="0">
              <a:buNone/>
            </a:pPr>
            <a:r>
              <a:rPr lang="en-US" dirty="0"/>
              <a:t>The Gospel has been properly preached when it points me to CHRIST for full confidence and certainty.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00953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8" dur="500"/>
                                        <p:tgtEl>
                                          <p:spTgt spid="3">
                                            <p:txEl>
                                              <p:pRg st="3" end="3"/>
                                            </p:tx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p:cTn id="38"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p:cTn id="45"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6"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25" y="145774"/>
            <a:ext cx="11317357" cy="834888"/>
          </a:xfrm>
        </p:spPr>
        <p:txBody>
          <a:bodyPr>
            <a:normAutofit/>
          </a:bodyPr>
          <a:lstStyle/>
          <a:p>
            <a:pPr algn="ctr"/>
            <a:r>
              <a:rPr lang="en-US" dirty="0"/>
              <a:t>How then shall I deliver pastoral/Christian care? </a:t>
            </a:r>
          </a:p>
        </p:txBody>
      </p:sp>
      <p:sp>
        <p:nvSpPr>
          <p:cNvPr id="3" name="Content Placeholder 2"/>
          <p:cNvSpPr>
            <a:spLocks noGrp="1"/>
          </p:cNvSpPr>
          <p:nvPr>
            <p:ph idx="1"/>
          </p:nvPr>
        </p:nvSpPr>
        <p:spPr>
          <a:xfrm>
            <a:off x="265043" y="980662"/>
            <a:ext cx="11675166" cy="5605668"/>
          </a:xfrm>
        </p:spPr>
        <p:txBody>
          <a:bodyPr/>
          <a:lstStyle/>
          <a:p>
            <a:pPr marL="0" indent="0">
              <a:buNone/>
            </a:pPr>
            <a:r>
              <a:rPr lang="en-US" dirty="0"/>
              <a:t>Example 1: Paul &amp; the Church in Corinth</a:t>
            </a:r>
          </a:p>
          <a:p>
            <a:pPr marL="0" indent="0">
              <a:buNone/>
            </a:pPr>
            <a:r>
              <a:rPr lang="en-US" dirty="0"/>
              <a:t>	1 Corinthians 5 &amp; 6 – Sexual immorality</a:t>
            </a:r>
          </a:p>
          <a:p>
            <a:pPr marL="0" indent="0">
              <a:buNone/>
            </a:pPr>
            <a:r>
              <a:rPr lang="en-US" dirty="0"/>
              <a:t>	2 Corinthians 2 – Restoration of the penitent </a:t>
            </a:r>
          </a:p>
          <a:p>
            <a:pPr marL="0" indent="0">
              <a:buNone/>
            </a:pPr>
            <a:endParaRPr lang="en-US" dirty="0"/>
          </a:p>
          <a:p>
            <a:pPr marL="0" indent="0">
              <a:buNone/>
            </a:pPr>
            <a:r>
              <a:rPr lang="en-US" dirty="0"/>
              <a:t>Example 2: Luther’s return from the Wartburg Castle</a:t>
            </a:r>
          </a:p>
          <a:p>
            <a:pPr marL="0" indent="0">
              <a:buNone/>
            </a:pPr>
            <a:endParaRPr lang="en-US" dirty="0"/>
          </a:p>
          <a:p>
            <a:pPr marL="0" indent="0">
              <a:buNone/>
            </a:pPr>
            <a:r>
              <a:rPr lang="en-US" dirty="0"/>
              <a:t>What about today? </a:t>
            </a:r>
          </a:p>
          <a:p>
            <a:pPr marL="0" indent="0">
              <a:buNone/>
            </a:pPr>
            <a:r>
              <a:rPr lang="en-US" dirty="0"/>
              <a:t>	What does God’s Law say of this?</a:t>
            </a:r>
          </a:p>
          <a:p>
            <a:pPr marL="0" indent="0">
              <a:buNone/>
            </a:pPr>
            <a:r>
              <a:rPr lang="en-US" dirty="0"/>
              <a:t>	What does God’s Gospel say of this? </a:t>
            </a:r>
          </a:p>
        </p:txBody>
      </p:sp>
    </p:spTree>
    <p:extLst>
      <p:ext uri="{BB962C8B-B14F-4D97-AF65-F5344CB8AC3E}">
        <p14:creationId xmlns:p14="http://schemas.microsoft.com/office/powerpoint/2010/main" val="61093715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p:cTn id="35"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p:cTn id="42"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3">
                                            <p:txEl>
                                              <p:pRg st="7" end="7"/>
                                            </p:txEl>
                                          </p:spTgt>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p:cTn id="47"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051" y="365125"/>
            <a:ext cx="11635409" cy="45719"/>
          </a:xfrm>
        </p:spPr>
        <p:txBody>
          <a:bodyPr>
            <a:normAutofit fontScale="90000"/>
          </a:bodyPr>
          <a:lstStyle/>
          <a:p>
            <a:pPr algn="ctr"/>
            <a:endParaRPr lang="en-US" dirty="0"/>
          </a:p>
        </p:txBody>
      </p:sp>
      <p:sp>
        <p:nvSpPr>
          <p:cNvPr id="3" name="Content Placeholder 2"/>
          <p:cNvSpPr>
            <a:spLocks noGrp="1"/>
          </p:cNvSpPr>
          <p:nvPr>
            <p:ph idx="1"/>
          </p:nvPr>
        </p:nvSpPr>
        <p:spPr>
          <a:xfrm>
            <a:off x="185530" y="185530"/>
            <a:ext cx="11767930" cy="6480313"/>
          </a:xfrm>
        </p:spPr>
        <p:txBody>
          <a:bodyPr/>
          <a:lstStyle/>
          <a:p>
            <a:pPr marL="0" indent="0">
              <a:buNone/>
            </a:pPr>
            <a:r>
              <a:rPr lang="en-US" dirty="0"/>
              <a:t>End-of-Life Issues</a:t>
            </a:r>
          </a:p>
          <a:p>
            <a:pPr marL="0" indent="0">
              <a:buNone/>
            </a:pPr>
            <a:r>
              <a:rPr lang="en-US" dirty="0"/>
              <a:t>	What does God’s Law say?</a:t>
            </a:r>
          </a:p>
          <a:p>
            <a:pPr marL="0" indent="0">
              <a:buNone/>
            </a:pPr>
            <a:r>
              <a:rPr lang="en-US" dirty="0"/>
              <a:t>	What does God’s Gospel say? </a:t>
            </a:r>
          </a:p>
          <a:p>
            <a:pPr marL="0" indent="0">
              <a:buNone/>
            </a:pPr>
            <a:r>
              <a:rPr lang="en-US" dirty="0"/>
              <a:t>	Which needs to be heard right now? </a:t>
            </a:r>
          </a:p>
          <a:p>
            <a:pPr marL="0" indent="0">
              <a:buNone/>
            </a:pPr>
            <a:endParaRPr lang="en-US" dirty="0"/>
          </a:p>
          <a:p>
            <a:pPr marL="0" indent="0">
              <a:buNone/>
            </a:pPr>
            <a:r>
              <a:rPr lang="en-US" dirty="0"/>
              <a:t>Marriage Counseling</a:t>
            </a:r>
          </a:p>
          <a:p>
            <a:pPr marL="0" indent="0">
              <a:buNone/>
            </a:pPr>
            <a:r>
              <a:rPr lang="en-US" dirty="0"/>
              <a:t>	What does God’s Law say?</a:t>
            </a:r>
          </a:p>
          <a:p>
            <a:pPr marL="0" indent="0">
              <a:buNone/>
            </a:pPr>
            <a:r>
              <a:rPr lang="en-US" dirty="0"/>
              <a:t>	What does God’s Gospel say? </a:t>
            </a:r>
          </a:p>
          <a:p>
            <a:pPr marL="0" indent="0">
              <a:buNone/>
            </a:pPr>
            <a:r>
              <a:rPr lang="en-US" dirty="0"/>
              <a:t>	Which needs to be heard right now? </a:t>
            </a:r>
          </a:p>
        </p:txBody>
      </p:sp>
    </p:spTree>
    <p:extLst>
      <p:ext uri="{BB962C8B-B14F-4D97-AF65-F5344CB8AC3E}">
        <p14:creationId xmlns:p14="http://schemas.microsoft.com/office/powerpoint/2010/main" val="268211446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p:cTn id="2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1" dur="500"/>
                                        <p:tgtEl>
                                          <p:spTgt spid="3">
                                            <p:txEl>
                                              <p:pRg st="5" end="5"/>
                                            </p:tx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 calcmode="lin" valueType="num">
                                      <p:cBhvr>
                                        <p:cTn id="34"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6" dur="500"/>
                                        <p:tgtEl>
                                          <p:spTgt spid="3">
                                            <p:txEl>
                                              <p:pRg st="6" end="6"/>
                                            </p:txEl>
                                          </p:spTgt>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p:cTn id="39"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41" dur="500"/>
                                        <p:tgtEl>
                                          <p:spTgt spid="3">
                                            <p:txEl>
                                              <p:pRg st="7" end="7"/>
                                            </p:txEl>
                                          </p:spTgt>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 calcmode="lin" valueType="num">
                                      <p:cBhvr>
                                        <p:cTn id="44"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5"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4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Image result for ambrose theodosiu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2794" y="212035"/>
            <a:ext cx="11686411" cy="55938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2794" y="6003235"/>
            <a:ext cx="11554893" cy="646331"/>
          </a:xfrm>
          <a:prstGeom prst="rect">
            <a:avLst/>
          </a:prstGeom>
          <a:noFill/>
        </p:spPr>
        <p:txBody>
          <a:bodyPr wrap="square" rtlCol="0">
            <a:spAutoFit/>
          </a:bodyPr>
          <a:lstStyle/>
          <a:p>
            <a:pPr algn="ctr"/>
            <a:r>
              <a:rPr lang="en-US" sz="3600" dirty="0"/>
              <a:t>Ambrose </a:t>
            </a:r>
            <a:r>
              <a:rPr lang="en-US" sz="3600"/>
              <a:t>&amp; Theodosius (AD 390)</a:t>
            </a:r>
            <a:endParaRPr lang="en-US" sz="3600" dirty="0"/>
          </a:p>
        </p:txBody>
      </p:sp>
    </p:spTree>
    <p:extLst>
      <p:ext uri="{BB962C8B-B14F-4D97-AF65-F5344CB8AC3E}">
        <p14:creationId xmlns:p14="http://schemas.microsoft.com/office/powerpoint/2010/main" val="78892649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1395</TotalTime>
  <Words>719</Words>
  <Application>Microsoft Office PowerPoint</Application>
  <PresentationFormat>Widescreen</PresentationFormat>
  <Paragraphs>91</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SBL Greek</vt:lpstr>
      <vt:lpstr>SBL Hebrew</vt:lpstr>
      <vt:lpstr>Office Theme</vt:lpstr>
      <vt:lpstr>Law &amp; Gospel – Seelsorge</vt:lpstr>
      <vt:lpstr>Diagnosis – The Law &amp; Its Functions/Uses</vt:lpstr>
      <vt:lpstr>Prescription – The Gospel </vt:lpstr>
      <vt:lpstr>PowerPoint Presentation</vt:lpstr>
      <vt:lpstr>Justification &amp; Sanctification</vt:lpstr>
      <vt:lpstr>Faith is focused extra nos</vt:lpstr>
      <vt:lpstr>Sanctification flows from Justification</vt:lpstr>
      <vt:lpstr>Carl Ferdinand Wilhelm Walther </vt:lpstr>
      <vt:lpstr>PowerPoint Presentation</vt:lpstr>
      <vt:lpstr>PowerPoint Presentation</vt:lpstr>
      <vt:lpstr>Twenty-One Theses Re: How Law &amp; Gospel are Confused</vt:lpstr>
      <vt:lpstr>Reading the Text &amp; Reading the Person</vt:lpstr>
      <vt:lpstr>Leviticus 19:2 / 1 Peter 1:16</vt:lpstr>
      <vt:lpstr>How then shall I preach/listen to a sermon?</vt:lpstr>
      <vt:lpstr>How then shall I deliver pastoral/Christian care?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 &amp; Gospel – Seelsorge</dc:title>
  <dc:creator>Kevin Golden</dc:creator>
  <cp:lastModifiedBy>Guntars</cp:lastModifiedBy>
  <cp:revision>27</cp:revision>
  <dcterms:created xsi:type="dcterms:W3CDTF">2016-08-31T21:00:10Z</dcterms:created>
  <dcterms:modified xsi:type="dcterms:W3CDTF">2016-11-04T07:04:57Z</dcterms:modified>
</cp:coreProperties>
</file>