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7"/>
  </p:notesMasterIdLst>
  <p:sldIdLst>
    <p:sldId id="296" r:id="rId2"/>
    <p:sldId id="324" r:id="rId3"/>
    <p:sldId id="426" r:id="rId4"/>
    <p:sldId id="329" r:id="rId5"/>
    <p:sldId id="323" r:id="rId6"/>
    <p:sldId id="326" r:id="rId7"/>
    <p:sldId id="469" r:id="rId8"/>
    <p:sldId id="327" r:id="rId9"/>
    <p:sldId id="328" r:id="rId10"/>
    <p:sldId id="418" r:id="rId11"/>
    <p:sldId id="420" r:id="rId12"/>
    <p:sldId id="419" r:id="rId13"/>
    <p:sldId id="430" r:id="rId14"/>
    <p:sldId id="331" r:id="rId15"/>
    <p:sldId id="421" r:id="rId16"/>
    <p:sldId id="332" r:id="rId17"/>
    <p:sldId id="349" r:id="rId18"/>
    <p:sldId id="333" r:id="rId19"/>
    <p:sldId id="336" r:id="rId20"/>
    <p:sldId id="334" r:id="rId21"/>
    <p:sldId id="335" r:id="rId22"/>
    <p:sldId id="431" r:id="rId23"/>
    <p:sldId id="432" r:id="rId24"/>
    <p:sldId id="433" r:id="rId25"/>
    <p:sldId id="337" r:id="rId26"/>
    <p:sldId id="338" r:id="rId27"/>
    <p:sldId id="424" r:id="rId28"/>
    <p:sldId id="434" r:id="rId29"/>
    <p:sldId id="339" r:id="rId30"/>
    <p:sldId id="340" r:id="rId31"/>
    <p:sldId id="341" r:id="rId32"/>
    <p:sldId id="437" r:id="rId33"/>
    <p:sldId id="343" r:id="rId34"/>
    <p:sldId id="344" r:id="rId35"/>
    <p:sldId id="425" r:id="rId36"/>
    <p:sldId id="470" r:id="rId37"/>
    <p:sldId id="436" r:id="rId38"/>
    <p:sldId id="345" r:id="rId39"/>
    <p:sldId id="348" r:id="rId40"/>
    <p:sldId id="435" r:id="rId41"/>
    <p:sldId id="350" r:id="rId42"/>
    <p:sldId id="325" r:id="rId43"/>
    <p:sldId id="438" r:id="rId44"/>
    <p:sldId id="443" r:id="rId45"/>
    <p:sldId id="374" r:id="rId46"/>
    <p:sldId id="377" r:id="rId47"/>
    <p:sldId id="471" r:id="rId48"/>
    <p:sldId id="378" r:id="rId49"/>
    <p:sldId id="379" r:id="rId50"/>
    <p:sldId id="376" r:id="rId51"/>
    <p:sldId id="445" r:id="rId52"/>
    <p:sldId id="467" r:id="rId53"/>
    <p:sldId id="383" r:id="rId54"/>
    <p:sldId id="384" r:id="rId55"/>
    <p:sldId id="387" r:id="rId56"/>
    <p:sldId id="447" r:id="rId57"/>
    <p:sldId id="382" r:id="rId58"/>
    <p:sldId id="449" r:id="rId59"/>
    <p:sldId id="450" r:id="rId60"/>
    <p:sldId id="451" r:id="rId61"/>
    <p:sldId id="448" r:id="rId62"/>
    <p:sldId id="452" r:id="rId63"/>
    <p:sldId id="453" r:id="rId64"/>
    <p:sldId id="472" r:id="rId65"/>
    <p:sldId id="463" r:id="rId66"/>
    <p:sldId id="455" r:id="rId67"/>
    <p:sldId id="457" r:id="rId68"/>
    <p:sldId id="460" r:id="rId69"/>
    <p:sldId id="474" r:id="rId70"/>
    <p:sldId id="461" r:id="rId71"/>
    <p:sldId id="459" r:id="rId72"/>
    <p:sldId id="462" r:id="rId73"/>
    <p:sldId id="466" r:id="rId74"/>
    <p:sldId id="464" r:id="rId75"/>
    <p:sldId id="465" r:id="rId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598" autoAdjust="0"/>
    <p:restoredTop sz="94698" autoAdjust="0"/>
  </p:normalViewPr>
  <p:slideViewPr>
    <p:cSldViewPr>
      <p:cViewPr varScale="1">
        <p:scale>
          <a:sx n="84" d="100"/>
          <a:sy n="84" d="100"/>
        </p:scale>
        <p:origin x="-1392" y="-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60" d="100"/>
        <a:sy n="160" d="100"/>
      </p:scale>
      <p:origin x="0" y="24922"/>
    </p:cViewPr>
  </p:sorterViewPr>
  <p:notesViewPr>
    <p:cSldViewPr>
      <p:cViewPr varScale="1">
        <p:scale>
          <a:sx n="65" d="100"/>
          <a:sy n="65" d="100"/>
        </p:scale>
        <p:origin x="-811" y="-8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CF21B8-9F19-491B-A0E9-D3EF514618EA}" type="datetimeFigureOut">
              <a:rPr lang="en-US" smtClean="0"/>
              <a:t>6/1/2015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0D26AB-FB9E-455C-A910-F436B7E102C4}" type="slidenum">
              <a:rPr lang="en-US" smtClean="0"/>
              <a:t>‹#›</a:t>
            </a:fld>
            <a:endParaRPr lang="en-US"/>
          </a:p>
        </p:txBody>
      </p:sp>
    </p:spTree>
    <p:extLst>
      <p:ext uri="{BB962C8B-B14F-4D97-AF65-F5344CB8AC3E}">
        <p14:creationId xmlns:p14="http://schemas.microsoft.com/office/powerpoint/2010/main" val="3640079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D26AB-FB9E-455C-A910-F436B7E102C4}" type="slidenum">
              <a:rPr lang="en-US" smtClean="0"/>
              <a:t>4</a:t>
            </a:fld>
            <a:endParaRPr lang="en-US"/>
          </a:p>
        </p:txBody>
      </p:sp>
    </p:spTree>
    <p:extLst>
      <p:ext uri="{BB962C8B-B14F-4D97-AF65-F5344CB8AC3E}">
        <p14:creationId xmlns:p14="http://schemas.microsoft.com/office/powerpoint/2010/main" val="384910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0D26AB-FB9E-455C-A910-F436B7E102C4}" type="slidenum">
              <a:rPr lang="en-US" smtClean="0"/>
              <a:t>31</a:t>
            </a:fld>
            <a:endParaRPr lang="en-US"/>
          </a:p>
        </p:txBody>
      </p:sp>
    </p:spTree>
    <p:extLst>
      <p:ext uri="{BB962C8B-B14F-4D97-AF65-F5344CB8AC3E}">
        <p14:creationId xmlns:p14="http://schemas.microsoft.com/office/powerpoint/2010/main" val="2347319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947E8E-5231-4583-853C-0817D03FADD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98219330"/>
      </p:ext>
    </p:extLst>
  </p:cSld>
  <p:clrMapOvr>
    <a:masterClrMapping/>
  </p:clrMapOvr>
  <mc:AlternateContent xmlns:mc="http://schemas.openxmlformats.org/markup-compatibility/2006" xmlns:p14="http://schemas.microsoft.com/office/powerpoint/2010/main">
    <mc:Choice Requires="p14">
      <p:transition spd="slow" p14:dur="2000" advTm="5384">
        <p:fade/>
      </p:transition>
    </mc:Choice>
    <mc:Fallback xmlns="">
      <p:transition spd="slow" advTm="5384">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F66F583-EB33-4CE6-BED1-ECFFD1006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762358"/>
      </p:ext>
    </p:extLst>
  </p:cSld>
  <p:clrMapOvr>
    <a:masterClrMapping/>
  </p:clrMapOvr>
  <mc:AlternateContent xmlns:mc="http://schemas.openxmlformats.org/markup-compatibility/2006" xmlns:p14="http://schemas.microsoft.com/office/powerpoint/2010/main">
    <mc:Choice Requires="p14">
      <p:transition spd="slow" p14:dur="2000" advTm="5384">
        <p:fade/>
      </p:transition>
    </mc:Choice>
    <mc:Fallback xmlns="">
      <p:transition spd="slow" advTm="5384">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88D12C4-8A48-497F-A9A1-4C8B33826F3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56514565"/>
      </p:ext>
    </p:extLst>
  </p:cSld>
  <p:clrMapOvr>
    <a:masterClrMapping/>
  </p:clrMapOvr>
  <mc:AlternateContent xmlns:mc="http://schemas.openxmlformats.org/markup-compatibility/2006" xmlns:p14="http://schemas.microsoft.com/office/powerpoint/2010/main">
    <mc:Choice Requires="p14">
      <p:transition spd="slow" p14:dur="2000" advTm="5384">
        <p:fade/>
      </p:transition>
    </mc:Choice>
    <mc:Fallback xmlns="">
      <p:transition spd="slow" advTm="5384">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8864484-5D4D-4A65-AF8C-9113DFB9C5D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5365600"/>
      </p:ext>
    </p:extLst>
  </p:cSld>
  <p:clrMapOvr>
    <a:masterClrMapping/>
  </p:clrMapOvr>
  <mc:AlternateContent xmlns:mc="http://schemas.openxmlformats.org/markup-compatibility/2006" xmlns:p14="http://schemas.microsoft.com/office/powerpoint/2010/main">
    <mc:Choice Requires="p14">
      <p:transition spd="slow" p14:dur="2000" advTm="5384">
        <p:fade/>
      </p:transition>
    </mc:Choice>
    <mc:Fallback xmlns="">
      <p:transition spd="slow" advTm="5384">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E9DED5E-F023-4CE3-A00D-DCCB950228F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51629610"/>
      </p:ext>
    </p:extLst>
  </p:cSld>
  <p:clrMapOvr>
    <a:masterClrMapping/>
  </p:clrMapOvr>
  <mc:AlternateContent xmlns:mc="http://schemas.openxmlformats.org/markup-compatibility/2006" xmlns:p14="http://schemas.microsoft.com/office/powerpoint/2010/main">
    <mc:Choice Requires="p14">
      <p:transition spd="slow" p14:dur="2000" advTm="5384">
        <p:fade/>
      </p:transition>
    </mc:Choice>
    <mc:Fallback xmlns="">
      <p:transition spd="slow" advTm="5384">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63F204F-CFC2-47BD-8EAD-1F209C520D1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33472293"/>
      </p:ext>
    </p:extLst>
  </p:cSld>
  <p:clrMapOvr>
    <a:masterClrMapping/>
  </p:clrMapOvr>
  <mc:AlternateContent xmlns:mc="http://schemas.openxmlformats.org/markup-compatibility/2006" xmlns:p14="http://schemas.microsoft.com/office/powerpoint/2010/main">
    <mc:Choice Requires="p14">
      <p:transition spd="slow" p14:dur="2000" advTm="5384">
        <p:fade/>
      </p:transition>
    </mc:Choice>
    <mc:Fallback xmlns="">
      <p:transition spd="slow" advTm="5384">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5F1A7DA-2FC3-4A3F-B1E0-A4FFEA848A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83499766"/>
      </p:ext>
    </p:extLst>
  </p:cSld>
  <p:clrMapOvr>
    <a:masterClrMapping/>
  </p:clrMapOvr>
  <mc:AlternateContent xmlns:mc="http://schemas.openxmlformats.org/markup-compatibility/2006" xmlns:p14="http://schemas.microsoft.com/office/powerpoint/2010/main">
    <mc:Choice Requires="p14">
      <p:transition spd="slow" p14:dur="2000" advTm="5384">
        <p:fade/>
      </p:transition>
    </mc:Choice>
    <mc:Fallback xmlns="">
      <p:transition spd="slow" advTm="5384">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7516846-10B6-4A03-A779-E7820CB2BA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7232642"/>
      </p:ext>
    </p:extLst>
  </p:cSld>
  <p:clrMapOvr>
    <a:masterClrMapping/>
  </p:clrMapOvr>
  <mc:AlternateContent xmlns:mc="http://schemas.openxmlformats.org/markup-compatibility/2006" xmlns:p14="http://schemas.microsoft.com/office/powerpoint/2010/main">
    <mc:Choice Requires="p14">
      <p:transition spd="slow" p14:dur="2000" advTm="5384">
        <p:fade/>
      </p:transition>
    </mc:Choice>
    <mc:Fallback xmlns="">
      <p:transition spd="slow" advTm="5384">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676218F-7B60-45DF-98D6-8A7905C87E7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4146605"/>
      </p:ext>
    </p:extLst>
  </p:cSld>
  <p:clrMapOvr>
    <a:masterClrMapping/>
  </p:clrMapOvr>
  <mc:AlternateContent xmlns:mc="http://schemas.openxmlformats.org/markup-compatibility/2006" xmlns:p14="http://schemas.microsoft.com/office/powerpoint/2010/main">
    <mc:Choice Requires="p14">
      <p:transition spd="slow" p14:dur="2000" advTm="5384">
        <p:fade/>
      </p:transition>
    </mc:Choice>
    <mc:Fallback xmlns="">
      <p:transition spd="slow" advTm="5384">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05BC0EC-CA91-4A21-9CDF-F423E68CBF9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89157538"/>
      </p:ext>
    </p:extLst>
  </p:cSld>
  <p:clrMapOvr>
    <a:masterClrMapping/>
  </p:clrMapOvr>
  <mc:AlternateContent xmlns:mc="http://schemas.openxmlformats.org/markup-compatibility/2006" xmlns:p14="http://schemas.microsoft.com/office/powerpoint/2010/main">
    <mc:Choice Requires="p14">
      <p:transition spd="slow" p14:dur="2000" advTm="5384">
        <p:fade/>
      </p:transition>
    </mc:Choice>
    <mc:Fallback xmlns="">
      <p:transition spd="slow" advTm="5384">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4B5C9DB-0482-4829-BE39-CE65F2C2BCF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46021619"/>
      </p:ext>
    </p:extLst>
  </p:cSld>
  <p:clrMapOvr>
    <a:masterClrMapping/>
  </p:clrMapOvr>
  <mc:AlternateContent xmlns:mc="http://schemas.openxmlformats.org/markup-compatibility/2006" xmlns:p14="http://schemas.microsoft.com/office/powerpoint/2010/main">
    <mc:Choice Requires="p14">
      <p:transition spd="slow" p14:dur="2000" advTm="5384">
        <p:fade/>
      </p:transition>
    </mc:Choice>
    <mc:Fallback xmlns="">
      <p:transition spd="slow" advTm="5384">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EBCEB68A-4F5F-4B48-8D97-1970B6401CF7}"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3531215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advTm="5384">
        <p:fade/>
      </p:transition>
    </mc:Choice>
    <mc:Fallback xmlns="">
      <p:transition spd="slow" advTm="5384">
        <p:fade/>
      </p:transition>
    </mc:Fallback>
  </mc:AlternateConten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6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gif"/><Relationship Id="rId4" Type="http://schemas.openxmlformats.org/officeDocument/2006/relationships/image" Target="../media/image13.jpeg"/></Relationships>
</file>

<file path=ppt/slides/_rels/slide6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201424"/>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28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40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6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‘Speak Lord, </a:t>
            </a:r>
          </a:p>
          <a:p>
            <a:pPr algn="ctr"/>
            <a:r>
              <a:rPr lang="lv-LV" sz="6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f</a:t>
            </a:r>
            <a:r>
              <a:rPr lang="lv-LV" sz="6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or your servant </a:t>
            </a:r>
          </a:p>
          <a:p>
            <a:pPr algn="ctr"/>
            <a:r>
              <a:rPr lang="lv-LV" sz="6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is listening’</a:t>
            </a:r>
          </a:p>
          <a:p>
            <a:pPr algn="ctr"/>
            <a:r>
              <a:rPr lang="lv-LV"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p>
          <a:p>
            <a:pPr algn="ctr"/>
            <a:r>
              <a:rPr lang="lv-LV"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r>
              <a:rPr lang="lv-LV"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(1.Sam 3:10)</a:t>
            </a:r>
          </a:p>
          <a:p>
            <a:pPr algn="ct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28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6091703"/>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6217087"/>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‘The Origins of the Scriptures </a:t>
            </a:r>
          </a:p>
          <a:p>
            <a:pPr algn="ctr"/>
            <a:r>
              <a:rPr lang="lv-LV" sz="4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and </a:t>
            </a: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the Formation of the Canon’</a:t>
            </a:r>
          </a:p>
          <a:p>
            <a:pPr algn="ctr"/>
            <a:endParaRPr lang="lv-LV" sz="44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009019"/>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14600" y="252111"/>
            <a:ext cx="6096000" cy="6401753"/>
          </a:xfrm>
          <a:prstGeom prst="rect">
            <a:avLst/>
          </a:prstGeom>
          <a:noFill/>
          <a:ln w="9525">
            <a:noFill/>
            <a:miter lim="800000"/>
            <a:headEnd/>
            <a:tailEnd/>
          </a:ln>
        </p:spPr>
        <p:txBody>
          <a:bodyPr wrap="square">
            <a:spAutoFit/>
          </a:bodyPr>
          <a:lstStyle/>
          <a:p>
            <a:pPr algn="ct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How did we get </a:t>
            </a:r>
          </a:p>
          <a:p>
            <a:pPr algn="ctr"/>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our Bible</a:t>
            </a:r>
          </a:p>
          <a:p>
            <a:pPr algn="ctr"/>
            <a:r>
              <a:rPr lang="lv-LV" sz="4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and </a:t>
            </a:r>
          </a:p>
          <a:p>
            <a:pPr algn="ctr"/>
            <a:r>
              <a:rPr lang="lv-LV" sz="44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h</a:t>
            </a: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ave we got the right books?</a:t>
            </a:r>
          </a:p>
          <a:p>
            <a:pPr algn="ctr"/>
            <a:endParaRPr lang="lv-LV" sz="44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7137248"/>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324600" cy="6555641"/>
          </a:xfrm>
          <a:prstGeom prst="rect">
            <a:avLst/>
          </a:prstGeom>
          <a:noFill/>
          <a:ln w="9525">
            <a:noFill/>
            <a:miter lim="800000"/>
            <a:headEnd/>
            <a:tailEnd/>
          </a:ln>
        </p:spPr>
        <p:txBody>
          <a:bodyPr wrap="square">
            <a:spAutoFit/>
          </a:bodyPr>
          <a:lstStyle/>
          <a:p>
            <a:endParaRPr lang="en-US" sz="3200" dirty="0">
              <a:solidFill>
                <a:schemeClr val="bg1"/>
              </a:solidFill>
              <a:latin typeface="Arial Rounded MT Bold" panose="020F0704030504030204" pitchFamily="34" charset="0"/>
            </a:endParaRPr>
          </a:p>
          <a:p>
            <a:r>
              <a:rPr lang="lv-LV" sz="3600" dirty="0" smtClean="0">
                <a:solidFill>
                  <a:srgbClr val="FFC000"/>
                </a:solidFill>
                <a:latin typeface="Arial Rounded MT Bold" panose="020F0704030504030204" pitchFamily="34" charset="0"/>
              </a:rPr>
              <a:t>Why is this important?</a:t>
            </a:r>
          </a:p>
          <a:p>
            <a:endParaRPr lang="lv-LV" sz="3600" dirty="0">
              <a:solidFill>
                <a:srgbClr val="FFC000"/>
              </a:solidFill>
              <a:latin typeface="Arial Rounded MT Bold" panose="020F0704030504030204" pitchFamily="34" charset="0"/>
            </a:endParaRPr>
          </a:p>
          <a:p>
            <a:r>
              <a:rPr lang="lv-LV" sz="4000" dirty="0" smtClean="0">
                <a:solidFill>
                  <a:srgbClr val="FFC000"/>
                </a:solidFill>
                <a:latin typeface="Arial Rounded MT Bold" panose="020F0704030504030204" pitchFamily="34" charset="0"/>
              </a:rPr>
              <a:t>What do we confess?</a:t>
            </a:r>
          </a:p>
          <a:p>
            <a:endParaRPr lang="lv-LV" i="1" dirty="0" smtClean="0">
              <a:solidFill>
                <a:srgbClr val="FFC000"/>
              </a:solidFill>
              <a:latin typeface="Arial Rounded MT Bold" panose="020F0704030504030204" pitchFamily="34" charset="0"/>
            </a:endParaRPr>
          </a:p>
          <a:p>
            <a:r>
              <a:rPr lang="en-US" sz="2400" i="1" dirty="0" smtClean="0">
                <a:solidFill>
                  <a:schemeClr val="bg1"/>
                </a:solidFill>
                <a:latin typeface="Arial Rounded MT Bold" panose="020F0704030504030204" pitchFamily="34" charset="0"/>
              </a:rPr>
              <a:t>We </a:t>
            </a:r>
            <a:r>
              <a:rPr lang="en-US" sz="2400" i="1" dirty="0">
                <a:solidFill>
                  <a:schemeClr val="bg1"/>
                </a:solidFill>
                <a:latin typeface="Arial Rounded MT Bold" panose="020F0704030504030204" pitchFamily="34" charset="0"/>
              </a:rPr>
              <a:t>accept without reservation the Holy Scriptures of the Old and New Testaments, as a whole and in all their parts, as the divinely inspired, written and inerrant Word of God, and as the only infallible source and norm for all matters of faith, doctrine, and life</a:t>
            </a:r>
            <a:r>
              <a:rPr lang="en-US" sz="2400" i="1" dirty="0" smtClean="0">
                <a:solidFill>
                  <a:schemeClr val="bg1"/>
                </a:solidFill>
                <a:latin typeface="Arial Rounded MT Bold" panose="020F0704030504030204" pitchFamily="34" charset="0"/>
              </a:rPr>
              <a:t>.</a:t>
            </a:r>
            <a:r>
              <a:rPr lang="lv-LV" sz="2400" i="1" dirty="0" smtClean="0">
                <a:solidFill>
                  <a:schemeClr val="bg1"/>
                </a:solidFill>
                <a:latin typeface="Arial Rounded MT Bold" panose="020F0704030504030204" pitchFamily="34" charset="0"/>
              </a:rPr>
              <a:t>						</a:t>
            </a:r>
            <a:r>
              <a:rPr lang="lv-LV" sz="2000" dirty="0" smtClean="0">
                <a:solidFill>
                  <a:schemeClr val="bg1"/>
                </a:solidFill>
                <a:latin typeface="Arial Rounded MT Bold" panose="020F0704030504030204" pitchFamily="34" charset="0"/>
              </a:rPr>
              <a:t>  (Article II) </a:t>
            </a:r>
            <a:r>
              <a:rPr lang="en-US" sz="2000" dirty="0" smtClean="0">
                <a:solidFill>
                  <a:schemeClr val="bg1"/>
                </a:solidFill>
                <a:latin typeface="Arial Rounded MT Bold" panose="020F0704030504030204" pitchFamily="34" charset="0"/>
              </a:rPr>
              <a:t> </a:t>
            </a:r>
            <a:r>
              <a:rPr lang="lv-LV" sz="32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4989260"/>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7263527"/>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How are our Holy Scriptures unique?</a:t>
            </a:r>
          </a:p>
          <a:p>
            <a:pPr algn="ctr"/>
            <a:endParaRPr lang="lv-LV" sz="16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Inspired? </a:t>
            </a:r>
          </a:p>
          <a:p>
            <a:pPr algn="ct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Inerrant? </a:t>
            </a:r>
          </a:p>
          <a:p>
            <a:pPr algn="ct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Word of God? </a:t>
            </a:r>
          </a:p>
          <a:p>
            <a:pPr algn="ctr"/>
            <a:endPar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6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about the others? </a:t>
            </a:r>
          </a:p>
          <a:p>
            <a:pPr algn="ct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Koran? </a:t>
            </a:r>
          </a:p>
          <a:p>
            <a:pPr algn="ct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Book of Mormons? </a:t>
            </a:r>
          </a:p>
          <a:p>
            <a:pPr algn="ct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Etc.  </a:t>
            </a:r>
            <a:endPar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20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	</a:t>
            </a:r>
            <a:r>
              <a:rPr lang="lv-LV" sz="2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134467"/>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animEffect transition="in" filter="fade">
                                      <p:cBhvr>
                                        <p:cTn id="7" dur="500"/>
                                        <p:tgtEl>
                                          <p:spTgt spid="3">
                                            <p:txEl>
                                              <p:pRg st="12" end="1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500"/>
                                        <p:tgtEl>
                                          <p:spTgt spid="3">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fade">
                                      <p:cBhvr>
                                        <p:cTn id="4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6155531"/>
          </a:xfrm>
          <a:prstGeom prst="rect">
            <a:avLst/>
          </a:prstGeom>
          <a:noFill/>
          <a:ln w="9525">
            <a:noFill/>
            <a:miter lim="800000"/>
            <a:headEnd/>
            <a:tailEnd/>
          </a:ln>
        </p:spPr>
        <p:txBody>
          <a:bodyPr wrap="square">
            <a:spAutoFit/>
          </a:bodyPr>
          <a:lstStyle/>
          <a:p>
            <a:pPr algn="ctr"/>
            <a:endParaRPr lang="lv-LV"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Who is our God?</a:t>
            </a:r>
          </a:p>
          <a:p>
            <a:pPr algn="ctr"/>
            <a:endParaRPr lang="lv-LV"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The Lord of history: </a:t>
            </a:r>
          </a:p>
          <a:p>
            <a:pPr algn="ct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God who speaks and acts in </a:t>
            </a:r>
            <a:r>
              <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history </a:t>
            </a:r>
          </a:p>
          <a:p>
            <a:pPr algn="ctr"/>
            <a:endPar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en-AU" sz="3200" i="1"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„Behold, the former things have come to pass, and new things I now declare; before they spring forth I tell you of them</a:t>
            </a:r>
            <a:r>
              <a:rPr lang="en-AU" sz="3200" i="1"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a:t>
            </a:r>
            <a:r>
              <a:rPr lang="lv-LV" sz="3200" i="1"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 </a:t>
            </a: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(Isaiah 42:9)</a:t>
            </a:r>
          </a:p>
          <a:p>
            <a:pPr algn="ctr"/>
            <a:endParaRPr lang="en-US"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9488291"/>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755422"/>
          </a:xfrm>
          <a:prstGeom prst="rect">
            <a:avLst/>
          </a:prstGeom>
          <a:noFill/>
          <a:ln w="9525">
            <a:noFill/>
            <a:miter lim="800000"/>
            <a:headEnd/>
            <a:tailEnd/>
          </a:ln>
        </p:spPr>
        <p:txBody>
          <a:bodyPr wrap="square">
            <a:spAutoFit/>
          </a:bodyPr>
          <a:lstStyle/>
          <a:p>
            <a:pPr algn="ctr"/>
            <a:endParaRPr lang="lv-LV"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1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is the Bible?</a:t>
            </a:r>
          </a:p>
          <a:p>
            <a:pPr algn="ct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2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The Bible is God’s own testimony about what He has done and spoken </a:t>
            </a:r>
          </a:p>
          <a:p>
            <a:pPr algn="ctr"/>
            <a:r>
              <a:rPr lang="lv-LV" sz="32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or</a:t>
            </a:r>
          </a:p>
          <a:p>
            <a:pPr algn="ct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God’s track </a:t>
            </a:r>
            <a:r>
              <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record of </a:t>
            </a: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promises </a:t>
            </a:r>
            <a:r>
              <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kept and prophesies fulfilled – </a:t>
            </a:r>
            <a:r>
              <a:rPr lang="lv-LV" sz="32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in our history! </a:t>
            </a:r>
            <a:endParaRPr lang="lv-LV" sz="36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9151639"/>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6586418"/>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6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then are the authors of the Bible? </a:t>
            </a:r>
          </a:p>
          <a:p>
            <a:pPr algn="ctr"/>
            <a:r>
              <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God’s witnesses</a:t>
            </a:r>
          </a:p>
          <a:p>
            <a:pPr algn="ctr"/>
            <a:r>
              <a:rPr lang="lv-LV" sz="36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p>
          <a:p>
            <a:pPr algn="ctr"/>
            <a:r>
              <a:rPr lang="lv-LV" sz="36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Old Testament </a:t>
            </a:r>
          </a:p>
          <a:p>
            <a:pPr algn="ct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‘‘You are my witnesses...’’Isaiah 43:10, 12</a:t>
            </a:r>
          </a:p>
          <a:p>
            <a:pPr algn="ct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6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New Testament</a:t>
            </a:r>
          </a:p>
          <a:p>
            <a:pPr algn="ctr"/>
            <a:r>
              <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Luke, Acts, John</a:t>
            </a:r>
            <a:endParaRPr lang="lv-LV" sz="36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5578049"/>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2708434"/>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How do we today imagine the Bible? </a:t>
            </a:r>
          </a:p>
          <a:p>
            <a:pPr algn="ctr"/>
            <a:endPar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3" descr="C:\Users\Guntars\Dropbox\A DOULOS IESOU EIMI\DEVELOPMENT\CONFERENCE\PREZENTATION GB\PP BIB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590800"/>
            <a:ext cx="4932474" cy="3878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8534523"/>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3877985"/>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was it like before?</a:t>
            </a:r>
            <a:endParaRPr lang="lv-LV" sz="44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www.thinkhero.com/wp-content/uploads/2011/02/GOT_1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832" y="2590800"/>
            <a:ext cx="6017738" cy="3384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195894"/>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fade">
                                      <p:cBhvr>
                                        <p:cTn id="1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2523768"/>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was it like before? </a:t>
            </a: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www.1611kingjamesbible.com/manuscripts.html/papyr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828568"/>
            <a:ext cx="5486400" cy="3577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334922"/>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fade">
                                      <p:cBhvr>
                                        <p:cTn id="12"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2523768"/>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was it like before? </a:t>
            </a: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Guntars\Dropbox\A DOULOS IESOU EIMI\DEVELOPMENT\CONFERENCE\PREZENTATION GB\PP PREZ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3033" y="2790990"/>
            <a:ext cx="4731533" cy="3336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263674"/>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fade">
                                      <p:cBhvr>
                                        <p:cTn id="12"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14600" y="252111"/>
            <a:ext cx="6096000" cy="6401753"/>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How did we get </a:t>
            </a:r>
          </a:p>
          <a:p>
            <a:pPr algn="ctr"/>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our Bible</a:t>
            </a:r>
          </a:p>
          <a:p>
            <a:pPr algn="ctr"/>
            <a:r>
              <a:rPr lang="lv-LV" sz="4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and </a:t>
            </a: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Have we got the right books?</a:t>
            </a:r>
          </a:p>
          <a:p>
            <a:pPr algn="ctr"/>
            <a:endParaRPr lang="lv-LV" sz="44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7174075"/>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438400" y="117693"/>
            <a:ext cx="6324600" cy="6186309"/>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14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Today I will argue that:</a:t>
            </a:r>
          </a:p>
          <a:p>
            <a:pPr algn="ctr"/>
            <a:endParaRPr lang="lv-LV" sz="24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514350" indent="-514350">
              <a:buAutoNum type="arabicParen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We know a lot about the origins of the Scriptures (both the Old and the New Testament)</a:t>
            </a:r>
          </a:p>
          <a:p>
            <a:pPr marL="514350" indent="-514350">
              <a:buAutoNum type="arabicParenR"/>
            </a:pPr>
            <a:endPar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514350" indent="-514350">
              <a:buAutoNum type="arabicParen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We know a lot about the formation of the Biblical canon </a:t>
            </a:r>
          </a:p>
          <a:p>
            <a:pPr marL="514350" indent="-514350">
              <a:buAutoNum type="arabicParenR"/>
            </a:pPr>
            <a:endPar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514350" indent="-514350">
              <a:buAutoNum type="arabicParen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We </a:t>
            </a: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know that we have received the same message, </a:t>
            </a: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the same </a:t>
            </a: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words of the Lord, that were originally given to </a:t>
            </a: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us</a:t>
            </a:r>
            <a:endPar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4889148"/>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4431983"/>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44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6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Part I </a:t>
            </a:r>
            <a:endParaRPr lang="lv-LV" sz="60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4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The Old Testament</a:t>
            </a:r>
            <a:endParaRPr lang="lv-LV" sz="1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268408"/>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693866"/>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is the Old Testament? </a:t>
            </a:r>
            <a:endParaRPr lang="lv-LV" sz="44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endParaRPr lang="lv-LV"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It is truly unique a book (a collection of 39 books): </a:t>
            </a:r>
          </a:p>
          <a:p>
            <a:pPr marL="971550" lvl="1" indent="-514350">
              <a:buFont typeface="+mj-lt"/>
              <a:buAutoNum type="arabicParen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Unique period of time</a:t>
            </a:r>
          </a:p>
          <a:p>
            <a:pPr marL="971550" lvl="1" indent="-514350">
              <a:buFont typeface="+mj-lt"/>
              <a:buAutoNum type="arabicParen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Unique </a:t>
            </a:r>
            <a:r>
              <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authors </a:t>
            </a:r>
            <a:endPar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971550" lvl="1" indent="-514350">
              <a:buFont typeface="+mj-lt"/>
              <a:buAutoNum type="arabicParen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Unique protagonists</a:t>
            </a:r>
          </a:p>
          <a:p>
            <a:pPr marL="971550" lvl="1" indent="-514350">
              <a:buFont typeface="+mj-lt"/>
              <a:buAutoNum type="arabicParen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Unique worldview</a:t>
            </a:r>
          </a:p>
          <a:p>
            <a:pPr marL="971550" lvl="1" indent="-514350">
              <a:buFont typeface="+mj-lt"/>
              <a:buAutoNum type="arabicParen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Unique purpose </a:t>
            </a:r>
          </a:p>
          <a:p>
            <a:pPr marL="457200" indent="-457200">
              <a:buFontTx/>
              <a:buChar char="-"/>
            </a:pPr>
            <a:endPar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1024224"/>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663089"/>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Argument # 1 </a:t>
            </a:r>
          </a:p>
          <a:p>
            <a:pPr algn="ctr"/>
            <a:endParaRPr lang="lv-LV" sz="4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We know a lot about the </a:t>
            </a:r>
            <a:r>
              <a:rPr lang="lv-LV" sz="4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origins </a:t>
            </a:r>
            <a:r>
              <a:rPr lang="lv-LV" sz="44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of the </a:t>
            </a:r>
            <a:r>
              <a:rPr lang="lv-LV" sz="4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Old Testament </a:t>
            </a:r>
            <a:endParaRPr lang="lv-LV" sz="44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2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0750210"/>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601533"/>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How did it begin?</a:t>
            </a:r>
          </a:p>
          <a:p>
            <a:pPr algn="ctr"/>
            <a:endParaRPr lang="lv-LV" sz="28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571500" indent="-5715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We know that the foundational event was the Exodus </a:t>
            </a:r>
          </a:p>
          <a:p>
            <a:pPr marL="571500" indent="-571500">
              <a:buFontTx/>
              <a:buChar char="-"/>
            </a:pPr>
            <a:endPar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571500" indent="-5715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We know that God Yahweh commanded Moses to write down what had happened and what He had commanded </a:t>
            </a:r>
          </a:p>
          <a:p>
            <a:pPr algn="ctr"/>
            <a:r>
              <a:rPr lang="lv-LV" sz="2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09076"/>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76186" y="304800"/>
            <a:ext cx="6096000" cy="5786199"/>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How did Moses acquire all the information? </a:t>
            </a:r>
          </a:p>
          <a:p>
            <a:pPr algn="ctr"/>
            <a:endPar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He used different sources: </a:t>
            </a:r>
          </a:p>
          <a:p>
            <a:pPr marL="914400" lvl="1"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He was a witness of what God Yahweh did and spoke (Exodus to Deuteronomy) </a:t>
            </a:r>
          </a:p>
          <a:p>
            <a:pPr marL="914400" lvl="1"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He used oral sources </a:t>
            </a:r>
          </a:p>
          <a:p>
            <a:pPr marL="914400" lvl="1"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He used written sources</a:t>
            </a:r>
          </a:p>
          <a:p>
            <a:pPr marL="914400" lvl="1" indent="-457200">
              <a:buFontTx/>
              <a:buChar char="-"/>
            </a:pPr>
            <a:endPar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lvl="1"/>
            <a:r>
              <a:rPr lang="lv-LV" sz="2800" i="1"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The story of the city-state </a:t>
            </a:r>
            <a:r>
              <a:rPr lang="lv-LV" sz="2800" i="1"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Ebla</a:t>
            </a: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0948283"/>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4801314"/>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kind of events do we remember the best?</a:t>
            </a:r>
          </a:p>
          <a:p>
            <a:pPr algn="ctr"/>
            <a:r>
              <a:rPr lang="lv-LV" sz="4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 </a:t>
            </a:r>
          </a:p>
          <a:p>
            <a:pPr marL="742950" indent="-742950">
              <a:buAutoNum type="arabicParenR"/>
            </a:pPr>
            <a:r>
              <a:rPr lang="lv-LV" sz="4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Unique </a:t>
            </a:r>
          </a:p>
          <a:p>
            <a:pPr marL="742950" indent="-742950">
              <a:buAutoNum type="arabicParenR"/>
            </a:pPr>
            <a:r>
              <a:rPr lang="lv-LV" sz="4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Emotional </a:t>
            </a:r>
          </a:p>
          <a:p>
            <a:pPr marL="742950" indent="-742950">
              <a:buAutoNum type="arabicParenR"/>
            </a:pPr>
            <a:r>
              <a:rPr lang="lv-LV" sz="4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Frequently retold </a:t>
            </a:r>
            <a:r>
              <a:rPr lang="lv-LV"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28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5444801"/>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6063198"/>
          </a:xfrm>
          <a:prstGeom prst="rect">
            <a:avLst/>
          </a:prstGeom>
          <a:noFill/>
          <a:ln w="9525">
            <a:noFill/>
            <a:miter lim="800000"/>
            <a:headEnd/>
            <a:tailEnd/>
          </a:ln>
        </p:spPr>
        <p:txBody>
          <a:bodyPr wrap="square">
            <a:spAutoFit/>
          </a:bodyPr>
          <a:lstStyle/>
          <a:p>
            <a:pPr algn="ctr"/>
            <a:endPar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How does this apply to the orgins of the Bible?</a:t>
            </a: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r>
              <a:rPr lang="lv-LV" sz="4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[1] Unique: </a:t>
            </a:r>
          </a:p>
          <a:p>
            <a:endParaRPr lang="lv-LV" sz="4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The </a:t>
            </a: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devastation of </a:t>
            </a: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Egypt</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Exodus </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Testimonies from surrounding nations </a:t>
            </a:r>
            <a:r>
              <a:rPr lang="lv-LV" sz="2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4383597"/>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447645"/>
          </a:xfrm>
          <a:prstGeom prst="rect">
            <a:avLst/>
          </a:prstGeom>
          <a:noFill/>
          <a:ln w="9525">
            <a:noFill/>
            <a:miter lim="800000"/>
            <a:headEnd/>
            <a:tailEnd/>
          </a:ln>
        </p:spPr>
        <p:txBody>
          <a:bodyPr wrap="square">
            <a:spAutoFit/>
          </a:bodyPr>
          <a:lstStyle/>
          <a:p>
            <a:pPr algn="ctr"/>
            <a:endPar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How does this apply to the orgins of the Bible?</a:t>
            </a: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r>
              <a:rPr lang="lv-LV" sz="4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[2] Emotional</a:t>
            </a: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 </a:t>
            </a:r>
          </a:p>
          <a:p>
            <a:endPar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Theophany at the Mount Sinai</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Memories from the NT </a:t>
            </a:r>
          </a:p>
          <a:p>
            <a:r>
              <a:rPr lang="lv-LV" sz="2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2672161"/>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509200"/>
          </a:xfrm>
          <a:prstGeom prst="rect">
            <a:avLst/>
          </a:prstGeom>
          <a:noFill/>
          <a:ln w="9525">
            <a:noFill/>
            <a:miter lim="800000"/>
            <a:headEnd/>
            <a:tailEnd/>
          </a:ln>
        </p:spPr>
        <p:txBody>
          <a:bodyPr wrap="square">
            <a:spAutoFit/>
          </a:bodyPr>
          <a:lstStyle/>
          <a:p>
            <a:pPr algn="ctr"/>
            <a:endParaRPr lang="en-US"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en-US"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How does this apply to the origins of the Bible?</a:t>
            </a:r>
          </a:p>
          <a:p>
            <a:pPr algn="ctr"/>
            <a:r>
              <a:rPr lang="en-US"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en-US"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r>
              <a:rPr lang="en-US" sz="4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[3] Frequently repeated </a:t>
            </a:r>
          </a:p>
          <a:p>
            <a:endParaRPr lang="en-US"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en-US"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Establishing Moses’ authority </a:t>
            </a:r>
          </a:p>
          <a:p>
            <a:pPr marL="457200" indent="-457200">
              <a:buFontTx/>
              <a:buChar char="-"/>
            </a:pPr>
            <a:r>
              <a:rPr lang="en-US"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Writing &amp; preservation </a:t>
            </a:r>
          </a:p>
          <a:p>
            <a:pPr marL="457200" indent="-457200">
              <a:buFontTx/>
              <a:buChar char="-"/>
            </a:pPr>
            <a:r>
              <a:rPr lang="en-US"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Copying</a:t>
            </a:r>
          </a:p>
          <a:p>
            <a:pPr marL="457200" indent="-457200">
              <a:buFontTx/>
              <a:buChar char="-"/>
            </a:pPr>
            <a:r>
              <a:rPr lang="en-US"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Retelling &amp; teaching </a:t>
            </a:r>
            <a:r>
              <a:rPr lang="en-US"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en-US"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53454"/>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940088"/>
          </a:xfrm>
          <a:prstGeom prst="rect">
            <a:avLst/>
          </a:prstGeom>
          <a:noFill/>
          <a:ln w="9525">
            <a:noFill/>
            <a:miter lim="800000"/>
            <a:headEnd/>
            <a:tailEnd/>
          </a:ln>
        </p:spPr>
        <p:txBody>
          <a:bodyPr wrap="square">
            <a:spAutoFit/>
          </a:bodyPr>
          <a:lstStyle/>
          <a:p>
            <a:pPr algn="ctr"/>
            <a:endPar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was the result?</a:t>
            </a: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High authority of Moses writings (Joshua 1:7-8) </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The Books of Moses were stored in the Tabernacle, later in the Temple as the Temple copy</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The Torah was used to evaluate other prophecies </a:t>
            </a:r>
            <a:r>
              <a:rPr lang="lv-LV"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411088"/>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7017306"/>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Besides: ‘Principle of Moses’</a:t>
            </a:r>
          </a:p>
          <a:p>
            <a:pPr algn="ctr"/>
            <a:endParaRPr lang="lv-LV" sz="24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God Himself calls </a:t>
            </a:r>
          </a:p>
          <a:p>
            <a:pPr marL="457200" indent="-4572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Confirms His authority &amp; authority of His messenger by signs (Ex 4:2-9, 30, 19:9)</a:t>
            </a:r>
          </a:p>
          <a:p>
            <a:pPr marL="457200" indent="-4572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It happens before the eyes of eyewitnesses </a:t>
            </a:r>
          </a:p>
          <a:p>
            <a:pPr marL="457200" indent="-4572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Writings considered the Word of the Lord</a:t>
            </a:r>
            <a:r>
              <a:rPr lang="lv-LV" sz="14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	</a:t>
            </a:r>
            <a:r>
              <a:rPr lang="lv-LV" sz="2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026579"/>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6771084"/>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about other books of the Old Testament?</a:t>
            </a:r>
          </a:p>
          <a:p>
            <a:pPr algn="ctr"/>
            <a:endParaRPr lang="lv-LV" sz="4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We don’t know about all, of course  </a:t>
            </a:r>
          </a:p>
          <a:p>
            <a:pPr marL="457200" indent="-4572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‘Moses’ principle’ at work </a:t>
            </a:r>
          </a:p>
          <a:p>
            <a:pPr marL="914400" lvl="1" indent="-4572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Samuel, Nathan, Gad</a:t>
            </a:r>
          </a:p>
          <a:p>
            <a:pPr marL="457200" indent="-4572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Writings of the prophets </a:t>
            </a:r>
          </a:p>
          <a:p>
            <a:pPr marL="457200" indent="-4572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Collection of the writings </a:t>
            </a:r>
          </a:p>
          <a:p>
            <a:pPr marL="914400" lvl="1" indent="-457200">
              <a:buFontTx/>
              <a:buChar char="-"/>
            </a:pPr>
            <a:endPar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2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845623"/>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fade">
                                      <p:cBhvr>
                                        <p:cTn id="3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6709529"/>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happened with God given books?</a:t>
            </a:r>
          </a:p>
          <a:p>
            <a:pPr algn="ctr"/>
            <a:endParaRPr lang="lv-LV" sz="36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They were kept in the Tabernacle / in the Temple</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They were copied in the Temple and elsewhere</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They were used in gatherings of the faithful </a:t>
            </a:r>
            <a:r>
              <a:rPr lang="lv-LV" sz="2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 </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Circulated widely </a:t>
            </a:r>
            <a:r>
              <a:rPr lang="lv-LV" sz="2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(e.g. Daniels &amp; Jeremiah) </a:t>
            </a:r>
          </a:p>
          <a:p>
            <a:pPr algn="ctr"/>
            <a:r>
              <a:rPr lang="lv-LV" sz="2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779710"/>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6709529"/>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Summary for the Argument # 1 </a:t>
            </a:r>
          </a:p>
          <a:p>
            <a:pPr algn="ctr"/>
            <a:endParaRPr lang="lv-LV"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6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W</a:t>
            </a:r>
            <a:r>
              <a:rPr lang="lv-LV" sz="2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riting of the Bible begun after Exodus and Sinai by Yahweh’s command</a:t>
            </a:r>
          </a:p>
          <a:p>
            <a:pPr marL="457200" indent="-457200">
              <a:buFontTx/>
              <a:buChar char="-"/>
            </a:pPr>
            <a:r>
              <a:rPr lang="lv-LV" sz="2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God established Moses’ authority</a:t>
            </a:r>
          </a:p>
          <a:p>
            <a:pPr marL="457200" indent="-457200">
              <a:buFontTx/>
              <a:buChar char="-"/>
            </a:pPr>
            <a:r>
              <a:rPr lang="lv-LV" sz="2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Moses wrote what God commanded </a:t>
            </a:r>
          </a:p>
          <a:p>
            <a:pPr marL="457200" indent="-457200">
              <a:buFontTx/>
              <a:buChar char="-"/>
            </a:pPr>
            <a:r>
              <a:rPr lang="lv-LV" sz="2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Books of Moses were stored and copied </a:t>
            </a:r>
          </a:p>
          <a:p>
            <a:pPr marL="457200" indent="-457200">
              <a:buFontTx/>
              <a:buChar char="-"/>
            </a:pPr>
            <a:r>
              <a:rPr lang="lv-LV" sz="2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Other books of the OT might have used the same ‘Moses’ principle’</a:t>
            </a:r>
          </a:p>
          <a:p>
            <a:pPr algn="ctr"/>
            <a:r>
              <a:rPr lang="lv-LV" sz="2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569145"/>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4678204"/>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Argument # 2 </a:t>
            </a:r>
          </a:p>
          <a:p>
            <a:pPr algn="ctr"/>
            <a:endParaRPr lang="lv-LV" sz="4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We </a:t>
            </a:r>
            <a:r>
              <a:rPr lang="lv-LV" sz="40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know a lot about the formation of </a:t>
            </a:r>
            <a:r>
              <a:rPr lang="lv-LV" sz="4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the Old Testament canon </a:t>
            </a:r>
            <a:endParaRPr lang="lv-LV" sz="40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2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2358586"/>
      </p:ext>
    </p:extLst>
  </p:cSld>
  <p:clrMapOvr>
    <a:masterClrMapping/>
  </p:clrMapOvr>
  <mc:AlternateContent xmlns:mc="http://schemas.openxmlformats.org/markup-compatibility/2006" xmlns:p14="http://schemas.microsoft.com/office/powerpoint/2010/main">
    <mc:Choice Requires="p14">
      <p:transition spd="slow" p14:dur="2000" advTm="30784">
        <p:fade/>
        <p:sndAc>
          <p:stSnd>
            <p:snd r:embed="rId2" name="drumroll.wav"/>
          </p:stSnd>
        </p:sndAc>
      </p:transition>
    </mc:Choice>
    <mc:Fallback xmlns="">
      <p:transition spd="slow" advTm="30784">
        <p:fade/>
        <p:sndAc>
          <p:stSnd>
            <p:snd r:embed="rId4" name="drumroll.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304800"/>
            <a:ext cx="6324600" cy="5786199"/>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a:t>
            </a:r>
            <a:r>
              <a:rPr lang="lv-LV" sz="36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hen was the Old Testament canon finalized? </a:t>
            </a:r>
          </a:p>
          <a:p>
            <a:pPr algn="ctr"/>
            <a:endParaRPr lang="lv-LV" sz="2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571500" indent="-5715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Late canon: 1st century </a:t>
            </a:r>
            <a:r>
              <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a:t>
            </a: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Jamnia) or even later </a:t>
            </a:r>
          </a:p>
          <a:p>
            <a:pPr marL="571500" indent="-5715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Early canon: soon after the last books of the Old Testament were written (sometime in 5th of 4th century BC)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8548154"/>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047536"/>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1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are the evidence for the early canon? </a:t>
            </a:r>
            <a:endParaRPr lang="lv-LV" sz="24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lvl="1"/>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[1] Ceasing of God’s Spirit</a:t>
            </a:r>
          </a:p>
          <a:p>
            <a:pPr lvl="1"/>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[2] The Temple room as a canon </a:t>
            </a: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a:t>
            </a: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Maccabees, Talmud, Josephus, Ben Sirah)</a:t>
            </a:r>
          </a:p>
          <a:p>
            <a:pPr lvl="1"/>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[3] Qumran – list of Holy books</a:t>
            </a:r>
          </a:p>
          <a:p>
            <a:pPr lvl="1"/>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[4] New Testament evidence: Jesus and others </a:t>
            </a:r>
          </a:p>
        </p:txBody>
      </p:sp>
      <p:pic>
        <p:nvPicPr>
          <p:cNvPr id="1027" name="Picture 3" descr="C:\Users\Guntars\Dropbox\A DOULOS IESOU EIMI\DEVELOPMENT\CONFERENCE\PP PREZ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8757544"/>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786199"/>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Summary for the Argument # 2 </a:t>
            </a:r>
          </a:p>
          <a:p>
            <a:pPr algn="ctr"/>
            <a:endParaRPr lang="lv-LV" sz="32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God’s Spirit ceased after the last books of the Old Testament were written </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All holy books were stored and copied in the Temple </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Both Jewish and Christians considered the Old Testament canon as completed long before AD</a:t>
            </a:r>
            <a:endParaRPr lang="lv-LV" sz="36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2857232"/>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6955750"/>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Arguments # 3</a:t>
            </a:r>
          </a:p>
          <a:p>
            <a:pPr algn="ctr"/>
            <a:endParaRPr lang="lv-LV" sz="44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We </a:t>
            </a:r>
            <a:r>
              <a:rPr lang="lv-LV" sz="36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know that we have received the same </a:t>
            </a:r>
            <a:r>
              <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message, the same words of the Lord, </a:t>
            </a:r>
            <a:r>
              <a:rPr lang="lv-LV" sz="36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that </a:t>
            </a:r>
            <a:r>
              <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were </a:t>
            </a:r>
            <a:r>
              <a:rPr lang="lv-LV" sz="36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originally given to us</a:t>
            </a:r>
            <a:endParaRPr lang="lv-LV" sz="48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44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4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2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935899"/>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970865"/>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do we know about copying?</a:t>
            </a:r>
          </a:p>
          <a:p>
            <a:r>
              <a:rPr lang="lv-LV" sz="32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571500" indent="-5715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Example of Ebla (2500BC)</a:t>
            </a:r>
          </a:p>
          <a:p>
            <a:pPr marL="571500" indent="-5715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Moses and the priests (1400BC) </a:t>
            </a:r>
          </a:p>
          <a:p>
            <a:pPr marL="571500" indent="-5715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Later traditions</a:t>
            </a:r>
          </a:p>
          <a:p>
            <a:pPr marL="1028700" lvl="1" indent="-5715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Soferim, Tannaim, Amoraim</a:t>
            </a:r>
          </a:p>
          <a:p>
            <a:pPr marL="1028700" lvl="1" indent="-5715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Masoretic Tradition </a:t>
            </a: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589523"/>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133600" y="152400"/>
            <a:ext cx="6096000" cy="2939266"/>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11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are our oldest manuscripts? </a:t>
            </a:r>
          </a:p>
          <a:p>
            <a:r>
              <a:rPr lang="lv-LV" sz="2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24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Ben-Asher - Codex Aleppo ~925AD</a:t>
            </a:r>
            <a:endPar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2991920"/>
            <a:ext cx="3151862" cy="38347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1439241"/>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fade">
                                      <p:cBhvr>
                                        <p:cTn id="2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86000" y="152400"/>
            <a:ext cx="6096000" cy="3631763"/>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are our oldest manuscripts? </a:t>
            </a:r>
          </a:p>
          <a:p>
            <a:r>
              <a:rPr lang="lv-LV" sz="1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105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Ben-Asher - Codex Leningradensis (1008AD) </a:t>
            </a:r>
          </a:p>
          <a:p>
            <a:pPr marL="571500" indent="-571500">
              <a:buFontTx/>
              <a:buChar char="-"/>
            </a:pPr>
            <a:endPar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3422210"/>
            <a:ext cx="4762500" cy="3190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0171865"/>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2908489"/>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9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are our oldest manuscripts? </a:t>
            </a:r>
          </a:p>
          <a:p>
            <a:r>
              <a:rPr lang="lv-LV"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105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571500" indent="-5715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Qumran Discoveries (3rd century BC – 1st AD)</a:t>
            </a:r>
            <a:endParaRPr lang="lv-LV" sz="20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Guntars\Dropbox\A DOULOS IESOU EIMI\DEVELOPMENT\CONFERENCE\PREZENTATION GB\PP Qumran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8775" y="3376613"/>
            <a:ext cx="3626582" cy="2719387"/>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Guntars\Dropbox\A DOULOS IESOU EIMI\DEVELOPMENT\CONFERENCE\PREZENTATION GB\PP Qumran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3476311"/>
            <a:ext cx="2895600" cy="33877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Guntars\Dropbox\A DOULOS IESOU EIMI\DEVELOPMENT\CONFERENCE\PREZENTATION GB\PP Qumran 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3697502"/>
            <a:ext cx="4418013" cy="2945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429730"/>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fade">
                                      <p:cBhvr>
                                        <p:cTn id="22" dur="500"/>
                                        <p:tgtEl>
                                          <p:spTgt spid="205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51"/>
                                        </p:tgtEl>
                                        <p:attrNameLst>
                                          <p:attrName>style.visibility</p:attrName>
                                        </p:attrNameLst>
                                      </p:cBhvr>
                                      <p:to>
                                        <p:strVal val="visible"/>
                                      </p:to>
                                    </p:set>
                                    <p:animEffect transition="in" filter="fade">
                                      <p:cBhvr>
                                        <p:cTn id="27" dur="500"/>
                                        <p:tgtEl>
                                          <p:spTgt spid="205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52"/>
                                        </p:tgtEl>
                                        <p:attrNameLst>
                                          <p:attrName>style.visibility</p:attrName>
                                        </p:attrNameLst>
                                      </p:cBhvr>
                                      <p:to>
                                        <p:strVal val="visible"/>
                                      </p:to>
                                    </p:set>
                                    <p:animEffect transition="in" filter="fade">
                                      <p:cBhvr>
                                        <p:cTn id="3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847755"/>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en-US"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en-US" sz="36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D</a:t>
            </a:r>
            <a:r>
              <a:rPr lang="en-US" sz="32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ead Sea (Qumran) Scrolls</a:t>
            </a:r>
            <a:endParaRPr lang="en-US"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endParaRPr lang="en-US" sz="2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571500" indent="-571500">
              <a:buFontTx/>
              <a:buChar char="-"/>
            </a:pPr>
            <a:r>
              <a:rPr lang="en-US"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All Old Testament books, ex</a:t>
            </a: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c</a:t>
            </a:r>
            <a:r>
              <a:rPr lang="en-US" sz="2800" dirty="0" err="1"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ept</a:t>
            </a:r>
            <a:r>
              <a:rPr lang="en-US"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 Esther </a:t>
            </a:r>
          </a:p>
          <a:p>
            <a:pPr marL="571500" indent="-571500">
              <a:buFontTx/>
              <a:buChar char="-"/>
            </a:pPr>
            <a:r>
              <a:rPr lang="en-US"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Some manuscripts dating from 3nd century BC</a:t>
            </a:r>
          </a:p>
          <a:p>
            <a:pPr marL="1028700" lvl="1" indent="-571500">
              <a:buFontTx/>
              <a:buChar char="-"/>
            </a:pPr>
            <a:r>
              <a:rPr lang="en-US"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Distance in time less than 2 centuries</a:t>
            </a:r>
          </a:p>
          <a:p>
            <a:pPr marL="571500" indent="-571500">
              <a:buFontTx/>
              <a:buChar char="-"/>
            </a:pPr>
            <a:r>
              <a:rPr lang="en-US"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Minimal differences with Aleppo and </a:t>
            </a:r>
            <a:r>
              <a:rPr lang="en-US" sz="2800" dirty="0" err="1"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Leningradensis</a:t>
            </a:r>
            <a:r>
              <a:rPr lang="en-US"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 </a:t>
            </a:r>
            <a:endParaRPr lang="en-US"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1028700" lvl="1" indent="-571500">
              <a:buFontTx/>
              <a:buChar char="-"/>
            </a:pPr>
            <a:r>
              <a:rPr lang="en-US" sz="2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Isaiah Scroll –</a:t>
            </a:r>
            <a:r>
              <a:rPr lang="lv-LV" sz="2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 only</a:t>
            </a:r>
            <a:r>
              <a:rPr lang="en-US" sz="2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 4500</a:t>
            </a:r>
            <a:r>
              <a:rPr lang="lv-LV" sz="2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 [</a:t>
            </a:r>
            <a:r>
              <a:rPr lang="lv-LV" sz="2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a:t>
            </a:r>
            <a:r>
              <a:rPr lang="lv-LV" sz="2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a:t>
            </a:r>
            <a:r>
              <a:rPr lang="en-US" sz="2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 differences</a:t>
            </a:r>
            <a:endParaRPr lang="en-US" sz="24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7704214"/>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6278642"/>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6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How many OT manuscripts do we have today? </a:t>
            </a:r>
          </a:p>
          <a:p>
            <a:pPr marL="457200" indent="-457200">
              <a:buFontTx/>
              <a:buChar char="-"/>
            </a:pPr>
            <a:endPar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Hebrew – more than 3000</a:t>
            </a:r>
          </a:p>
          <a:p>
            <a:pPr marL="457200" indent="-4572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Greek – more than 1500</a:t>
            </a:r>
          </a:p>
          <a:p>
            <a:pPr marL="457200" indent="-4572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Latin – more than 8000</a:t>
            </a:r>
          </a:p>
          <a:p>
            <a:pPr marL="457200" indent="-457200">
              <a:buFontTx/>
              <a:buChar cha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Syriac – more than 60 </a:t>
            </a:r>
          </a:p>
          <a:p>
            <a:pPr marL="457200" indent="-457200">
              <a:buFontTx/>
              <a:buChar char="-"/>
            </a:pPr>
            <a:endPar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Some of these are from 3rd century BC [</a:t>
            </a:r>
            <a:r>
              <a:rPr lang="lv-LV" sz="32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a:t>
            </a: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619508"/>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606644" y="302537"/>
            <a:ext cx="6096000" cy="5786199"/>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Summary for the Argument # 3 </a:t>
            </a:r>
          </a:p>
          <a:p>
            <a:pPr algn="ctr"/>
            <a:endParaRPr lang="lv-LV" sz="32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Books were carefully copied – as the Word of the Lord </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We have manuscripts as old as from the 3rd century BC </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The earliest manuscripts do not contain significant differences (in meaning) from the later </a:t>
            </a: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c</a:t>
            </a: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odices which are basis for our Old Testament translations</a:t>
            </a:r>
            <a:endParaRPr lang="lv-LV" sz="36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971155"/>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6040115"/>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Summary for the Old Testament  </a:t>
            </a:r>
          </a:p>
          <a:p>
            <a:endParaRPr lang="lv-LV" sz="105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We know about the origin of the Old Testament</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We know about its writing, copying and storing</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We </a:t>
            </a: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know about the </a:t>
            </a: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formation of the Old Testament canon </a:t>
            </a:r>
            <a:endPar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We have so many manuscripts </a:t>
            </a:r>
          </a:p>
          <a:p>
            <a:pPr marL="457200" indent="-457200">
              <a:buFontTx/>
              <a:buChar char="-"/>
            </a:pPr>
            <a:endParaRPr lang="lv-LV" sz="14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6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We know that we have got the right Old Testament </a:t>
            </a:r>
            <a:endParaRPr lang="lv-LV" sz="36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1027" name="Picture 3" descr="C:\Users\Guntars\Dropbox\A DOULOS IESOU EIMI\DEVELOPMENT\CONFERENCE\PP PREZ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 y="-13580"/>
            <a:ext cx="2011338" cy="68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068549"/>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478423"/>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‘The Origin of the Scriptures </a:t>
            </a:r>
          </a:p>
          <a:p>
            <a:pPr algn="ctr"/>
            <a:r>
              <a:rPr lang="lv-LV" sz="4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and</a:t>
            </a: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the Formation of the Canon’</a:t>
            </a:r>
          </a:p>
          <a:p>
            <a:pPr algn="ctr"/>
            <a:endParaRPr lang="lv-LV" sz="4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23973"/>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272441"/>
            <a:ext cx="6096000" cy="4924425"/>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4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6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Part II </a:t>
            </a:r>
            <a:endParaRPr lang="lv-LV" sz="60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4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40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The New Testament</a:t>
            </a:r>
            <a:endParaRPr lang="lv-LV" sz="1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6663199"/>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6340197"/>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8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is the New </a:t>
            </a:r>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Testament?</a:t>
            </a:r>
          </a:p>
          <a:p>
            <a:endParaRPr lang="lv-LV" sz="16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It </a:t>
            </a:r>
            <a:r>
              <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is </a:t>
            </a: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truly </a:t>
            </a:r>
            <a:r>
              <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unique </a:t>
            </a: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a book </a:t>
            </a:r>
            <a:r>
              <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(a collection of </a:t>
            </a: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27 </a:t>
            </a:r>
            <a:r>
              <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books): </a:t>
            </a:r>
            <a:endPar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971550" lvl="1" indent="-514350">
              <a:buFont typeface="+mj-lt"/>
              <a:buAutoNum type="arabicParen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Unique </a:t>
            </a:r>
            <a:r>
              <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period of </a:t>
            </a: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time</a:t>
            </a:r>
          </a:p>
          <a:p>
            <a:pPr marL="971550" lvl="1" indent="-514350">
              <a:buFont typeface="+mj-lt"/>
              <a:buAutoNum type="arabicParen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Unique </a:t>
            </a:r>
            <a:r>
              <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authors </a:t>
            </a:r>
            <a:endPar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971550" lvl="1" indent="-514350">
              <a:buFont typeface="+mj-lt"/>
              <a:buAutoNum type="arabicParen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Unique protagonists</a:t>
            </a:r>
          </a:p>
          <a:p>
            <a:pPr marL="971550" lvl="1" indent="-514350">
              <a:buFont typeface="+mj-lt"/>
              <a:buAutoNum type="arabicParen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Unique worldview</a:t>
            </a:r>
          </a:p>
          <a:p>
            <a:pPr marL="971550" lvl="1" indent="-514350">
              <a:buFont typeface="+mj-lt"/>
              <a:buAutoNum type="arabicParenR"/>
            </a:pPr>
            <a:r>
              <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Unique </a:t>
            </a:r>
            <a:r>
              <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purpose </a:t>
            </a:r>
          </a:p>
          <a:p>
            <a:r>
              <a:rPr lang="lv-LV" sz="1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	</a:t>
            </a:r>
            <a:r>
              <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426202"/>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fade">
                                      <p:cBhvr>
                                        <p:cTn id="7" dur="500"/>
                                        <p:tgtEl>
                                          <p:spTgt spid="3">
                                            <p:txEl>
                                              <p:pRg st="9" end="9"/>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6501780"/>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Today </a:t>
            </a:r>
            <a:r>
              <a:rPr lang="lv-LV" sz="4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I will argue that:</a:t>
            </a:r>
          </a:p>
          <a:p>
            <a:pPr algn="ctr"/>
            <a:endParaRPr lang="lv-LV" sz="2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514350" indent="-514350">
              <a:buAutoNum type="arabicParenR"/>
            </a:pP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We know a lot about the origins of the New Testament </a:t>
            </a:r>
          </a:p>
          <a:p>
            <a:pPr marL="514350" indent="-514350">
              <a:buAutoNum type="arabicParenR"/>
            </a:pPr>
            <a:endPar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514350" indent="-514350">
              <a:buAutoNum type="arabicParenR"/>
            </a:pP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We know a lot about the formation of the </a:t>
            </a: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New Testament canon </a:t>
            </a:r>
            <a:endPar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514350" indent="-514350">
              <a:buAutoNum type="arabicParenR"/>
            </a:pPr>
            <a:endPar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514350" indent="-514350">
              <a:buFontTx/>
              <a:buAutoNum type="arabicParenR"/>
            </a:pP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We know that we have received the same message, the same words of the Lord, that were originally given to us</a:t>
            </a:r>
          </a:p>
          <a:p>
            <a:r>
              <a:rPr lang="lv-LV" sz="9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	</a:t>
            </a:r>
            <a:r>
              <a:rPr lang="lv-LV" sz="105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16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1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a:t>
            </a:r>
            <a:endParaRPr lang="lv-LV" sz="14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30719"/>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fade">
                                      <p:cBhvr>
                                        <p:cTn id="7" dur="500"/>
                                        <p:tgtEl>
                                          <p:spTgt spid="3">
                                            <p:txEl>
                                              <p:pRg st="9" end="9"/>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570756"/>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Argument </a:t>
            </a:r>
            <a:r>
              <a:rPr lang="lv-LV" sz="48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1</a:t>
            </a:r>
          </a:p>
          <a:p>
            <a:pPr algn="ctr"/>
            <a:endParaRPr lang="lv-LV" sz="48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We </a:t>
            </a:r>
            <a:r>
              <a:rPr lang="lv-LV" sz="44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know a lot about the origins of the </a:t>
            </a:r>
            <a:r>
              <a:rPr lang="lv-LV" sz="4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New </a:t>
            </a:r>
            <a:r>
              <a:rPr lang="lv-LV" sz="44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Testament </a:t>
            </a:r>
          </a:p>
          <a:p>
            <a:pPr marL="514350" indent="-514350">
              <a:buAutoNum type="arabicParenR"/>
            </a:pPr>
            <a:endPar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342900" indent="-342900">
              <a:buAutoNum type="arabicParenR"/>
            </a:pPr>
            <a:endParaRPr lang="lv-LV"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24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101481"/>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693866"/>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a:t>
            </a:r>
            <a:r>
              <a:rPr lang="lv-LV" sz="4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kind of events we remember the </a:t>
            </a: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best?</a:t>
            </a:r>
          </a:p>
          <a:p>
            <a:pPr algn="ctr"/>
            <a:endParaRPr lang="lv-LV" sz="4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742950" indent="-742950">
              <a:buFont typeface="+mj-lt"/>
              <a:buAutoNum type="arabicParenR"/>
            </a:pPr>
            <a:r>
              <a:rPr lang="lv-LV" sz="4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Unique</a:t>
            </a:r>
          </a:p>
          <a:p>
            <a:pPr marL="742950" indent="-742950">
              <a:buFont typeface="+mj-lt"/>
              <a:buAutoNum type="arabicParenR"/>
            </a:pPr>
            <a:r>
              <a:rPr lang="lv-LV" sz="4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Emotional </a:t>
            </a:r>
          </a:p>
          <a:p>
            <a:pPr marL="742950" indent="-742950">
              <a:buFont typeface="+mj-lt"/>
              <a:buAutoNum type="arabicParenR"/>
            </a:pPr>
            <a:r>
              <a:rPr lang="lv-LV" sz="4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Frequently retold </a:t>
            </a:r>
            <a:r>
              <a:rPr lang="lv-LV" sz="4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32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514350" indent="-514350">
              <a:buAutoNum type="arabicParenR"/>
            </a:pPr>
            <a:endParaRPr lang="lv-LV" sz="32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342900" indent="-342900">
              <a:buAutoNum type="arabicParenR"/>
            </a:pPr>
            <a:endParaRPr lang="lv-LV"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24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564752"/>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909310"/>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How does this applies to the New Testament? </a:t>
            </a:r>
          </a:p>
          <a:p>
            <a:pPr algn="ctr"/>
            <a:endParaRPr lang="lv-LV"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3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Annunciation, conception and childhood</a:t>
            </a:r>
          </a:p>
          <a:p>
            <a:pPr marL="457200" indent="-457200">
              <a:buFontTx/>
              <a:buChar char="-"/>
            </a:pPr>
            <a:r>
              <a:rPr lang="lv-LV" sz="3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Baptism and temptations </a:t>
            </a:r>
          </a:p>
          <a:p>
            <a:pPr marL="457200" indent="-457200">
              <a:buFontTx/>
              <a:buChar char="-"/>
            </a:pPr>
            <a:r>
              <a:rPr lang="lv-LV" sz="3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Public ministry </a:t>
            </a:r>
          </a:p>
          <a:p>
            <a:pPr marL="457200" indent="-457200">
              <a:buFontTx/>
              <a:buChar char="-"/>
            </a:pPr>
            <a:r>
              <a:rPr lang="lv-LV" sz="3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Sufferings, crucifiction and death </a:t>
            </a:r>
          </a:p>
          <a:p>
            <a:pPr marL="457200" indent="-457200">
              <a:buFontTx/>
              <a:buChar char="-"/>
            </a:pPr>
            <a:r>
              <a:rPr lang="lv-LV" sz="30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Resurrection and ascension </a:t>
            </a: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7963553"/>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663089"/>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As the Creed says...</a:t>
            </a:r>
          </a:p>
          <a:p>
            <a:endPar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r>
              <a:rPr lang="lv-LV" sz="2400" dirty="0" smtClean="0">
                <a:solidFill>
                  <a:schemeClr val="bg1"/>
                </a:solidFill>
                <a:latin typeface="Arial Rounded MT Bold" panose="020F0704030504030204" pitchFamily="34" charset="0"/>
              </a:rPr>
              <a:t>‘I </a:t>
            </a:r>
            <a:r>
              <a:rPr lang="lv-LV" sz="2400" dirty="0">
                <a:solidFill>
                  <a:schemeClr val="bg1"/>
                </a:solidFill>
                <a:latin typeface="Arial Rounded MT Bold" panose="020F0704030504030204" pitchFamily="34" charset="0"/>
              </a:rPr>
              <a:t>believe </a:t>
            </a:r>
            <a:r>
              <a:rPr lang="lv-LV" sz="2400" dirty="0" smtClean="0">
                <a:solidFill>
                  <a:schemeClr val="bg1"/>
                </a:solidFill>
                <a:latin typeface="Arial Rounded MT Bold" panose="020F0704030504030204" pitchFamily="34" charset="0"/>
              </a:rPr>
              <a:t>in Jesus Christ, his only Son, our Lord, </a:t>
            </a:r>
            <a:r>
              <a:rPr lang="en-US" sz="2400" dirty="0" smtClean="0">
                <a:solidFill>
                  <a:schemeClr val="bg1"/>
                </a:solidFill>
                <a:latin typeface="Arial Rounded MT Bold" panose="020F0704030504030204" pitchFamily="34" charset="0"/>
              </a:rPr>
              <a:t>who </a:t>
            </a:r>
            <a:r>
              <a:rPr lang="en-US" sz="2400" dirty="0">
                <a:solidFill>
                  <a:schemeClr val="bg1"/>
                </a:solidFill>
                <a:latin typeface="Arial Rounded MT Bold" panose="020F0704030504030204" pitchFamily="34" charset="0"/>
              </a:rPr>
              <a:t>was conceived by the Holy Spirit, born of the Virgin Mary, suffered under Pontius Pilate, was crucified, died, and was buried; he descended into </a:t>
            </a:r>
            <a:r>
              <a:rPr lang="en-US" sz="2400" dirty="0" smtClean="0">
                <a:solidFill>
                  <a:schemeClr val="bg1"/>
                </a:solidFill>
                <a:latin typeface="Arial Rounded MT Bold" panose="020F0704030504030204" pitchFamily="34" charset="0"/>
              </a:rPr>
              <a:t>hell.</a:t>
            </a:r>
            <a:r>
              <a:rPr lang="lv-LV" sz="2400" dirty="0" smtClean="0">
                <a:solidFill>
                  <a:schemeClr val="bg1"/>
                </a:solidFill>
                <a:latin typeface="Arial Rounded MT Bold" panose="020F0704030504030204" pitchFamily="34" charset="0"/>
              </a:rPr>
              <a:t> </a:t>
            </a:r>
            <a:r>
              <a:rPr lang="en-US" sz="2400" dirty="0" smtClean="0">
                <a:solidFill>
                  <a:schemeClr val="bg1"/>
                </a:solidFill>
                <a:latin typeface="Arial Rounded MT Bold" panose="020F0704030504030204" pitchFamily="34" charset="0"/>
              </a:rPr>
              <a:t>On </a:t>
            </a:r>
            <a:r>
              <a:rPr lang="en-US" sz="2400" dirty="0">
                <a:solidFill>
                  <a:schemeClr val="bg1"/>
                </a:solidFill>
                <a:latin typeface="Arial Rounded MT Bold" panose="020F0704030504030204" pitchFamily="34" charset="0"/>
              </a:rPr>
              <a:t>the third day he rose [again]; he ascended into heaven, seated at the right hand of God, the almighty Father, from where he will come to judge the living and the dead</a:t>
            </a:r>
            <a:r>
              <a:rPr lang="en-US" sz="2400" dirty="0" smtClean="0">
                <a:solidFill>
                  <a:schemeClr val="bg1"/>
                </a:solidFill>
                <a:latin typeface="Arial Rounded MT Bold" panose="020F0704030504030204" pitchFamily="34" charset="0"/>
              </a:rPr>
              <a:t>.</a:t>
            </a:r>
            <a:r>
              <a:rPr lang="lv-LV" sz="2400" dirty="0" smtClean="0">
                <a:solidFill>
                  <a:schemeClr val="bg1"/>
                </a:solidFill>
                <a:latin typeface="Arial Rounded MT Bold" panose="020F0704030504030204" pitchFamily="34" charset="0"/>
              </a:rPr>
              <a:t>’</a:t>
            </a:r>
            <a:r>
              <a:rPr lang="en-US" sz="2400" dirty="0" smtClean="0">
                <a:solidFill>
                  <a:schemeClr val="bg1"/>
                </a:solidFill>
                <a:latin typeface="Arial Rounded MT Bold" panose="020F0704030504030204" pitchFamily="34" charset="0"/>
              </a:rPr>
              <a:t> </a:t>
            </a:r>
            <a:endParaRPr lang="lv-LV" sz="2400" dirty="0" smtClean="0">
              <a:solidFill>
                <a:schemeClr val="bg1"/>
              </a:solidFill>
              <a:latin typeface="Arial Rounded MT Bold" panose="020F0704030504030204" pitchFamily="34" charset="0"/>
            </a:endParaRPr>
          </a:p>
          <a:p>
            <a:endParaRPr lang="lv-LV" sz="2400" i="1" dirty="0">
              <a:solidFill>
                <a:schemeClr val="bg1"/>
              </a:solidFill>
              <a:effectLst/>
              <a:latin typeface="Arial Rounded MT Bold" panose="020F0704030504030204" pitchFamily="34" charset="0"/>
            </a:endParaRPr>
          </a:p>
          <a:p>
            <a:r>
              <a:rPr lang="lv-LV" sz="2400" i="1" dirty="0" smtClean="0">
                <a:solidFill>
                  <a:schemeClr val="bg1"/>
                </a:solidFill>
                <a:latin typeface="Arial Rounded MT Bold" panose="020F0704030504030204" pitchFamily="34" charset="0"/>
              </a:rPr>
              <a:t>	</a:t>
            </a:r>
            <a:r>
              <a:rPr lang="lv-LV" sz="2000" i="1" dirty="0" smtClean="0">
                <a:solidFill>
                  <a:schemeClr val="bg1"/>
                </a:solidFill>
                <a:effectLst/>
                <a:latin typeface="Arial Rounded MT Bold" panose="020F0704030504030204" pitchFamily="34" charset="0"/>
              </a:rPr>
              <a:t>(The Apostles’ Creed, II Article) </a:t>
            </a:r>
            <a:endParaRPr lang="en-US" sz="2000" i="1" dirty="0">
              <a:solidFill>
                <a:schemeClr val="bg1"/>
              </a:solidFill>
              <a:effectLst/>
              <a:latin typeface="Arial Rounded MT Bold" panose="020F070403050403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840808"/>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324600" cy="5663089"/>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How do we know it?</a:t>
            </a:r>
          </a:p>
          <a:p>
            <a:endPar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From the testimonies of eyewitnesses:</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Authors of Gospels</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Authors of other NT writings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The New Testament testimonies </a:t>
            </a:r>
          </a:p>
          <a:p>
            <a:pPr lvl="2"/>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Luke 24, Acts 1, 1 John 1, 1Peter 1, 1 Cor 15</a:t>
            </a:r>
          </a:p>
          <a:p>
            <a:endPar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Testimonies by ancient Roman and Greek historians [</a:t>
            </a:r>
            <a:r>
              <a:rPr lang="lv-LV" sz="2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a:t>
            </a: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a:t>
            </a:r>
            <a:endParaRPr lang="lv-LV" sz="28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3932408"/>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909310"/>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were they testifying about? </a:t>
            </a:r>
          </a:p>
          <a:p>
            <a:pPr algn="ctr"/>
            <a:endParaRPr lang="lv-LV" sz="20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About the Gospel event - what does it mean?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Gospel = r</a:t>
            </a:r>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eport </a:t>
            </a: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about events</a:t>
            </a:r>
          </a:p>
          <a:p>
            <a:pPr marL="914400" lvl="1"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Victory reports/Good news</a:t>
            </a:r>
          </a:p>
          <a:p>
            <a:pPr marL="914400" lvl="1"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Gospel of Caesar Augustus</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How </a:t>
            </a:r>
            <a:r>
              <a:rPr lang="lv-LV" sz="28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many gospels? </a:t>
            </a:r>
            <a:endPar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marL="914400" lvl="1" indent="-457200">
              <a:buFontTx/>
              <a:buChar char="-"/>
            </a:pPr>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Only </a:t>
            </a:r>
            <a:r>
              <a:rPr lang="lv-LV" sz="24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one </a:t>
            </a:r>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Gospel - ‘</a:t>
            </a:r>
            <a:r>
              <a:rPr lang="lv-LV" sz="24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Gospel according to ...’ </a:t>
            </a:r>
            <a:endPar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Other NT writings explain the implications of this event</a:t>
            </a:r>
            <a:endParaRPr lang="lv-LV" sz="28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7774374"/>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09800" y="304799"/>
            <a:ext cx="6400800" cy="4708981"/>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5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5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Argument </a:t>
            </a:r>
            <a:r>
              <a:rPr lang="lv-LV" sz="54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 2 </a:t>
            </a:r>
          </a:p>
          <a:p>
            <a:pPr algn="ctr"/>
            <a:endParaRPr lang="lv-LV" sz="54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We know a lot about the formation of the </a:t>
            </a:r>
            <a:r>
              <a:rPr lang="lv-LV" sz="4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New </a:t>
            </a:r>
            <a:r>
              <a:rPr lang="lv-LV" sz="44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Testament canon </a:t>
            </a: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013901"/>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64704" y="304799"/>
            <a:ext cx="6096000" cy="6032421"/>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36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6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Which were the earliest documents of the New Testament?</a:t>
            </a:r>
          </a:p>
          <a:p>
            <a:endParaRPr lang="lv-LV" sz="2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r>
              <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Paul’s letters</a:t>
            </a:r>
          </a:p>
          <a:p>
            <a:pPr marL="457200" indent="-457200">
              <a:buFontTx/>
              <a:buChar char="-"/>
            </a:pP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How many are there? </a:t>
            </a:r>
          </a:p>
          <a:p>
            <a:pPr marL="800100" lvl="1" indent="-342900">
              <a:buFontTx/>
              <a:buChar char="-"/>
            </a:pPr>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13 (+ Hebrews?) </a:t>
            </a:r>
          </a:p>
          <a:p>
            <a:pPr marL="342900" indent="-342900">
              <a:buFontTx/>
              <a:buChar char="-"/>
            </a:pP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How many were there?</a:t>
            </a:r>
          </a:p>
          <a:p>
            <a:pPr marL="800100" lvl="1" indent="-342900">
              <a:buFontTx/>
              <a:buChar char="-"/>
            </a:pPr>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2 more Corinthians, Laodiceans, probably even more... </a:t>
            </a:r>
          </a:p>
          <a:p>
            <a:pPr marL="342900" indent="-342900">
              <a:buFontTx/>
              <a:buChar char="-"/>
            </a:pP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Do we have the right ones? </a:t>
            </a: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1605456"/>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293757"/>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How were letters written? </a:t>
            </a:r>
          </a:p>
          <a:p>
            <a:endParaRPr lang="lv-LV" sz="2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Authors and sribes (Rom 16:22) </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Oral performance and messengers (Col 4:16)</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Several copies – collection</a:t>
            </a:r>
          </a:p>
          <a:p>
            <a:pPr marL="1371600" lvl="2" indent="-457200">
              <a:buFontTx/>
              <a:buChar char="-"/>
            </a:pPr>
            <a:r>
              <a:rPr lang="lv-LV" sz="2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Seneca, Cicero </a:t>
            </a:r>
          </a:p>
          <a:p>
            <a:pPr marL="1371600" lvl="2" indent="-457200">
              <a:buFontTx/>
              <a:buChar char="-"/>
            </a:pPr>
            <a:r>
              <a:rPr lang="lv-LV" sz="24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Membrana (2 Tim 4:13)</a:t>
            </a:r>
          </a:p>
          <a:p>
            <a:pPr marL="457200" indent="-457200">
              <a:buFontTx/>
              <a:buChar char="-"/>
            </a:pPr>
            <a:endPar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A case for Paul’s </a:t>
            </a:r>
            <a:r>
              <a:rPr lang="lv-LV" sz="2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own</a:t>
            </a: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 collection </a:t>
            </a:r>
            <a:endParaRPr lang="lv-LV" sz="14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1804733"/>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86000" y="304800"/>
            <a:ext cx="6705600" cy="6340197"/>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testimonies do we have?</a:t>
            </a:r>
          </a:p>
          <a:p>
            <a:endParaRPr lang="lv-LV" sz="1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Testimonies from the early Church Fathers</a:t>
            </a:r>
          </a:p>
          <a:p>
            <a:pPr marL="800100" lvl="1" indent="-3429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Cl</a:t>
            </a:r>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ement of Rome – 1 Corinthians 	(circa 95AD) – ‘one letter’ </a:t>
            </a:r>
          </a:p>
          <a:p>
            <a:pPr marL="800100" lvl="1" indent="-342900">
              <a:buFontTx/>
              <a:buChar char="-"/>
            </a:pPr>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Ignatius (circa 110AD), Papius (circa 130AD), Polycarpus (early 2nd century), Justin Martyr (circa 150AD)</a:t>
            </a:r>
          </a:p>
          <a:p>
            <a:pPr lvl="1"/>
            <a:endPar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marL="342900" indent="-3429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Testimonies </a:t>
            </a:r>
            <a:r>
              <a:rPr lang="lv-LV" sz="28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from early manuscripts </a:t>
            </a: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Paul’s </a:t>
            </a:r>
            <a:r>
              <a:rPr lang="lv-LV" sz="28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letters as </a:t>
            </a: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codices (e.g. P46) </a:t>
            </a: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701435"/>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304800"/>
            <a:ext cx="6324600" cy="6063198"/>
          </a:xfrm>
          <a:prstGeom prst="rect">
            <a:avLst/>
          </a:prstGeom>
          <a:noFill/>
          <a:ln w="9525">
            <a:noFill/>
            <a:miter lim="800000"/>
            <a:headEnd/>
            <a:tailEnd/>
          </a:ln>
        </p:spPr>
        <p:txBody>
          <a:bodyPr wrap="square">
            <a:spAutoFit/>
          </a:bodyPr>
          <a:lstStyle/>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Summary on canonicity of Paul’s letters:</a:t>
            </a:r>
          </a:p>
          <a:p>
            <a:pPr algn="ctr"/>
            <a:endParaRPr lang="lv-LV" sz="16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Paul begun his ministry a few years after Jesus’ resurrection</a:t>
            </a:r>
          </a:p>
          <a:p>
            <a:pPr marL="457200" indent="-457200">
              <a:buFontTx/>
              <a:buChar char="-"/>
            </a:pPr>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God confirmed Paul’s authority before many eyewitnesses (‘Moses’) </a:t>
            </a:r>
          </a:p>
          <a:p>
            <a:pPr marL="457200" indent="-457200">
              <a:buFontTx/>
              <a:buChar char="-"/>
            </a:pPr>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Letters written between 40-ties and 60-ties AD</a:t>
            </a:r>
          </a:p>
          <a:p>
            <a:pPr marL="457200" indent="-457200">
              <a:buFontTx/>
              <a:buChar char="-"/>
            </a:pPr>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Authoritative right away (2 Pet 3:16)</a:t>
            </a:r>
          </a:p>
          <a:p>
            <a:pPr marL="457200" indent="-457200">
              <a:buFontTx/>
              <a:buChar char="-"/>
            </a:pPr>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Well known by the end of 1st century (possibly as a codex)</a:t>
            </a:r>
          </a:p>
          <a:p>
            <a:pPr marL="457200" indent="-457200">
              <a:buFontTx/>
              <a:buChar char="-"/>
            </a:pPr>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Testimonies from early manuscripts: only codices</a:t>
            </a:r>
          </a:p>
          <a:p>
            <a:endParaRPr lang="lv-LV" sz="28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910802"/>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6709529"/>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How did we get the Gospels?</a:t>
            </a:r>
          </a:p>
          <a:p>
            <a:endParaRPr lang="lv-LV" sz="2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Written by the apostles, or according to their message</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Why written? To bring the message to ‘all nations’</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Written between 40-ties and 95AD (Gospel according to John)</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Which was the first one? Mark? Matthew? John? </a:t>
            </a:r>
          </a:p>
          <a:p>
            <a:endPar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16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749199"/>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09800" y="304800"/>
            <a:ext cx="6477000" cy="4985980"/>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Why these four?</a:t>
            </a:r>
          </a:p>
          <a:p>
            <a:endParaRPr lang="lv-LV" sz="32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What about </a:t>
            </a: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other ‘gospels’? </a:t>
            </a:r>
            <a:r>
              <a:rPr lang="lv-LV" sz="24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‘Dozens of gospels</a:t>
            </a:r>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a:t>
            </a:r>
          </a:p>
          <a:p>
            <a:pPr marL="457200" indent="-457200">
              <a:buFontTx/>
              <a:buChar char="-"/>
            </a:pP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These 4 were known from [at least] the beginning of the 2nd century as a codex</a:t>
            </a:r>
          </a:p>
          <a:p>
            <a:pPr marL="457200" indent="-457200">
              <a:buFontTx/>
              <a:buChar char="-"/>
            </a:pPr>
            <a:r>
              <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R</a:t>
            </a: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ead in the Divine Service soon after they were written </a:t>
            </a:r>
          </a:p>
          <a:p>
            <a:endParaRPr lang="lv-LV" sz="16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5484486"/>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057400" y="304800"/>
            <a:ext cx="6858000" cy="6771084"/>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Testimonies of the Early Church Fathers</a:t>
            </a:r>
          </a:p>
          <a:p>
            <a:pPr algn="ctr"/>
            <a:endParaRPr lang="lv-LV" sz="16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Clement of Rome (95AD) [3]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Ignatius (110AD) [4]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Papius (130AD) [4]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Justin Martyr (160AD) ‘Harmony’ [3]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Tatian (170AD) ‘Diatessaron’ [4]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Translation into other languages [4 canonical]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Irenaeus, Clement, Seraphion (end of the 2nd century) ‘</a:t>
            </a:r>
            <a:r>
              <a:rPr lang="lv-LV" sz="2800" i="1"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received gospels</a:t>
            </a: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a:t>
            </a:r>
          </a:p>
          <a:p>
            <a:pPr marL="457200" indent="-457200">
              <a:buFontTx/>
              <a:buChar char="-"/>
            </a:pPr>
            <a:endPar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16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617885"/>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5724644"/>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Testimonies from manuscripts </a:t>
            </a:r>
          </a:p>
          <a:p>
            <a:pPr algn="ctr"/>
            <a:endParaRPr lang="lv-LV" sz="32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Codices from the beginning of 2nd century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Always only these four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Never any other ‘gospel’ together with the canonical gospels </a:t>
            </a:r>
          </a:p>
          <a:p>
            <a:pPr marL="457200" indent="-457200">
              <a:buFontTx/>
              <a:buChar char="-"/>
            </a:pPr>
            <a:endPar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16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622453"/>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590800" y="304800"/>
            <a:ext cx="6096000" cy="4555093"/>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about these other ‘gospels’?</a:t>
            </a:r>
          </a:p>
          <a:p>
            <a:endParaRPr lang="lv-LV" sz="28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Is there a conspiracy? </a:t>
            </a:r>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(Dan Brown, Elaine Pagel, etc.) </a:t>
            </a:r>
            <a:endPar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No, there is not! </a:t>
            </a: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sym typeface="Wingdings" panose="05000000000000000000" pitchFamily="2" charset="2"/>
              </a:rPr>
              <a:t></a:t>
            </a:r>
            <a:endPar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The Church always knew about the others ‘gospels’</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5185461"/>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304800"/>
            <a:ext cx="6324600" cy="6247864"/>
          </a:xfrm>
          <a:prstGeom prst="rect">
            <a:avLst/>
          </a:prstGeom>
          <a:noFill/>
          <a:ln w="9525">
            <a:noFill/>
            <a:miter lim="800000"/>
            <a:headEnd/>
            <a:tailEnd/>
          </a:ln>
        </p:spPr>
        <p:txBody>
          <a:bodyPr wrap="square">
            <a:spAutoFit/>
          </a:bodyPr>
          <a:lstStyle/>
          <a:p>
            <a:pPr eaLnBrk="0" fontAlgn="base" hangingPunct="0">
              <a:spcBef>
                <a:spcPct val="0"/>
              </a:spcBef>
              <a:spcAft>
                <a:spcPts val="600"/>
              </a:spcAft>
            </a:pPr>
            <a:endParaRPr lang="en-US" sz="100" b="1"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about these ‘other gospel’? </a:t>
            </a:r>
          </a:p>
          <a:p>
            <a:pPr algn="ctr"/>
            <a:endParaRPr lang="lv-LV"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They were written much later</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They were written by other religious groups, not by Christians (Gnostics)</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They represent totally different worldview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They never appeared together with the Four Gospel, and the Four never appeared together with these others</a:t>
            </a:r>
            <a:endParaRPr lang="lv-LV" sz="16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9288158"/>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304800"/>
            <a:ext cx="6324600" cy="6555641"/>
          </a:xfrm>
          <a:prstGeom prst="rect">
            <a:avLst/>
          </a:prstGeom>
          <a:noFill/>
          <a:ln w="9525">
            <a:noFill/>
            <a:miter lim="800000"/>
            <a:headEnd/>
            <a:tailEnd/>
          </a:ln>
        </p:spPr>
        <p:txBody>
          <a:bodyPr wrap="square">
            <a:spAutoFit/>
          </a:bodyPr>
          <a:lstStyle/>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Summary on the Gospels:</a:t>
            </a:r>
          </a:p>
          <a:p>
            <a:pPr algn="ctr"/>
            <a:endParaRPr lang="lv-LV" sz="2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Written by the apostles, or people very close to the apostles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Written between 40-ties and 90-ties AD</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Authoritative right away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Well known by the beginning of 2nd century (as a codex ‘Mega Biblion’)</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Testimonies from early manuscripts: always these Four </a:t>
            </a:r>
          </a:p>
          <a:p>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8061913"/>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304800"/>
            <a:ext cx="6324600" cy="5755422"/>
          </a:xfrm>
          <a:prstGeom prst="rect">
            <a:avLst/>
          </a:prstGeom>
          <a:noFill/>
          <a:ln w="9525">
            <a:noFill/>
            <a:miter lim="800000"/>
            <a:headEnd/>
            <a:tailEnd/>
          </a:ln>
        </p:spPr>
        <p:txBody>
          <a:bodyPr wrap="square">
            <a:spAutoFit/>
          </a:bodyPr>
          <a:lstStyle/>
          <a:p>
            <a:pPr algn="ctr"/>
            <a:r>
              <a:rPr lang="lv-LV" sz="48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about the other NT writings?</a:t>
            </a:r>
          </a:p>
          <a:p>
            <a:pPr algn="ctr"/>
            <a:endParaRPr lang="lv-LV" sz="2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In the 2nd century considered as authoritative: </a:t>
            </a:r>
          </a:p>
          <a:p>
            <a:pPr marL="914400" lvl="1"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Acts, 1 Peter, 1 John and Hebrews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Revelation, James, 2 Peter, 2 and 3 John and Judas were acepted as authoritative locally, not by the whole Church </a:t>
            </a:r>
          </a:p>
          <a:p>
            <a:pPr marL="914400" lvl="1" indent="-457200">
              <a:buFontTx/>
              <a:buChar char="-"/>
            </a:pPr>
            <a:endPar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9859975"/>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86000" y="228600"/>
            <a:ext cx="6425697" cy="6309420"/>
          </a:xfrm>
          <a:prstGeom prst="rect">
            <a:avLst/>
          </a:prstGeom>
          <a:noFill/>
          <a:ln w="9525">
            <a:noFill/>
            <a:miter lim="800000"/>
            <a:headEnd/>
            <a:tailEnd/>
          </a:ln>
        </p:spPr>
        <p:txBody>
          <a:bodyPr wrap="square">
            <a:spAutoFit/>
          </a:bodyPr>
          <a:lstStyle/>
          <a:p>
            <a:pPr algn="ctr"/>
            <a:r>
              <a:rPr lang="lv-LV" sz="4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Summary for the Argument # 2</a:t>
            </a: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a:t>
            </a:r>
            <a:endParaRPr lang="lv-LV" sz="4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16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Paul’s letters perceived as the Scriptures </a:t>
            </a: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already in the 1st </a:t>
            </a: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century and read in the Service</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Four Gospels perceived as the Scriptures and read in the Service in the beginning of the 2nd century </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Acts, 1 Peter, 1 John, Hebrews perceived as authoritative in the 2nd century (&gt;90% of the NT)</a:t>
            </a:r>
          </a:p>
          <a:p>
            <a:pPr marL="457200" indent="-457200">
              <a:buFontTx/>
              <a:buChar char="-"/>
            </a:pPr>
            <a:endPar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1429003"/>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87096" y="533400"/>
            <a:ext cx="6528303" cy="5663089"/>
          </a:xfrm>
          <a:prstGeom prst="rect">
            <a:avLst/>
          </a:prstGeom>
          <a:noFill/>
          <a:ln w="9525">
            <a:noFill/>
            <a:miter lim="800000"/>
            <a:headEnd/>
            <a:tailEnd/>
          </a:ln>
        </p:spPr>
        <p:txBody>
          <a:bodyPr wrap="square">
            <a:spAutoFit/>
          </a:bodyPr>
          <a:lstStyle/>
          <a:p>
            <a:pPr algn="ctr"/>
            <a:r>
              <a:rPr lang="lv-LV" sz="4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Summary for the Argument # 2 </a:t>
            </a:r>
          </a:p>
          <a:p>
            <a:pPr algn="ctr"/>
            <a:endParaRPr lang="lv-LV" sz="16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endParaRPr lang="lv-LV" sz="1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Other writings known only </a:t>
            </a: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locally, not accepted by the whole Church  </a:t>
            </a:r>
            <a:endPar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By the 4th century the canon was mostly established, even if there was no formal list of the canonical book before 357AD</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There was never a concil or any formal decision that would set the boundaries of the NT canon</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677006"/>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87097" y="533400"/>
            <a:ext cx="6324600" cy="4893647"/>
          </a:xfrm>
          <a:prstGeom prst="rect">
            <a:avLst/>
          </a:prstGeom>
          <a:noFill/>
          <a:ln w="9525">
            <a:noFill/>
            <a:miter lim="800000"/>
            <a:headEnd/>
            <a:tailEnd/>
          </a:ln>
        </p:spPr>
        <p:txBody>
          <a:bodyPr wrap="square">
            <a:spAutoFit/>
          </a:bodyPr>
          <a:lstStyle/>
          <a:p>
            <a:pPr algn="ctr"/>
            <a:endPar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Arguments </a:t>
            </a:r>
            <a:r>
              <a:rPr lang="lv-LV" sz="44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 3</a:t>
            </a:r>
          </a:p>
          <a:p>
            <a:pPr algn="ctr"/>
            <a:endParaRPr lang="lv-LV" sz="44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6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We know that we have received the same message, the same words of the Lord, that were originally given to us</a:t>
            </a:r>
            <a:endParaRPr lang="lv-LV" sz="48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887358"/>
      </p:ext>
    </p:extLst>
  </p:cSld>
  <p:clrMapOvr>
    <a:masterClrMapping/>
  </p:clrMapOvr>
  <mc:AlternateContent xmlns:mc="http://schemas.openxmlformats.org/markup-compatibility/2006" xmlns:p14="http://schemas.microsoft.com/office/powerpoint/2010/main">
    <mc:Choice Requires="p14">
      <p:transition spd="slow" p14:dur="2000" advTm="30784">
        <p:fade/>
        <p:sndAc>
          <p:stSnd>
            <p:snd r:embed="rId2" name="drumroll.wav"/>
          </p:stSnd>
        </p:sndAc>
      </p:transition>
    </mc:Choice>
    <mc:Fallback xmlns="">
      <p:transition spd="slow" advTm="30784">
        <p:fade/>
        <p:sndAc>
          <p:stSnd>
            <p:snd r:embed="rId4" name="drumroll.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127564" y="381000"/>
            <a:ext cx="6324600" cy="9694962"/>
          </a:xfrm>
          <a:prstGeom prst="rect">
            <a:avLst/>
          </a:prstGeom>
          <a:noFill/>
          <a:ln w="9525">
            <a:noFill/>
            <a:miter lim="800000"/>
            <a:headEnd/>
            <a:tailEnd/>
          </a:ln>
        </p:spPr>
        <p:txBody>
          <a:bodyPr wrap="square">
            <a:spAutoFit/>
          </a:bodyPr>
          <a:lstStyle/>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are our earliest NT manuscripts?  </a:t>
            </a:r>
            <a:endParaRPr lang="lv-LV"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endParaRPr lang="lv-LV" sz="20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Possibly a couple </a:t>
            </a:r>
          </a:p>
          <a:p>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from the 1st century</a:t>
            </a:r>
          </a:p>
          <a:p>
            <a:endPar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10+ from the 2nd </a:t>
            </a:r>
          </a:p>
          <a:p>
            <a:r>
              <a:rPr lang="lv-LV" sz="2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century </a:t>
            </a:r>
            <a:r>
              <a:rPr lang="lv-LV" sz="2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P52, P66, P75 </a:t>
            </a:r>
            <a:endParaRPr lang="lv-LV" sz="12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40+ </a:t>
            </a:r>
            <a:r>
              <a:rPr lang="lv-LV" sz="28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from </a:t>
            </a:r>
          </a:p>
          <a:p>
            <a:r>
              <a:rPr lang="lv-LV" sz="28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the 3rd </a:t>
            </a: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century </a:t>
            </a:r>
          </a:p>
          <a:p>
            <a:endParaRPr lang="lv-LV" sz="1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24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The </a:t>
            </a:r>
            <a:r>
              <a:rPr lang="lv-LV" sz="28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livespan of the manuscripts was </a:t>
            </a:r>
            <a:r>
              <a:rPr lang="lv-LV" sz="28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150+ </a:t>
            </a:r>
            <a:r>
              <a:rPr lang="lv-LV" sz="28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years (</a:t>
            </a: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Oxyrhynchus) </a:t>
            </a: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28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6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6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6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36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www.challies.com/sites/all/files/attachments/rylands-p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7744" y="1828800"/>
            <a:ext cx="2556256" cy="38862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earlybible.com/images/p66joh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8400" y="2397659"/>
            <a:ext cx="2631613" cy="31513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upload.wikimedia.org/wikipedia/commons/5/57/Papyrus_75a.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6975" y="1669928"/>
            <a:ext cx="2127025" cy="3902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469212"/>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074"/>
                                        </p:tgtEl>
                                        <p:attrNameLst>
                                          <p:attrName>style.visibility</p:attrName>
                                        </p:attrNameLst>
                                      </p:cBhvr>
                                      <p:to>
                                        <p:strVal val="visible"/>
                                      </p:to>
                                    </p:set>
                                    <p:animEffect transition="in" filter="fade">
                                      <p:cBhvr>
                                        <p:cTn id="28" dur="500"/>
                                        <p:tgtEl>
                                          <p:spTgt spid="307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26"/>
                                        </p:tgtEl>
                                        <p:attrNameLst>
                                          <p:attrName>style.visibility</p:attrName>
                                        </p:attrNameLst>
                                      </p:cBhvr>
                                      <p:to>
                                        <p:strVal val="visible"/>
                                      </p:to>
                                    </p:set>
                                    <p:animEffect transition="in" filter="fade">
                                      <p:cBhvr>
                                        <p:cTn id="33" dur="500"/>
                                        <p:tgtEl>
                                          <p:spTgt spid="102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28"/>
                                        </p:tgtEl>
                                        <p:attrNameLst>
                                          <p:attrName>style.visibility</p:attrName>
                                        </p:attrNameLst>
                                      </p:cBhvr>
                                      <p:to>
                                        <p:strVal val="visible"/>
                                      </p:to>
                                    </p:set>
                                    <p:animEffect transition="in" filter="fade">
                                      <p:cBhvr>
                                        <p:cTn id="38" dur="500"/>
                                        <p:tgtEl>
                                          <p:spTgt spid="102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fade">
                                      <p:cBhvr>
                                        <p:cTn id="43" dur="500"/>
                                        <p:tgtEl>
                                          <p:spTgt spid="3">
                                            <p:txEl>
                                              <p:pRg st="8" end="8"/>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fade">
                                      <p:cBhvr>
                                        <p:cTn id="46" dur="500"/>
                                        <p:tgtEl>
                                          <p:spTgt spid="3">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Effect transition="in" filter="fade">
                                      <p:cBhvr>
                                        <p:cTn id="51"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87097" y="533400"/>
            <a:ext cx="6324600" cy="5878532"/>
          </a:xfrm>
          <a:prstGeom prst="rect">
            <a:avLst/>
          </a:prstGeom>
          <a:noFill/>
          <a:ln w="9525">
            <a:noFill/>
            <a:miter lim="800000"/>
            <a:headEnd/>
            <a:tailEnd/>
          </a:ln>
        </p:spPr>
        <p:txBody>
          <a:bodyPr wrap="square">
            <a:spAutoFit/>
          </a:bodyPr>
          <a:lstStyle/>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How many New Testament manuscripts do we have?  </a:t>
            </a:r>
            <a:endPar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endParaRPr lang="lv-LV" sz="32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Greek – more than 5, 800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Latin – more than 10,000</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Coptic, Syriac, Armenian, Georgian, Arabic – all together – more that 10,000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The NT quotes in theological writings – more than 1,000,000</a:t>
            </a:r>
          </a:p>
          <a:p>
            <a:pPr marL="457200" indent="-457200">
              <a:buFontTx/>
              <a:buChar char="-"/>
            </a:pPr>
            <a:endPar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7066733"/>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86000" y="533400"/>
            <a:ext cx="6425697" cy="6309420"/>
          </a:xfrm>
          <a:prstGeom prst="rect">
            <a:avLst/>
          </a:prstGeom>
          <a:noFill/>
          <a:ln w="9525">
            <a:noFill/>
            <a:miter lim="800000"/>
            <a:headEnd/>
            <a:tailEnd/>
          </a:ln>
        </p:spPr>
        <p:txBody>
          <a:bodyPr wrap="square">
            <a:spAutoFit/>
          </a:bodyPr>
          <a:lstStyle/>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about the differences in these manuscripts?  </a:t>
            </a:r>
            <a:endParaRPr lang="lv-LV"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endParaRPr lang="lv-LV"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400,000+ differences...  O, yes! And this on ~ 138,000 words of the New Testament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But there are more than 2.600.000 pages of the New Testament text (1/6 pages)</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And - there are several types of differences</a:t>
            </a:r>
          </a:p>
          <a:p>
            <a:pPr marL="457200" indent="-457200">
              <a:buFontTx/>
              <a:buChar char="-"/>
            </a:pPr>
            <a:endPar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7476454"/>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86000" y="304800"/>
            <a:ext cx="6425697" cy="7232749"/>
          </a:xfrm>
          <a:prstGeom prst="rect">
            <a:avLst/>
          </a:prstGeom>
          <a:noFill/>
          <a:ln w="9525">
            <a:noFill/>
            <a:miter lim="800000"/>
            <a:headEnd/>
            <a:tailEnd/>
          </a:ln>
        </p:spPr>
        <p:txBody>
          <a:bodyPr wrap="square">
            <a:spAutoFit/>
          </a:bodyPr>
          <a:lstStyle/>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are these differences?  </a:t>
            </a:r>
            <a:endParaRPr lang="lv-LV"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endParaRPr lang="lv-LV" sz="16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marL="514350" indent="-514350">
              <a:buFont typeface="+mj-lt"/>
              <a:buAutoNum type="arabicParenR"/>
            </a:pPr>
            <a:r>
              <a:rPr lang="lv-LV" sz="26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Spelling differences (n) and spelling mistakes (horses)</a:t>
            </a:r>
          </a:p>
          <a:p>
            <a:pPr marL="514350" indent="-514350">
              <a:buFont typeface="+mj-lt"/>
              <a:buAutoNum type="arabicParenR"/>
            </a:pPr>
            <a:r>
              <a:rPr lang="lv-LV" sz="26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Little differences – articles, sequence of words, Jesus’ titles </a:t>
            </a:r>
          </a:p>
          <a:p>
            <a:pPr marL="514350" indent="-514350">
              <a:buFont typeface="+mj-lt"/>
              <a:buAutoNum type="arabicParenR"/>
            </a:pPr>
            <a:r>
              <a:rPr lang="lv-LV" sz="26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Meaningful, but dubious differences (God vs Christ)</a:t>
            </a:r>
          </a:p>
          <a:p>
            <a:pPr marL="514350" indent="-514350">
              <a:buFont typeface="+mj-lt"/>
              <a:buAutoNum type="arabicParenR"/>
            </a:pPr>
            <a:r>
              <a:rPr lang="lv-LV" sz="26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Meaningful and plausible differences (less than 1%) – grammatical tenses </a:t>
            </a:r>
          </a:p>
          <a:p>
            <a:pPr marL="514350" indent="-514350">
              <a:buFont typeface="+mj-lt"/>
              <a:buAutoNum type="arabicParenR"/>
            </a:pPr>
            <a:endParaRPr lang="lv-LV" sz="1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r>
              <a:rPr lang="lv-LV" sz="26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2 passages are difficult – John 7:53-8:11 and Mark 16:9-20</a:t>
            </a:r>
          </a:p>
          <a:p>
            <a:pPr marL="457200" indent="-457200">
              <a:buFontTx/>
              <a:buChar char="-"/>
            </a:pPr>
            <a:endPar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endPar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2409376"/>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133600" y="533400"/>
            <a:ext cx="6858000" cy="6555641"/>
          </a:xfrm>
          <a:prstGeom prst="rect">
            <a:avLst/>
          </a:prstGeom>
          <a:noFill/>
          <a:ln w="9525">
            <a:noFill/>
            <a:miter lim="800000"/>
            <a:headEnd/>
            <a:tailEnd/>
          </a:ln>
        </p:spPr>
        <p:txBody>
          <a:bodyPr wrap="square">
            <a:spAutoFit/>
          </a:bodyPr>
          <a:lstStyle/>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What else can we say about the NT manuscripts?  </a:t>
            </a:r>
            <a:endParaRPr lang="lv-LV"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endParaRPr lang="lv-LV" sz="32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Most of the manuscripts were copied by professional scribes</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‘I feel weird today, don’t know what has happened to me’</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‘Thanks God, the end of the book’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Bruce Metzger – </a:t>
            </a:r>
            <a:r>
              <a:rPr lang="lv-LV" sz="2800" i="1"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I know with confidence that my trust in Christ has been well placed. </a:t>
            </a:r>
          </a:p>
          <a:p>
            <a:r>
              <a:rPr lang="lv-LV" sz="2800" i="1"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     Very well placed!</a:t>
            </a:r>
          </a:p>
          <a:p>
            <a:pPr marL="457200" indent="-457200">
              <a:buFontTx/>
              <a:buChar char="-"/>
            </a:pPr>
            <a:endPar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endPar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4560579"/>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86000" y="533400"/>
            <a:ext cx="6425697" cy="5693866"/>
          </a:xfrm>
          <a:prstGeom prst="rect">
            <a:avLst/>
          </a:prstGeom>
          <a:noFill/>
          <a:ln w="9525">
            <a:noFill/>
            <a:miter lim="800000"/>
            <a:headEnd/>
            <a:tailEnd/>
          </a:ln>
        </p:spPr>
        <p:txBody>
          <a:bodyPr wrap="square">
            <a:spAutoFit/>
          </a:bodyPr>
          <a:lstStyle/>
          <a:p>
            <a:pPr algn="ctr"/>
            <a:r>
              <a:rPr lang="lv-LV" sz="40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Summary for the Argument # 3 </a:t>
            </a:r>
          </a:p>
          <a:p>
            <a:pPr algn="ctr"/>
            <a:endParaRPr lang="lv-LV" sz="3200"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Books were carefully copied </a:t>
            </a: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by professional scribes </a:t>
            </a:r>
            <a:endPar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We have manuscripts as old as from the </a:t>
            </a: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2nd </a:t>
            </a: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century </a:t>
            </a: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AD </a:t>
            </a:r>
            <a:endPar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There are no significant differences in the manuscripts that would challenge any of our teachings </a:t>
            </a:r>
            <a:endParaRPr lang="lv-LV" sz="3600" dirty="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endPar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344058"/>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86000" y="533400"/>
            <a:ext cx="6425697" cy="5878532"/>
          </a:xfrm>
          <a:prstGeom prst="rect">
            <a:avLst/>
          </a:prstGeom>
          <a:noFill/>
          <a:ln w="9525">
            <a:noFill/>
            <a:miter lim="800000"/>
            <a:headEnd/>
            <a:tailEnd/>
          </a:ln>
        </p:spPr>
        <p:txBody>
          <a:bodyPr wrap="square">
            <a:spAutoFit/>
          </a:bodyPr>
          <a:lstStyle/>
          <a:p>
            <a:pPr algn="ctr"/>
            <a:r>
              <a:rPr lang="lv-LV" sz="44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Summary for the </a:t>
            </a:r>
            <a:r>
              <a:rPr lang="lv-LV" sz="44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New </a:t>
            </a:r>
            <a:r>
              <a:rPr lang="lv-LV" sz="44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Testament  </a:t>
            </a:r>
          </a:p>
          <a:p>
            <a:endParaRPr lang="lv-LV" sz="20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We know about the origin of the </a:t>
            </a: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New </a:t>
            </a: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Testament</a:t>
            </a:r>
          </a:p>
          <a:p>
            <a:pPr marL="457200" indent="-457200">
              <a:buFontTx/>
              <a:buChar char="-"/>
            </a:pP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We </a:t>
            </a: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know about the formation of the </a:t>
            </a:r>
            <a:r>
              <a:rPr lang="lv-LV" sz="2800" dirty="0" smtClean="0">
                <a:solidFill>
                  <a:schemeClr val="bg1"/>
                </a:solidFill>
                <a:latin typeface="Arial Rounded MT Bold" panose="020F0704030504030204" pitchFamily="34" charset="0"/>
                <a:ea typeface="Verdana" panose="020B0604030504040204" pitchFamily="34" charset="0"/>
                <a:cs typeface="Verdana" panose="020B0604030504040204" pitchFamily="34" charset="0"/>
              </a:rPr>
              <a:t>New Testament canon </a:t>
            </a:r>
            <a:endPar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rPr>
              <a:t>We have so many manuscripts </a:t>
            </a:r>
          </a:p>
          <a:p>
            <a:pPr marL="457200" indent="-457200">
              <a:buFontTx/>
              <a:buChar char="-"/>
            </a:pPr>
            <a:endParaRPr lang="lv-LV" sz="2800" dirty="0">
              <a:solidFill>
                <a:schemeClr val="bg1"/>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6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We know that we have got the right </a:t>
            </a:r>
            <a:r>
              <a:rPr lang="lv-LV" sz="36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New </a:t>
            </a:r>
            <a:r>
              <a:rPr lang="lv-LV" sz="3600" dirty="0">
                <a:solidFill>
                  <a:srgbClr val="FFC000"/>
                </a:solidFill>
                <a:latin typeface="Arial Rounded MT Bold" panose="020F0704030504030204" pitchFamily="34" charset="0"/>
                <a:ea typeface="Verdana" panose="020B0604030504040204" pitchFamily="34" charset="0"/>
                <a:cs typeface="Verdana" panose="020B0604030504040204" pitchFamily="34" charset="0"/>
              </a:rPr>
              <a:t>Testament </a:t>
            </a:r>
          </a:p>
          <a:p>
            <a:pPr marL="457200" indent="-457200">
              <a:buFontTx/>
              <a:buChar char="-"/>
            </a:pPr>
            <a:endPar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4697646"/>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86000" y="533400"/>
            <a:ext cx="6629400" cy="6278642"/>
          </a:xfrm>
          <a:prstGeom prst="rect">
            <a:avLst/>
          </a:prstGeom>
          <a:noFill/>
          <a:ln w="9525">
            <a:noFill/>
            <a:miter lim="800000"/>
            <a:headEnd/>
            <a:tailEnd/>
          </a:ln>
        </p:spPr>
        <p:txBody>
          <a:bodyPr wrap="square">
            <a:spAutoFit/>
          </a:bodyPr>
          <a:lstStyle/>
          <a:p>
            <a:pPr algn="ctr"/>
            <a:r>
              <a:rPr lang="lv-LV" sz="4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Why is the Bible our only source and norm?  </a:t>
            </a:r>
            <a:endParaRPr lang="lv-LV" dirty="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endParaRPr lang="lv-LV" sz="14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endParaRP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Not because of adjectives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Because it is </a:t>
            </a:r>
            <a:r>
              <a:rPr lang="lv-LV" sz="2800" i="1"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the living God Himself</a:t>
            </a: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  testifying about what He has done and spoken – it is God Himself speaking to us! </a:t>
            </a:r>
          </a:p>
          <a:p>
            <a:pPr marL="457200" indent="-457200">
              <a:buFontTx/>
              <a:buChar char="-"/>
            </a:pP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And we know </a:t>
            </a:r>
            <a:r>
              <a:rPr lang="lv-LV" sz="2800" i="1"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a lot </a:t>
            </a:r>
            <a:r>
              <a:rPr lang="lv-LV" sz="2800" dirty="0" smtClean="0">
                <a:solidFill>
                  <a:schemeClr val="bg1">
                    <a:lumMod val="95000"/>
                  </a:schemeClr>
                </a:solidFill>
                <a:latin typeface="Arial Rounded MT Bold" panose="020F0704030504030204" pitchFamily="34" charset="0"/>
                <a:ea typeface="Verdana" panose="020B0604030504040204" pitchFamily="34" charset="0"/>
                <a:cs typeface="Verdana" panose="020B0604030504040204" pitchFamily="34" charset="0"/>
              </a:rPr>
              <a:t>about both the origin of the Bible and also about the formation of the canon</a:t>
            </a:r>
          </a:p>
          <a:p>
            <a:endParaRPr lang="lv-LV" sz="20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a:p>
            <a:pPr algn="ctr"/>
            <a:r>
              <a:rPr lang="lv-LV" sz="3200"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We know that our trust is well placed. </a:t>
            </a:r>
            <a:r>
              <a:rPr lang="lv-LV" sz="3200" i="1"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rPr>
              <a:t>Very well placed! </a:t>
            </a:r>
            <a:endParaRPr lang="lv-LV" sz="4000" i="1" dirty="0" smtClean="0">
              <a:solidFill>
                <a:srgbClr val="FFC000"/>
              </a:solidFill>
              <a:latin typeface="Arial Rounded MT Bold" panose="020F0704030504030204" pitchFamily="34" charset="0"/>
              <a:ea typeface="Verdana" panose="020B0604030504040204" pitchFamily="34" charset="0"/>
              <a:cs typeface="Verdana" panose="020B0604030504040204" pitchFamily="34" charset="0"/>
            </a:endParaRPr>
          </a:p>
        </p:txBody>
      </p:sp>
      <p:pic>
        <p:nvPicPr>
          <p:cNvPr id="4" name="Picture 2" descr="C:\Users\Guntars\Dropbox\A DOULOS IESOU EIMI\DEVELOPMENT\CONFERENCE\PP PREZ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9428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026155"/>
      </p:ext>
    </p:extLst>
  </p:cSld>
  <p:clrMapOvr>
    <a:masterClrMapping/>
  </p:clrMapOvr>
  <mc:AlternateContent xmlns:mc="http://schemas.openxmlformats.org/markup-compatibility/2006" xmlns:p14="http://schemas.microsoft.com/office/powerpoint/2010/main">
    <mc:Choice Requires="p14">
      <p:transition spd="slow" p14:dur="2000" advTm="30784">
        <p:fade/>
      </p:transition>
    </mc:Choice>
    <mc:Fallback xmlns="">
      <p:transition spd="slow" advTm="3078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24182</TotalTime>
  <Words>2681</Words>
  <Application>Microsoft Office PowerPoint</Application>
  <PresentationFormat>On-screen Show (4:3)</PresentationFormat>
  <Paragraphs>597</Paragraphs>
  <Slides>75</Slides>
  <Notes>2</Notes>
  <HiddenSlides>0</HiddenSlides>
  <MMClips>0</MMClips>
  <ScaleCrop>false</ScaleCrop>
  <HeadingPairs>
    <vt:vector size="4" baseType="variant">
      <vt:variant>
        <vt:lpstr>Theme</vt:lpstr>
      </vt:variant>
      <vt:variant>
        <vt:i4>1</vt:i4>
      </vt:variant>
      <vt:variant>
        <vt:lpstr>Slide Titles</vt:lpstr>
      </vt:variant>
      <vt:variant>
        <vt:i4>75</vt:i4>
      </vt:variant>
    </vt:vector>
  </HeadingPairs>
  <TitlesOfParts>
    <vt:vector size="76" baseType="lpstr">
      <vt:lpstr>2_Default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Windows 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Guntars Baikovs</dc:creator>
  <cp:lastModifiedBy>Guntars Baikovs</cp:lastModifiedBy>
  <cp:revision>215</cp:revision>
  <dcterms:created xsi:type="dcterms:W3CDTF">2014-11-01T11:55:27Z</dcterms:created>
  <dcterms:modified xsi:type="dcterms:W3CDTF">2015-06-03T00:56:58Z</dcterms:modified>
</cp:coreProperties>
</file>