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31"/>
  </p:notesMasterIdLst>
  <p:handoutMasterIdLst>
    <p:handoutMasterId r:id="rId32"/>
  </p:handoutMasterIdLst>
  <p:sldIdLst>
    <p:sldId id="256" r:id="rId3"/>
    <p:sldId id="263" r:id="rId4"/>
    <p:sldId id="279" r:id="rId5"/>
    <p:sldId id="264" r:id="rId6"/>
    <p:sldId id="276" r:id="rId7"/>
    <p:sldId id="293" r:id="rId8"/>
    <p:sldId id="270" r:id="rId9"/>
    <p:sldId id="265" r:id="rId10"/>
    <p:sldId id="266" r:id="rId11"/>
    <p:sldId id="275" r:id="rId12"/>
    <p:sldId id="277" r:id="rId13"/>
    <p:sldId id="292" r:id="rId14"/>
    <p:sldId id="278" r:id="rId15"/>
    <p:sldId id="262" r:id="rId16"/>
    <p:sldId id="271" r:id="rId17"/>
    <p:sldId id="269" r:id="rId18"/>
    <p:sldId id="260" r:id="rId19"/>
    <p:sldId id="280" r:id="rId20"/>
    <p:sldId id="272" r:id="rId21"/>
    <p:sldId id="283" r:id="rId22"/>
    <p:sldId id="282" r:id="rId23"/>
    <p:sldId id="285" r:id="rId24"/>
    <p:sldId id="290" r:id="rId25"/>
    <p:sldId id="291" r:id="rId26"/>
    <p:sldId id="281" r:id="rId27"/>
    <p:sldId id="286" r:id="rId28"/>
    <p:sldId id="287" r:id="rId29"/>
    <p:sldId id="288" r:id="rId30"/>
  </p:sldIdLst>
  <p:sldSz cx="9144000" cy="6858000" type="screen4x3"/>
  <p:notesSz cx="7086600" cy="93726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m hensley" initials="ah"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00"/>
    <a:srgbClr val="F4FE72"/>
    <a:srgbClr val="5D1803"/>
    <a:srgbClr val="919A1A"/>
    <a:srgbClr val="5D6311"/>
    <a:srgbClr val="581B08"/>
    <a:srgbClr val="5A1206"/>
    <a:srgbClr val="FD1C0B"/>
    <a:srgbClr val="5F08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p:restoredTop sz="75327" autoAdjust="0"/>
  </p:normalViewPr>
  <p:slideViewPr>
    <p:cSldViewPr snapToGrid="0">
      <p:cViewPr>
        <p:scale>
          <a:sx n="71" d="100"/>
          <a:sy n="71" d="100"/>
        </p:scale>
        <p:origin x="-1786"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0860" cy="469668"/>
          </a:xfrm>
          <a:prstGeom prst="rect">
            <a:avLst/>
          </a:prstGeom>
        </p:spPr>
        <p:txBody>
          <a:bodyPr vert="horz" lIns="93058" tIns="46529" rIns="93058" bIns="46529" rtlCol="0"/>
          <a:lstStyle>
            <a:lvl1pPr algn="l">
              <a:defRPr sz="1200"/>
            </a:lvl1pPr>
          </a:lstStyle>
          <a:p>
            <a:endParaRPr lang="en-US"/>
          </a:p>
        </p:txBody>
      </p:sp>
      <p:sp>
        <p:nvSpPr>
          <p:cNvPr id="3" name="Date Placeholder 2"/>
          <p:cNvSpPr>
            <a:spLocks noGrp="1"/>
          </p:cNvSpPr>
          <p:nvPr>
            <p:ph type="dt" sz="quarter" idx="1"/>
          </p:nvPr>
        </p:nvSpPr>
        <p:spPr>
          <a:xfrm>
            <a:off x="4014100" y="1"/>
            <a:ext cx="3070860" cy="469668"/>
          </a:xfrm>
          <a:prstGeom prst="rect">
            <a:avLst/>
          </a:prstGeom>
        </p:spPr>
        <p:txBody>
          <a:bodyPr vert="horz" lIns="93058" tIns="46529" rIns="93058" bIns="46529" rtlCol="0"/>
          <a:lstStyle>
            <a:lvl1pPr algn="r">
              <a:defRPr sz="1200"/>
            </a:lvl1pPr>
          </a:lstStyle>
          <a:p>
            <a:fld id="{3655D3A6-1799-48DB-9010-4A4FAD13CA4E}" type="datetimeFigureOut">
              <a:rPr lang="en-US" smtClean="0"/>
              <a:t>6/15/2015</a:t>
            </a:fld>
            <a:endParaRPr lang="en-US"/>
          </a:p>
        </p:txBody>
      </p:sp>
      <p:sp>
        <p:nvSpPr>
          <p:cNvPr id="4" name="Footer Placeholder 3"/>
          <p:cNvSpPr>
            <a:spLocks noGrp="1"/>
          </p:cNvSpPr>
          <p:nvPr>
            <p:ph type="ftr" sz="quarter" idx="2"/>
          </p:nvPr>
        </p:nvSpPr>
        <p:spPr>
          <a:xfrm>
            <a:off x="0" y="8902932"/>
            <a:ext cx="3070860" cy="469668"/>
          </a:xfrm>
          <a:prstGeom prst="rect">
            <a:avLst/>
          </a:prstGeom>
        </p:spPr>
        <p:txBody>
          <a:bodyPr vert="horz" lIns="93058" tIns="46529" rIns="93058" bIns="46529" rtlCol="0" anchor="b"/>
          <a:lstStyle>
            <a:lvl1pPr algn="l">
              <a:defRPr sz="1200"/>
            </a:lvl1pPr>
          </a:lstStyle>
          <a:p>
            <a:endParaRPr lang="en-US"/>
          </a:p>
        </p:txBody>
      </p:sp>
      <p:sp>
        <p:nvSpPr>
          <p:cNvPr id="5" name="Slide Number Placeholder 4"/>
          <p:cNvSpPr>
            <a:spLocks noGrp="1"/>
          </p:cNvSpPr>
          <p:nvPr>
            <p:ph type="sldNum" sz="quarter" idx="3"/>
          </p:nvPr>
        </p:nvSpPr>
        <p:spPr>
          <a:xfrm>
            <a:off x="4014100" y="8902932"/>
            <a:ext cx="3070860" cy="469668"/>
          </a:xfrm>
          <a:prstGeom prst="rect">
            <a:avLst/>
          </a:prstGeom>
        </p:spPr>
        <p:txBody>
          <a:bodyPr vert="horz" lIns="93058" tIns="46529" rIns="93058" bIns="46529" rtlCol="0" anchor="b"/>
          <a:lstStyle>
            <a:lvl1pPr algn="r">
              <a:defRPr sz="1200"/>
            </a:lvl1pPr>
          </a:lstStyle>
          <a:p>
            <a:fld id="{D141F66F-7277-4859-8AA5-A0CF5E778D29}" type="slidenum">
              <a:rPr lang="en-US" smtClean="0"/>
              <a:t>‹#›</a:t>
            </a:fld>
            <a:endParaRPr lang="en-US"/>
          </a:p>
        </p:txBody>
      </p:sp>
    </p:spTree>
    <p:extLst>
      <p:ext uri="{BB962C8B-B14F-4D97-AF65-F5344CB8AC3E}">
        <p14:creationId xmlns:p14="http://schemas.microsoft.com/office/powerpoint/2010/main" val="1461843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3070860" cy="468630"/>
          </a:xfrm>
          <a:prstGeom prst="rect">
            <a:avLst/>
          </a:prstGeom>
          <a:noFill/>
          <a:ln w="9525">
            <a:noFill/>
            <a:miter lim="800000"/>
            <a:headEnd/>
            <a:tailEnd/>
          </a:ln>
          <a:effectLst/>
        </p:spPr>
        <p:txBody>
          <a:bodyPr vert="horz" wrap="square" lIns="93058" tIns="46529" rIns="93058" bIns="46529" numCol="1" anchor="t" anchorCtr="0" compatLnSpc="1">
            <a:prstTxWarp prst="textNoShape">
              <a:avLst/>
            </a:prstTxWarp>
          </a:bodyPr>
          <a:lstStyle>
            <a:lvl1pPr>
              <a:defRPr sz="1200"/>
            </a:lvl1pPr>
          </a:lstStyle>
          <a:p>
            <a:endParaRPr lang="en-US"/>
          </a:p>
        </p:txBody>
      </p:sp>
      <p:sp>
        <p:nvSpPr>
          <p:cNvPr id="36867" name="Rectangle 3"/>
          <p:cNvSpPr>
            <a:spLocks noGrp="1" noChangeArrowheads="1"/>
          </p:cNvSpPr>
          <p:nvPr>
            <p:ph type="dt" idx="1"/>
          </p:nvPr>
        </p:nvSpPr>
        <p:spPr bwMode="auto">
          <a:xfrm>
            <a:off x="4014100" y="0"/>
            <a:ext cx="3070860" cy="468630"/>
          </a:xfrm>
          <a:prstGeom prst="rect">
            <a:avLst/>
          </a:prstGeom>
          <a:noFill/>
          <a:ln w="9525">
            <a:noFill/>
            <a:miter lim="800000"/>
            <a:headEnd/>
            <a:tailEnd/>
          </a:ln>
          <a:effectLst/>
        </p:spPr>
        <p:txBody>
          <a:bodyPr vert="horz" wrap="square" lIns="93058" tIns="46529" rIns="93058" bIns="46529" numCol="1" anchor="t" anchorCtr="0" compatLnSpc="1">
            <a:prstTxWarp prst="textNoShape">
              <a:avLst/>
            </a:prstTxWarp>
          </a:bodyPr>
          <a:lstStyle>
            <a:lvl1pPr algn="r">
              <a:defRPr sz="1200"/>
            </a:lvl1pPr>
          </a:lstStyle>
          <a:p>
            <a:endParaRPr lang="en-US"/>
          </a:p>
        </p:txBody>
      </p:sp>
      <p:sp>
        <p:nvSpPr>
          <p:cNvPr id="36868" name="Rectangle 4"/>
          <p:cNvSpPr>
            <a:spLocks noGrp="1" noRot="1" noChangeAspect="1" noChangeArrowheads="1" noTextEdit="1"/>
          </p:cNvSpPr>
          <p:nvPr>
            <p:ph type="sldImg" idx="2"/>
          </p:nvPr>
        </p:nvSpPr>
        <p:spPr bwMode="auto">
          <a:xfrm>
            <a:off x="1200150" y="703263"/>
            <a:ext cx="4686300" cy="3514725"/>
          </a:xfrm>
          <a:prstGeom prst="rect">
            <a:avLst/>
          </a:prstGeom>
          <a:noFill/>
          <a:ln w="9525">
            <a:solidFill>
              <a:srgbClr val="000000"/>
            </a:solidFill>
            <a:miter lim="800000"/>
            <a:headEnd/>
            <a:tailEnd/>
          </a:ln>
          <a:effectLst/>
        </p:spPr>
      </p:sp>
      <p:sp>
        <p:nvSpPr>
          <p:cNvPr id="36869" name="Rectangle 5"/>
          <p:cNvSpPr>
            <a:spLocks noGrp="1" noChangeArrowheads="1"/>
          </p:cNvSpPr>
          <p:nvPr>
            <p:ph type="body" sz="quarter" idx="3"/>
          </p:nvPr>
        </p:nvSpPr>
        <p:spPr bwMode="auto">
          <a:xfrm>
            <a:off x="708660" y="4451985"/>
            <a:ext cx="5669280" cy="4217670"/>
          </a:xfrm>
          <a:prstGeom prst="rect">
            <a:avLst/>
          </a:prstGeom>
          <a:noFill/>
          <a:ln w="9525">
            <a:noFill/>
            <a:miter lim="800000"/>
            <a:headEnd/>
            <a:tailEnd/>
          </a:ln>
          <a:effectLst/>
        </p:spPr>
        <p:txBody>
          <a:bodyPr vert="horz" wrap="square" lIns="93058" tIns="46529" rIns="93058" bIns="4652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70" name="Rectangle 6"/>
          <p:cNvSpPr>
            <a:spLocks noGrp="1" noChangeArrowheads="1"/>
          </p:cNvSpPr>
          <p:nvPr>
            <p:ph type="ftr" sz="quarter" idx="4"/>
          </p:nvPr>
        </p:nvSpPr>
        <p:spPr bwMode="auto">
          <a:xfrm>
            <a:off x="0" y="8902343"/>
            <a:ext cx="3070860" cy="468630"/>
          </a:xfrm>
          <a:prstGeom prst="rect">
            <a:avLst/>
          </a:prstGeom>
          <a:noFill/>
          <a:ln w="9525">
            <a:noFill/>
            <a:miter lim="800000"/>
            <a:headEnd/>
            <a:tailEnd/>
          </a:ln>
          <a:effectLst/>
        </p:spPr>
        <p:txBody>
          <a:bodyPr vert="horz" wrap="square" lIns="93058" tIns="46529" rIns="93058" bIns="46529" numCol="1" anchor="b" anchorCtr="0" compatLnSpc="1">
            <a:prstTxWarp prst="textNoShape">
              <a:avLst/>
            </a:prstTxWarp>
          </a:bodyPr>
          <a:lstStyle>
            <a:lvl1pPr>
              <a:defRPr sz="1200"/>
            </a:lvl1pPr>
          </a:lstStyle>
          <a:p>
            <a:endParaRPr lang="en-US"/>
          </a:p>
        </p:txBody>
      </p:sp>
      <p:sp>
        <p:nvSpPr>
          <p:cNvPr id="36871" name="Rectangle 7"/>
          <p:cNvSpPr>
            <a:spLocks noGrp="1" noChangeArrowheads="1"/>
          </p:cNvSpPr>
          <p:nvPr>
            <p:ph type="sldNum" sz="quarter" idx="5"/>
          </p:nvPr>
        </p:nvSpPr>
        <p:spPr bwMode="auto">
          <a:xfrm>
            <a:off x="4014100" y="8902343"/>
            <a:ext cx="3070860" cy="468630"/>
          </a:xfrm>
          <a:prstGeom prst="rect">
            <a:avLst/>
          </a:prstGeom>
          <a:noFill/>
          <a:ln w="9525">
            <a:noFill/>
            <a:miter lim="800000"/>
            <a:headEnd/>
            <a:tailEnd/>
          </a:ln>
          <a:effectLst/>
        </p:spPr>
        <p:txBody>
          <a:bodyPr vert="horz" wrap="square" lIns="93058" tIns="46529" rIns="93058" bIns="46529" numCol="1" anchor="b" anchorCtr="0" compatLnSpc="1">
            <a:prstTxWarp prst="textNoShape">
              <a:avLst/>
            </a:prstTxWarp>
          </a:bodyPr>
          <a:lstStyle>
            <a:lvl1pPr algn="r">
              <a:defRPr sz="1200"/>
            </a:lvl1pPr>
          </a:lstStyle>
          <a:p>
            <a:fld id="{EDB98AF6-531A-4EF5-881D-1D7152A2B5B3}" type="slidenum">
              <a:rPr lang="en-US"/>
              <a:pPr/>
              <a:t>‹#›</a:t>
            </a:fld>
            <a:endParaRPr lang="en-US"/>
          </a:p>
        </p:txBody>
      </p:sp>
    </p:spTree>
    <p:extLst>
      <p:ext uri="{BB962C8B-B14F-4D97-AF65-F5344CB8AC3E}">
        <p14:creationId xmlns:p14="http://schemas.microsoft.com/office/powerpoint/2010/main" val="402700008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a:t>
            </a:r>
            <a:r>
              <a:rPr lang="en-US" baseline="0" dirty="0" smtClean="0"/>
              <a:t>ductory remarks:</a:t>
            </a:r>
          </a:p>
          <a:p>
            <a:endParaRPr lang="en-US" baseline="0" dirty="0" smtClean="0"/>
          </a:p>
          <a:p>
            <a:r>
              <a:rPr lang="en-US" baseline="0" dirty="0" smtClean="0"/>
              <a:t>Asked to speak on Methods of Biblical Interpretation </a:t>
            </a:r>
          </a:p>
          <a:p>
            <a:endParaRPr lang="en-US" baseline="0" dirty="0" smtClean="0"/>
          </a:p>
          <a:p>
            <a:r>
              <a:rPr lang="en-US" baseline="0" dirty="0" smtClean="0"/>
              <a:t>Nature of presentation: 	</a:t>
            </a:r>
            <a:r>
              <a:rPr lang="en-US" u="sng" baseline="0" dirty="0" smtClean="0"/>
              <a:t>informational</a:t>
            </a:r>
            <a:r>
              <a:rPr lang="en-US" baseline="0" dirty="0" smtClean="0"/>
              <a:t> (academic community)</a:t>
            </a:r>
          </a:p>
          <a:p>
            <a:pPr defTabSz="930585">
              <a:defRPr/>
            </a:pPr>
            <a:r>
              <a:rPr lang="en-US" baseline="0" dirty="0" smtClean="0"/>
              <a:t>		</a:t>
            </a:r>
            <a:r>
              <a:rPr lang="en-US" baseline="0" dirty="0" smtClean="0">
                <a:sym typeface="Wingdings" panose="05000000000000000000" pitchFamily="2" charset="2"/>
              </a:rPr>
              <a:t> major movements in the academy (world)</a:t>
            </a:r>
          </a:p>
          <a:p>
            <a:pPr defTabSz="930585">
              <a:defRPr/>
            </a:pPr>
            <a:r>
              <a:rPr lang="en-US" u="none" baseline="0" dirty="0" smtClean="0"/>
              <a:t>		</a:t>
            </a:r>
            <a:r>
              <a:rPr lang="en-US" baseline="0" dirty="0" smtClean="0">
                <a:sym typeface="Wingdings" panose="05000000000000000000" pitchFamily="2" charset="2"/>
              </a:rPr>
              <a:t> get our bearings. </a:t>
            </a:r>
          </a:p>
          <a:p>
            <a:r>
              <a:rPr lang="en-US" u="none" baseline="0" dirty="0" smtClean="0"/>
              <a:t>		</a:t>
            </a:r>
            <a:r>
              <a:rPr lang="en-US" u="sng" baseline="0" dirty="0" smtClean="0"/>
              <a:t>evaluative</a:t>
            </a:r>
            <a:r>
              <a:rPr lang="en-US" baseline="0" dirty="0" smtClean="0"/>
              <a:t> (Lutheran confession re. Scripture… </a:t>
            </a:r>
            <a:r>
              <a:rPr lang="en-US" i="1" baseline="0" dirty="0" smtClean="0"/>
              <a:t>Sola Scriptura</a:t>
            </a:r>
            <a:r>
              <a:rPr lang="en-US" baseline="0" dirty="0" smtClean="0"/>
              <a:t>)</a:t>
            </a:r>
          </a:p>
          <a:p>
            <a:r>
              <a:rPr lang="en-US" baseline="0" dirty="0" smtClean="0">
                <a:sym typeface="Wingdings" panose="05000000000000000000" pitchFamily="2" charset="2"/>
              </a:rPr>
              <a:t>				</a:t>
            </a:r>
            <a:endParaRPr lang="en-US" baseline="0" dirty="0" smtClean="0"/>
          </a:p>
          <a:p>
            <a:endParaRPr lang="en-US" dirty="0" smtClean="0"/>
          </a:p>
          <a:p>
            <a:r>
              <a:rPr lang="en-US" dirty="0" smtClean="0"/>
              <a:t>If you are:</a:t>
            </a:r>
          </a:p>
          <a:p>
            <a:pPr marL="174485" indent="-174485">
              <a:buFont typeface="Arial" panose="020B0604020202020204" pitchFamily="34" charset="0"/>
              <a:buChar char="•"/>
            </a:pPr>
            <a:r>
              <a:rPr lang="en-US" dirty="0" smtClean="0"/>
              <a:t>“normal</a:t>
            </a:r>
            <a:r>
              <a:rPr lang="en-US" baseline="0" dirty="0" smtClean="0"/>
              <a:t>”/layperson: </a:t>
            </a:r>
            <a:r>
              <a:rPr lang="en-US" u="sng" baseline="0" dirty="0" smtClean="0"/>
              <a:t>new</a:t>
            </a:r>
            <a:r>
              <a:rPr lang="en-US" u="none" baseline="0" dirty="0" smtClean="0"/>
              <a:t>, but it’s fruit isn’t (all around you)… </a:t>
            </a:r>
            <a:r>
              <a:rPr lang="en-US" u="none" baseline="0" dirty="0" smtClean="0">
                <a:sym typeface="Wingdings" panose="05000000000000000000" pitchFamily="2" charset="2"/>
              </a:rPr>
              <a:t> better understand the mindset/thinking</a:t>
            </a:r>
            <a:endParaRPr lang="en-US" dirty="0" smtClean="0"/>
          </a:p>
          <a:p>
            <a:pPr marL="174485" indent="-174485">
              <a:buFont typeface="Arial" panose="020B0604020202020204" pitchFamily="34" charset="0"/>
              <a:buChar char="•"/>
            </a:pPr>
            <a:r>
              <a:rPr lang="en-US" dirty="0" smtClean="0"/>
              <a:t>Theology/Seminary</a:t>
            </a:r>
            <a:r>
              <a:rPr lang="en-US" baseline="0" dirty="0" smtClean="0"/>
              <a:t> student: …(encounter in reading)… </a:t>
            </a:r>
            <a:r>
              <a:rPr lang="en-US" baseline="0" dirty="0" smtClean="0">
                <a:sym typeface="Wingdings" panose="05000000000000000000" pitchFamily="2" charset="2"/>
              </a:rPr>
              <a:t> background/</a:t>
            </a:r>
            <a:r>
              <a:rPr lang="en-US" baseline="0" dirty="0" smtClean="0"/>
              <a:t>equip: discern (good observations &amp; </a:t>
            </a:r>
          </a:p>
          <a:p>
            <a:pPr marL="174485" indent="-174485">
              <a:buFont typeface="Arial" panose="020B0604020202020204" pitchFamily="34" charset="0"/>
              <a:buChar char="•"/>
            </a:pPr>
            <a:r>
              <a:rPr lang="en-US" dirty="0" smtClean="0"/>
              <a:t>Pastor/have</a:t>
            </a:r>
            <a:r>
              <a:rPr lang="en-US" baseline="0" dirty="0" smtClean="0"/>
              <a:t> studied theology: not much may be “new”</a:t>
            </a: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1</a:t>
            </a:fld>
            <a:endParaRPr lang="en-US"/>
          </a:p>
        </p:txBody>
      </p:sp>
    </p:spTree>
    <p:extLst>
      <p:ext uri="{BB962C8B-B14F-4D97-AF65-F5344CB8AC3E}">
        <p14:creationId xmlns:p14="http://schemas.microsoft.com/office/powerpoint/2010/main" val="3201820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Self-examination:</a:t>
            </a:r>
            <a:r>
              <a:rPr lang="en-US" baseline="0" dirty="0" smtClean="0"/>
              <a:t> </a:t>
            </a:r>
          </a:p>
          <a:p>
            <a:pPr>
              <a:buFont typeface="Arial" pitchFamily="34" charset="0"/>
              <a:buChar char="•"/>
            </a:pPr>
            <a:r>
              <a:rPr lang="en-US" baseline="0" dirty="0" smtClean="0"/>
              <a:t>  important spiritual discipline at the core of our Christian lives</a:t>
            </a:r>
          </a:p>
          <a:p>
            <a:pPr>
              <a:buFont typeface="Arial" pitchFamily="34" charset="0"/>
              <a:buChar char="•"/>
            </a:pPr>
            <a:r>
              <a:rPr lang="en-US" baseline="0" dirty="0" smtClean="0"/>
              <a:t>  ML “Consider your station in life according to the 10 Commandments: are you a father, mother, son, daughter, husband, wife, or worker? etc…”</a:t>
            </a:r>
          </a:p>
          <a:p>
            <a:pPr>
              <a:buFont typeface="Arial" pitchFamily="34" charset="0"/>
              <a:buChar char="•"/>
            </a:pPr>
            <a:r>
              <a:rPr lang="en-US" baseline="0" dirty="0" smtClean="0"/>
              <a:t>  Practicing what we preach: </a:t>
            </a:r>
          </a:p>
          <a:p>
            <a:pPr lvl="1">
              <a:buFont typeface="Arial" pitchFamily="34" charset="0"/>
              <a:buChar char="•"/>
            </a:pPr>
            <a:r>
              <a:rPr lang="en-US" baseline="0" dirty="0" smtClean="0"/>
              <a:t>  allowing the Word of God to have its way with me</a:t>
            </a:r>
          </a:p>
          <a:p>
            <a:pPr lvl="1">
              <a:buFont typeface="Arial" pitchFamily="34" charset="0"/>
              <a:buChar char="•"/>
            </a:pPr>
            <a:r>
              <a:rPr lang="en-US" baseline="0" dirty="0" smtClean="0"/>
              <a:t>  light lamp to our feet and light to our path (Ps 119:105)</a:t>
            </a:r>
          </a:p>
          <a:p>
            <a:pPr lvl="0">
              <a:buFont typeface="Arial" pitchFamily="34" charset="0"/>
              <a:buNone/>
            </a:pPr>
            <a:endParaRPr lang="en-US" baseline="0" dirty="0" smtClean="0"/>
          </a:p>
          <a:p>
            <a:pPr lvl="0">
              <a:buFont typeface="Arial" pitchFamily="34" charset="0"/>
              <a:buNone/>
            </a:pPr>
            <a:r>
              <a:rPr lang="en-US" baseline="0" dirty="0" smtClean="0"/>
              <a:t>Doctrine of Scripture: everybody has one</a:t>
            </a:r>
          </a:p>
          <a:p>
            <a:pPr lvl="0">
              <a:buFont typeface="Arial" pitchFamily="34" charset="0"/>
              <a:buNone/>
            </a:pPr>
            <a:r>
              <a:rPr lang="en-US" baseline="0" dirty="0" smtClean="0"/>
              <a:t> </a:t>
            </a:r>
          </a:p>
          <a:p>
            <a:pPr lvl="0">
              <a:buFont typeface="Arial" pitchFamily="34" charset="0"/>
              <a:buNone/>
            </a:pPr>
            <a:r>
              <a:rPr lang="en-US" b="1" u="sng" baseline="0" dirty="0" smtClean="0"/>
              <a:t>my principle focus</a:t>
            </a:r>
          </a:p>
          <a:p>
            <a:pPr lvl="1">
              <a:buFont typeface="Arial" pitchFamily="34" charset="0"/>
              <a:buChar char="•"/>
            </a:pPr>
            <a:r>
              <a:rPr lang="en-US" baseline="0" dirty="0" smtClean="0"/>
              <a:t>  recognize so-called “assured results” </a:t>
            </a:r>
            <a:r>
              <a:rPr lang="en-US" b="0" baseline="0" dirty="0" smtClean="0"/>
              <a:t>(authorship, rejection of biblical history) </a:t>
            </a:r>
          </a:p>
          <a:p>
            <a:pPr lvl="1">
              <a:buFont typeface="Arial" pitchFamily="34" charset="0"/>
              <a:buChar char="•"/>
            </a:pPr>
            <a:r>
              <a:rPr lang="en-US" b="0" baseline="0" dirty="0" smtClean="0"/>
              <a:t>  but the</a:t>
            </a:r>
            <a:r>
              <a:rPr lang="en-US" b="1" baseline="0" dirty="0" smtClean="0"/>
              <a:t> </a:t>
            </a:r>
            <a:r>
              <a:rPr lang="en-US" b="1" i="0" baseline="0" dirty="0" smtClean="0"/>
              <a:t>influences, presuppositions, underlying values </a:t>
            </a:r>
            <a:r>
              <a:rPr lang="en-US" b="0" i="0" baseline="0" dirty="0" smtClean="0">
                <a:sym typeface="Wingdings" pitchFamily="2" charset="2"/>
              </a:rPr>
              <a:t> methods/how they see the ground.</a:t>
            </a:r>
          </a:p>
          <a:p>
            <a:pPr lvl="1">
              <a:buFont typeface="Arial" pitchFamily="34" charset="0"/>
              <a:buChar char="•"/>
            </a:pPr>
            <a:endParaRPr lang="en-US" b="0" i="0" baseline="0" dirty="0" smtClean="0">
              <a:sym typeface="Wingdings" pitchFamily="2" charset="2"/>
            </a:endParaRPr>
          </a:p>
          <a:p>
            <a:pPr lvl="1">
              <a:buFont typeface="Arial" pitchFamily="34" charset="0"/>
              <a:buChar char="•"/>
            </a:pPr>
            <a:r>
              <a:rPr lang="en-US" b="0" i="0" baseline="0" dirty="0" smtClean="0">
                <a:sym typeface="Wingdings" pitchFamily="2" charset="2"/>
              </a:rPr>
              <a:t>  my presentation: not final word, but identifying vital questions/issues for the 21</a:t>
            </a:r>
            <a:r>
              <a:rPr lang="en-US" b="0" i="0" baseline="30000" dirty="0" smtClean="0">
                <a:sym typeface="Wingdings" pitchFamily="2" charset="2"/>
              </a:rPr>
              <a:t>st</a:t>
            </a:r>
            <a:r>
              <a:rPr lang="en-US" b="0" i="0" baseline="0" dirty="0" smtClean="0">
                <a:sym typeface="Wingdings" pitchFamily="2" charset="2"/>
              </a:rPr>
              <a:t> C Church living out its confession of Scripture.</a:t>
            </a:r>
            <a:endParaRPr lang="en-US" dirty="0" smtClean="0"/>
          </a:p>
          <a:p>
            <a:pPr marL="232646" indent="-232646"/>
            <a:endParaRPr lang="en-US" u="none" baseline="0" dirty="0" smtClean="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EDB98AF6-531A-4EF5-881D-1D7152A2B5B3}" type="slidenum">
              <a:rPr lang="en-US" smtClean="0"/>
              <a:pPr/>
              <a:t>2</a:t>
            </a:fld>
            <a:endParaRPr lang="en-US"/>
          </a:p>
        </p:txBody>
      </p:sp>
    </p:spTree>
    <p:extLst>
      <p:ext uri="{BB962C8B-B14F-4D97-AF65-F5344CB8AC3E}">
        <p14:creationId xmlns:p14="http://schemas.microsoft.com/office/powerpoint/2010/main" val="3389195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“contradictions”: we’ve all</a:t>
            </a:r>
            <a:r>
              <a:rPr lang="en-US" baseline="0" dirty="0" smtClean="0"/>
              <a:t> been there</a:t>
            </a: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3</a:t>
            </a:fld>
            <a:endParaRPr lang="en-US"/>
          </a:p>
        </p:txBody>
      </p:sp>
    </p:spTree>
    <p:extLst>
      <p:ext uri="{BB962C8B-B14F-4D97-AF65-F5344CB8AC3E}">
        <p14:creationId xmlns:p14="http://schemas.microsoft.com/office/powerpoint/2010/main" val="1577392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a:t>
            </a:r>
          </a:p>
          <a:p>
            <a:pPr marL="232646" indent="-232646">
              <a:buFont typeface="+mj-lt"/>
              <a:buAutoNum type="arabicPeriod"/>
            </a:pPr>
            <a:r>
              <a:rPr lang="en-US" dirty="0" smtClean="0"/>
              <a:t>“view” of the ground</a:t>
            </a:r>
          </a:p>
          <a:p>
            <a:pPr marL="232646" indent="-232646">
              <a:buFont typeface="+mj-lt"/>
              <a:buAutoNum type="arabicPeriod"/>
            </a:pPr>
            <a:r>
              <a:rPr lang="en-US" dirty="0" smtClean="0"/>
              <a:t>Purpose/expectations</a:t>
            </a:r>
          </a:p>
          <a:p>
            <a:pPr marL="232646" indent="-232646">
              <a:buFont typeface="+mj-lt"/>
              <a:buAutoNum type="arabicPeriod"/>
            </a:pPr>
            <a:r>
              <a:rPr lang="en-US" dirty="0" smtClean="0"/>
              <a:t>Method of</a:t>
            </a:r>
            <a:r>
              <a:rPr lang="en-US" baseline="0" dirty="0" smtClean="0"/>
              <a:t> digging &amp; tools appropriate</a:t>
            </a:r>
            <a:r>
              <a:rPr lang="en-US" dirty="0" smtClean="0"/>
              <a:t/>
            </a:r>
            <a:br>
              <a:rPr lang="en-US" dirty="0" smtClean="0"/>
            </a:br>
            <a:endParaRPr lang="en-US" dirty="0" smtClean="0"/>
          </a:p>
          <a:p>
            <a:pPr marL="232646" indent="-232646">
              <a:buFont typeface="+mj-lt"/>
              <a:buAutoNum type="arabicPeriod"/>
            </a:pPr>
            <a:endParaRPr lang="en-US" dirty="0" smtClean="0"/>
          </a:p>
          <a:p>
            <a:r>
              <a:rPr lang="en-US" dirty="0" smtClean="0"/>
              <a:t>We will</a:t>
            </a:r>
            <a:r>
              <a:rPr lang="en-US" baseline="0" dirty="0" smtClean="0"/>
              <a:t> keep harking back to this “digging” metaphor</a:t>
            </a: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4</a:t>
            </a:fld>
            <a:endParaRPr lang="en-US"/>
          </a:p>
        </p:txBody>
      </p:sp>
    </p:spTree>
    <p:extLst>
      <p:ext uri="{BB962C8B-B14F-4D97-AF65-F5344CB8AC3E}">
        <p14:creationId xmlns:p14="http://schemas.microsoft.com/office/powerpoint/2010/main" val="2455842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646" indent="-232646">
              <a:buFont typeface="Arial" panose="020B0604020202020204" pitchFamily="34" charset="0"/>
              <a:buChar char="•"/>
            </a:pPr>
            <a:r>
              <a:rPr lang="en-US" u="none" baseline="0" dirty="0" smtClean="0">
                <a:sym typeface="Wingdings" panose="05000000000000000000" pitchFamily="2" charset="2"/>
              </a:rPr>
              <a:t>Attention focused on the </a:t>
            </a:r>
            <a:r>
              <a:rPr lang="en-US" u="none" baseline="0" dirty="0" err="1" smtClean="0">
                <a:sym typeface="Wingdings" panose="05000000000000000000" pitchFamily="2" charset="2"/>
              </a:rPr>
              <a:t>centre</a:t>
            </a:r>
            <a:r>
              <a:rPr lang="en-US" u="none" baseline="0" dirty="0" smtClean="0">
                <a:sym typeface="Wingdings" panose="05000000000000000000" pitchFamily="2" charset="2"/>
              </a:rPr>
              <a:t> panel: Jesus &amp; Mary</a:t>
            </a:r>
          </a:p>
        </p:txBody>
      </p:sp>
      <p:sp>
        <p:nvSpPr>
          <p:cNvPr id="4" name="Slide Number Placeholder 3"/>
          <p:cNvSpPr>
            <a:spLocks noGrp="1"/>
          </p:cNvSpPr>
          <p:nvPr>
            <p:ph type="sldNum" sz="quarter" idx="10"/>
          </p:nvPr>
        </p:nvSpPr>
        <p:spPr/>
        <p:txBody>
          <a:bodyPr/>
          <a:lstStyle/>
          <a:p>
            <a:fld id="{EDB98AF6-531A-4EF5-881D-1D7152A2B5B3}" type="slidenum">
              <a:rPr lang="en-US" smtClean="0"/>
              <a:pPr/>
              <a:t>5</a:t>
            </a:fld>
            <a:endParaRPr lang="en-US"/>
          </a:p>
        </p:txBody>
      </p:sp>
    </p:spTree>
    <p:extLst>
      <p:ext uri="{BB962C8B-B14F-4D97-AF65-F5344CB8AC3E}">
        <p14:creationId xmlns:p14="http://schemas.microsoft.com/office/powerpoint/2010/main" val="923343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646" indent="-232646">
              <a:buFont typeface="+mj-lt"/>
              <a:buAutoNum type="arabicPeriod"/>
            </a:pPr>
            <a:r>
              <a:rPr lang="en-US" u="none" baseline="0" dirty="0" smtClean="0">
                <a:sym typeface="Wingdings" panose="05000000000000000000" pitchFamily="2" charset="2"/>
              </a:rPr>
              <a:t>CONTEXT</a:t>
            </a:r>
          </a:p>
          <a:p>
            <a:pPr marL="697939" lvl="1" indent="-232646">
              <a:buFont typeface="Arial" panose="020B0604020202020204" pitchFamily="34" charset="0"/>
              <a:buChar char="•"/>
            </a:pPr>
            <a:r>
              <a:rPr lang="en-US" u="none" baseline="0" dirty="0" smtClean="0">
                <a:sym typeface="Wingdings" panose="05000000000000000000" pitchFamily="2" charset="2"/>
              </a:rPr>
              <a:t>“</a:t>
            </a:r>
            <a:r>
              <a:rPr lang="en-US" b="1" u="none" baseline="0" dirty="0" smtClean="0">
                <a:sym typeface="Wingdings" panose="05000000000000000000" pitchFamily="2" charset="2"/>
              </a:rPr>
              <a:t>behind</a:t>
            </a:r>
            <a:r>
              <a:rPr lang="en-US" b="0" u="none" baseline="0" dirty="0" smtClean="0">
                <a:sym typeface="Wingdings" panose="05000000000000000000" pitchFamily="2" charset="2"/>
              </a:rPr>
              <a:t>” the text</a:t>
            </a:r>
            <a:endParaRPr lang="en-US" u="none" baseline="0" dirty="0" smtClean="0">
              <a:sym typeface="Wingdings" panose="05000000000000000000" pitchFamily="2" charset="2"/>
            </a:endParaRPr>
          </a:p>
          <a:p>
            <a:pPr marL="697939" lvl="1" indent="-232646">
              <a:buFont typeface="Arial" panose="020B0604020202020204" pitchFamily="34" charset="0"/>
              <a:buChar char="•"/>
            </a:pPr>
            <a:r>
              <a:rPr lang="en-US" u="none" baseline="0" dirty="0" smtClean="0">
                <a:sym typeface="Wingdings" panose="05000000000000000000" pitchFamily="2" charset="2"/>
              </a:rPr>
              <a:t>Human author</a:t>
            </a:r>
          </a:p>
          <a:p>
            <a:pPr marL="697939" lvl="1" indent="-232646">
              <a:buFont typeface="Arial" panose="020B0604020202020204" pitchFamily="34" charset="0"/>
              <a:buChar char="•"/>
            </a:pPr>
            <a:r>
              <a:rPr lang="en-US" u="none" baseline="0" dirty="0" smtClean="0">
                <a:sym typeface="Wingdings" panose="05000000000000000000" pitchFamily="2" charset="2"/>
              </a:rPr>
              <a:t>Historical circumstances, the “world of the text,” the text (first) addresses</a:t>
            </a:r>
          </a:p>
          <a:p>
            <a:pPr marL="232646" indent="-232646">
              <a:buFont typeface="+mj-lt"/>
              <a:buAutoNum type="arabicPeriod"/>
            </a:pPr>
            <a:r>
              <a:rPr lang="en-US" u="none" baseline="0" dirty="0" smtClean="0">
                <a:sym typeface="Wingdings" panose="05000000000000000000" pitchFamily="2" charset="2"/>
              </a:rPr>
              <a:t>TEXT</a:t>
            </a:r>
          </a:p>
          <a:p>
            <a:pPr marL="697939" lvl="1" indent="-232646">
              <a:buFont typeface="Arial" panose="020B0604020202020204" pitchFamily="34" charset="0"/>
              <a:buChar char="•"/>
            </a:pPr>
            <a:r>
              <a:rPr lang="en-US" u="none" baseline="0" dirty="0" smtClean="0">
                <a:sym typeface="Wingdings" panose="05000000000000000000" pitchFamily="2" charset="2"/>
              </a:rPr>
              <a:t>Direct window into the “world of the text” </a:t>
            </a:r>
          </a:p>
          <a:p>
            <a:pPr marL="697939" lvl="1" indent="-232646">
              <a:buFont typeface="Arial" panose="020B0604020202020204" pitchFamily="34" charset="0"/>
              <a:buChar char="•"/>
            </a:pPr>
            <a:r>
              <a:rPr lang="en-US" u="none" baseline="0" dirty="0" smtClean="0">
                <a:sym typeface="Wingdings" panose="05000000000000000000" pitchFamily="2" charset="2"/>
              </a:rPr>
              <a:t>Canonical Word: </a:t>
            </a:r>
          </a:p>
          <a:p>
            <a:pPr marL="232646" indent="-232646">
              <a:buFont typeface="+mj-lt"/>
              <a:buAutoNum type="arabicPeriod"/>
            </a:pPr>
            <a:r>
              <a:rPr lang="en-US" u="none" baseline="0" dirty="0" smtClean="0">
                <a:sym typeface="Wingdings" panose="05000000000000000000" pitchFamily="2" charset="2"/>
              </a:rPr>
              <a:t>READER</a:t>
            </a:r>
          </a:p>
          <a:p>
            <a:pPr marL="697939" lvl="1" indent="-232646">
              <a:buFont typeface="Arial" panose="020B0604020202020204" pitchFamily="34" charset="0"/>
              <a:buChar char="•"/>
            </a:pPr>
            <a:r>
              <a:rPr lang="en-US" u="none" baseline="0" dirty="0" smtClean="0">
                <a:sym typeface="Wingdings" panose="05000000000000000000" pitchFamily="2" charset="2"/>
              </a:rPr>
              <a:t>“</a:t>
            </a:r>
            <a:r>
              <a:rPr lang="en-US" b="1" u="none" baseline="0" dirty="0" smtClean="0">
                <a:sym typeface="Wingdings" panose="05000000000000000000" pitchFamily="2" charset="2"/>
              </a:rPr>
              <a:t>in front of</a:t>
            </a:r>
            <a:r>
              <a:rPr lang="en-US" b="0" u="none" baseline="0" dirty="0" smtClean="0">
                <a:sym typeface="Wingdings" panose="05000000000000000000" pitchFamily="2" charset="2"/>
              </a:rPr>
              <a:t>” the text</a:t>
            </a:r>
          </a:p>
          <a:p>
            <a:pPr marL="697939" lvl="1" indent="-232646">
              <a:buFont typeface="Arial" panose="020B0604020202020204" pitchFamily="34" charset="0"/>
              <a:buChar char="•"/>
            </a:pPr>
            <a:r>
              <a:rPr lang="en-US" b="0" u="none" baseline="0" dirty="0" smtClean="0">
                <a:sym typeface="Wingdings" panose="05000000000000000000" pitchFamily="2" charset="2"/>
              </a:rPr>
              <a:t>Reader’s world, ideologies, </a:t>
            </a:r>
            <a:r>
              <a:rPr lang="en-US" b="0" u="none" baseline="0" dirty="0" err="1" smtClean="0">
                <a:sym typeface="Wingdings" panose="05000000000000000000" pitchFamily="2" charset="2"/>
              </a:rPr>
              <a:t>worldvies</a:t>
            </a:r>
            <a:endParaRPr lang="en-US" u="none" baseline="0" dirty="0" smtClean="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EDB98AF6-531A-4EF5-881D-1D7152A2B5B3}" type="slidenum">
              <a:rPr lang="en-US" smtClean="0"/>
              <a:pPr/>
              <a:t>6</a:t>
            </a:fld>
            <a:endParaRPr lang="en-US"/>
          </a:p>
        </p:txBody>
      </p:sp>
    </p:spTree>
    <p:extLst>
      <p:ext uri="{BB962C8B-B14F-4D97-AF65-F5344CB8AC3E}">
        <p14:creationId xmlns:p14="http://schemas.microsoft.com/office/powerpoint/2010/main" val="221274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485" indent="-174485">
              <a:buFont typeface="Arial" panose="020B0604020202020204" pitchFamily="34" charset="0"/>
              <a:buChar char="•"/>
            </a:pPr>
            <a:endParaRPr lang="en-US" dirty="0" smtClean="0"/>
          </a:p>
          <a:p>
            <a:pPr marL="174485" indent="-174485">
              <a:buFont typeface="Arial" panose="020B0604020202020204" pitchFamily="34" charset="0"/>
              <a:buChar char="•"/>
            </a:pPr>
            <a:r>
              <a:rPr lang="en-US" dirty="0" smtClean="0"/>
              <a:t>Dig</a:t>
            </a:r>
            <a:r>
              <a:rPr lang="en-US" baseline="0" dirty="0" smtClean="0"/>
              <a:t> </a:t>
            </a:r>
            <a:r>
              <a:rPr lang="en-US" i="1" baseline="0" dirty="0" smtClean="0"/>
              <a:t>through</a:t>
            </a:r>
            <a:r>
              <a:rPr lang="en-US" i="0" baseline="0" dirty="0" smtClean="0"/>
              <a:t> </a:t>
            </a:r>
            <a:r>
              <a:rPr lang="en-US" i="1" baseline="0" dirty="0" smtClean="0"/>
              <a:t>to</a:t>
            </a:r>
            <a:r>
              <a:rPr lang="en-US" i="0" baseline="0" dirty="0" smtClean="0"/>
              <a:t> bedrock, not “through it.”</a:t>
            </a:r>
          </a:p>
          <a:p>
            <a:pPr marL="639777" lvl="1" indent="-174485" defTabSz="930585">
              <a:buFont typeface="Arial" panose="020B0604020202020204" pitchFamily="34" charset="0"/>
              <a:buChar char="•"/>
              <a:defRPr/>
            </a:pPr>
            <a:r>
              <a:rPr lang="en-US" dirty="0" smtClean="0"/>
              <a:t>Dig past/through</a:t>
            </a:r>
            <a:r>
              <a:rPr lang="en-US" baseline="0" dirty="0" smtClean="0"/>
              <a:t> clay/silt/mud (</a:t>
            </a:r>
            <a:r>
              <a:rPr lang="en-US" baseline="0" dirty="0" smtClean="0">
                <a:sym typeface="Wingdings" panose="05000000000000000000" pitchFamily="2" charset="2"/>
              </a:rPr>
              <a:t>ignorance, prejudices, spirits of our age</a:t>
            </a:r>
            <a:r>
              <a:rPr lang="en-US" baseline="0" dirty="0" smtClean="0"/>
              <a:t>) </a:t>
            </a:r>
            <a:r>
              <a:rPr lang="en-US" baseline="0" dirty="0" smtClean="0">
                <a:sym typeface="Wingdings" panose="05000000000000000000" pitchFamily="2" charset="2"/>
              </a:rPr>
              <a:t> clouds/blinds</a:t>
            </a:r>
          </a:p>
          <a:p>
            <a:pPr marL="639777" lvl="1" indent="-174485" defTabSz="930585">
              <a:buFont typeface="Arial" panose="020B0604020202020204" pitchFamily="34" charset="0"/>
              <a:buChar char="•"/>
              <a:defRPr/>
            </a:pPr>
            <a:r>
              <a:rPr lang="en-US" baseline="0" dirty="0" smtClean="0">
                <a:sym typeface="Wingdings" panose="05000000000000000000" pitchFamily="2" charset="2"/>
              </a:rPr>
              <a:t>Not clear? problem = </a:t>
            </a:r>
            <a:r>
              <a:rPr lang="en-US" i="1" u="sng" baseline="0" dirty="0" smtClean="0">
                <a:sym typeface="Wingdings" panose="05000000000000000000" pitchFamily="2" charset="2"/>
              </a:rPr>
              <a:t>my</a:t>
            </a:r>
            <a:r>
              <a:rPr lang="en-US" baseline="0" dirty="0" smtClean="0">
                <a:sym typeface="Wingdings" panose="05000000000000000000" pitchFamily="2" charset="2"/>
              </a:rPr>
              <a:t> fallen nature, </a:t>
            </a:r>
            <a:r>
              <a:rPr lang="en-US" u="sng" baseline="0" dirty="0" smtClean="0">
                <a:sym typeface="Wingdings" panose="05000000000000000000" pitchFamily="2" charset="2"/>
              </a:rPr>
              <a:t>not Scripture</a:t>
            </a:r>
            <a:r>
              <a:rPr lang="en-US" u="none" baseline="0" dirty="0" smtClean="0">
                <a:sym typeface="Wingdings" panose="05000000000000000000" pitchFamily="2" charset="2"/>
              </a:rPr>
              <a:t> (Cf. Biblical Criticism)</a:t>
            </a:r>
          </a:p>
          <a:p>
            <a:pPr marL="639777" lvl="1" indent="-174485" defTabSz="930585">
              <a:buFont typeface="Arial" panose="020B0604020202020204" pitchFamily="34" charset="0"/>
              <a:buChar char="•"/>
              <a:defRPr/>
            </a:pPr>
            <a:r>
              <a:rPr lang="en-US" u="none" baseline="0" dirty="0" smtClean="0">
                <a:sym typeface="Wingdings" panose="05000000000000000000" pitchFamily="2" charset="2"/>
              </a:rPr>
              <a:t>Holy Scripture remains the only judge, rule, and norm according to which all doctrines should and must be understood and judged as good or evil, right or wrong” (Epitome 1) </a:t>
            </a:r>
          </a:p>
          <a:p>
            <a:pPr marL="639777" lvl="1" indent="-174485" defTabSz="930585">
              <a:buFont typeface="Arial" panose="020B0604020202020204" pitchFamily="34" charset="0"/>
              <a:buChar char="•"/>
              <a:defRPr/>
            </a:pPr>
            <a:r>
              <a:rPr lang="en-US" u="none" baseline="0" dirty="0" smtClean="0">
                <a:sym typeface="Wingdings" panose="05000000000000000000" pitchFamily="2" charset="2"/>
              </a:rPr>
              <a:t>= putting </a:t>
            </a:r>
            <a:r>
              <a:rPr lang="en-US" i="1" u="none" baseline="0" dirty="0" smtClean="0">
                <a:sym typeface="Wingdings" panose="05000000000000000000" pitchFamily="2" charset="2"/>
              </a:rPr>
              <a:t>sola scriptura </a:t>
            </a:r>
            <a:r>
              <a:rPr lang="en-US" i="0" u="none" baseline="0" dirty="0" smtClean="0">
                <a:sym typeface="Wingdings" panose="05000000000000000000" pitchFamily="2" charset="2"/>
              </a:rPr>
              <a:t>into practice</a:t>
            </a:r>
            <a:endParaRPr lang="en-US" u="sng" baseline="0" dirty="0" smtClean="0">
              <a:sym typeface="Wingdings" panose="05000000000000000000" pitchFamily="2" charset="2"/>
            </a:endParaRPr>
          </a:p>
          <a:p>
            <a:pPr marL="174485" indent="-174485">
              <a:buFont typeface="Arial" panose="020B0604020202020204" pitchFamily="34" charset="0"/>
              <a:buChar char="•"/>
            </a:pPr>
            <a:r>
              <a:rPr lang="en-US" dirty="0" smtClean="0"/>
              <a:t>And since this is about modern</a:t>
            </a:r>
            <a:r>
              <a:rPr lang="en-US" baseline="0" dirty="0" smtClean="0"/>
              <a:t> methods and approaches, the metaphor of digging is most apt.</a:t>
            </a:r>
          </a:p>
          <a:p>
            <a:pPr marL="174485" indent="-174485">
              <a:buFont typeface="Arial" panose="020B0604020202020204" pitchFamily="34" charset="0"/>
              <a:buChar char="•"/>
            </a:pPr>
            <a:r>
              <a:rPr lang="en-US" baseline="0" dirty="0" smtClean="0"/>
              <a:t>How, then, shall we now dig?</a:t>
            </a:r>
            <a:endParaRPr lang="en-US" dirty="0" smtClean="0"/>
          </a:p>
          <a:p>
            <a:pPr marL="174485" indent="-17448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7</a:t>
            </a:fld>
            <a:endParaRPr lang="en-US"/>
          </a:p>
        </p:txBody>
      </p:sp>
    </p:spTree>
    <p:extLst>
      <p:ext uri="{BB962C8B-B14F-4D97-AF65-F5344CB8AC3E}">
        <p14:creationId xmlns:p14="http://schemas.microsoft.com/office/powerpoint/2010/main" val="159391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485" indent="-17448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8</a:t>
            </a:fld>
            <a:endParaRPr lang="en-US"/>
          </a:p>
        </p:txBody>
      </p:sp>
    </p:spTree>
    <p:extLst>
      <p:ext uri="{BB962C8B-B14F-4D97-AF65-F5344CB8AC3E}">
        <p14:creationId xmlns:p14="http://schemas.microsoft.com/office/powerpoint/2010/main" val="1593914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485" indent="-174485">
              <a:buFont typeface="Arial" panose="020B0604020202020204" pitchFamily="34" charset="0"/>
              <a:buChar char="•"/>
            </a:pPr>
            <a:r>
              <a:rPr lang="en-US" dirty="0" smtClean="0"/>
              <a:t>Well known: Postmoderns suffer from a lack of stability</a:t>
            </a:r>
          </a:p>
          <a:p>
            <a:pPr marL="639777" lvl="1" indent="-174485">
              <a:buFont typeface="Arial" panose="020B0604020202020204" pitchFamily="34" charset="0"/>
              <a:buChar char="•"/>
            </a:pPr>
            <a:r>
              <a:rPr lang="en-US" dirty="0" smtClean="0"/>
              <a:t>Relativity</a:t>
            </a:r>
            <a:r>
              <a:rPr lang="en-US" baseline="0" dirty="0" smtClean="0"/>
              <a:t> of truth</a:t>
            </a:r>
          </a:p>
          <a:p>
            <a:pPr marL="639777" lvl="1" indent="-174485">
              <a:buFont typeface="Arial" panose="020B0604020202020204" pitchFamily="34" charset="0"/>
              <a:buChar char="•"/>
            </a:pPr>
            <a:r>
              <a:rPr lang="en-US" baseline="0" dirty="0" smtClean="0"/>
              <a:t>Radical human-</a:t>
            </a:r>
            <a:r>
              <a:rPr lang="en-US" baseline="0" dirty="0" err="1" smtClean="0"/>
              <a:t>centredness</a:t>
            </a:r>
            <a:r>
              <a:rPr lang="en-US" baseline="0" dirty="0" smtClean="0"/>
              <a:t> of “knowing” (epistemology)</a:t>
            </a:r>
          </a:p>
          <a:p>
            <a:pPr marL="465292" lvl="1"/>
            <a:endParaRPr lang="en-US" baseline="0" dirty="0" smtClean="0"/>
          </a:p>
          <a:p>
            <a:pPr marL="174485" indent="-174485">
              <a:buFont typeface="Arial" panose="020B0604020202020204" pitchFamily="34" charset="0"/>
              <a:buChar char="•"/>
            </a:pPr>
            <a:r>
              <a:rPr lang="en-US" baseline="0" dirty="0" smtClean="0"/>
              <a:t>“erosion…</a:t>
            </a:r>
            <a:r>
              <a:rPr lang="en-US" baseline="0" dirty="0" err="1" smtClean="0"/>
              <a:t>etc</a:t>
            </a:r>
            <a:r>
              <a:rPr lang="en-US" baseline="0" dirty="0" smtClean="0"/>
              <a:t>”: major shifts in the academy (~3 centuries)</a:t>
            </a:r>
          </a:p>
          <a:p>
            <a:pPr marL="639777" lvl="1" indent="-174485" defTabSz="930585">
              <a:buFont typeface="Arial" panose="020B0604020202020204" pitchFamily="34" charset="0"/>
              <a:buChar char="•"/>
              <a:defRPr/>
            </a:pPr>
            <a:r>
              <a:rPr lang="en-US" u="sng" dirty="0" smtClean="0"/>
              <a:t>historically-focused</a:t>
            </a:r>
            <a:r>
              <a:rPr lang="en-US" dirty="0" smtClean="0"/>
              <a:t> </a:t>
            </a:r>
            <a:r>
              <a:rPr lang="en-US" dirty="0" smtClean="0">
                <a:sym typeface="Wingdings" panose="05000000000000000000" pitchFamily="2" charset="2"/>
              </a:rPr>
              <a:t> </a:t>
            </a:r>
            <a:r>
              <a:rPr lang="en-US" u="sng" dirty="0" smtClean="0">
                <a:sym typeface="Wingdings" panose="05000000000000000000" pitchFamily="2" charset="2"/>
              </a:rPr>
              <a:t>agnostic</a:t>
            </a:r>
            <a:r>
              <a:rPr lang="en-US" u="sng" baseline="0" dirty="0" smtClean="0">
                <a:sym typeface="Wingdings" panose="05000000000000000000" pitchFamily="2" charset="2"/>
              </a:rPr>
              <a:t>/indifferent</a:t>
            </a:r>
            <a:r>
              <a:rPr lang="en-US" baseline="0" dirty="0" smtClean="0">
                <a:sym typeface="Wingdings" panose="05000000000000000000" pitchFamily="2" charset="2"/>
              </a:rPr>
              <a:t> about “what really happened”</a:t>
            </a:r>
            <a:endParaRPr lang="en-US" dirty="0" smtClean="0"/>
          </a:p>
          <a:p>
            <a:pPr marL="639777" lvl="1" indent="-174485">
              <a:buFont typeface="Arial" panose="020B0604020202020204" pitchFamily="34" charset="0"/>
              <a:buChar char="•"/>
            </a:pPr>
            <a:r>
              <a:rPr lang="en-US" u="sng" dirty="0" smtClean="0"/>
              <a:t>Scientific</a:t>
            </a:r>
            <a:r>
              <a:rPr lang="en-US" dirty="0" smtClean="0"/>
              <a:t>, “</a:t>
            </a:r>
            <a:r>
              <a:rPr lang="en-US" u="sng" dirty="0" smtClean="0"/>
              <a:t>objective</a:t>
            </a:r>
            <a:r>
              <a:rPr lang="en-US" dirty="0" smtClean="0"/>
              <a:t>” </a:t>
            </a:r>
            <a:r>
              <a:rPr lang="en-US" dirty="0" smtClean="0">
                <a:sym typeface="Wingdings" panose="05000000000000000000" pitchFamily="2" charset="2"/>
              </a:rPr>
              <a:t></a:t>
            </a:r>
            <a:r>
              <a:rPr lang="en-US" dirty="0" smtClean="0"/>
              <a:t> purposefully</a:t>
            </a:r>
            <a:r>
              <a:rPr lang="en-US" baseline="0" dirty="0" smtClean="0"/>
              <a:t> &amp; </a:t>
            </a:r>
            <a:r>
              <a:rPr lang="en-US" dirty="0" smtClean="0">
                <a:sym typeface="Wingdings" panose="05000000000000000000" pitchFamily="2" charset="2"/>
              </a:rPr>
              <a:t>consciously</a:t>
            </a:r>
            <a:r>
              <a:rPr lang="en-US" baseline="0" dirty="0" smtClean="0">
                <a:sym typeface="Wingdings" panose="05000000000000000000" pitchFamily="2" charset="2"/>
              </a:rPr>
              <a:t> </a:t>
            </a:r>
            <a:r>
              <a:rPr lang="en-US" u="sng" baseline="0" dirty="0" smtClean="0">
                <a:sym typeface="Wingdings" panose="05000000000000000000" pitchFamily="2" charset="2"/>
              </a:rPr>
              <a:t>ideological</a:t>
            </a:r>
          </a:p>
          <a:p>
            <a:pPr marL="639777" lvl="1" indent="-174485">
              <a:buFont typeface="Arial" panose="020B0604020202020204" pitchFamily="34" charset="0"/>
              <a:buChar char="•"/>
            </a:pPr>
            <a:endParaRPr lang="en-US" u="sng" baseline="0" dirty="0" smtClean="0">
              <a:sym typeface="Wingdings" panose="05000000000000000000" pitchFamily="2" charset="2"/>
            </a:endParaRPr>
          </a:p>
          <a:p>
            <a:pPr marL="639777" lvl="1" indent="-174485">
              <a:buFont typeface="Arial" panose="020B0604020202020204" pitchFamily="34" charset="0"/>
              <a:buChar char="•"/>
            </a:pPr>
            <a:r>
              <a:rPr lang="en-US" b="1" baseline="0" dirty="0" smtClean="0">
                <a:sym typeface="Wingdings" panose="05000000000000000000" pitchFamily="2" charset="2"/>
              </a:rPr>
              <a:t>SAME</a:t>
            </a:r>
            <a:r>
              <a:rPr lang="en-US" baseline="0" dirty="0" smtClean="0">
                <a:sym typeface="Wingdings" panose="05000000000000000000" pitchFamily="2" charset="2"/>
              </a:rPr>
              <a:t> Interpreter-centric, humanistic posture toward Scripture</a:t>
            </a:r>
          </a:p>
          <a:p>
            <a:pPr marL="639777" lvl="1" indent="-174485">
              <a:buFont typeface="Arial" panose="020B0604020202020204" pitchFamily="34" charset="0"/>
              <a:buChar char="•"/>
            </a:pPr>
            <a:r>
              <a:rPr lang="en-US" baseline="0" dirty="0" smtClean="0">
                <a:sym typeface="Wingdings" panose="05000000000000000000" pitchFamily="2" charset="2"/>
              </a:rPr>
              <a:t>Postmodern approaches the “</a:t>
            </a:r>
            <a:r>
              <a:rPr lang="en-US" u="sng" baseline="0" dirty="0" smtClean="0">
                <a:sym typeface="Wingdings" panose="05000000000000000000" pitchFamily="2" charset="2"/>
              </a:rPr>
              <a:t>logical conclusion</a:t>
            </a:r>
            <a:r>
              <a:rPr lang="en-US" baseline="0" dirty="0" smtClean="0">
                <a:sym typeface="Wingdings" panose="05000000000000000000" pitchFamily="2" charset="2"/>
              </a:rPr>
              <a:t>” of historical-criticism</a:t>
            </a:r>
          </a:p>
          <a:p>
            <a:pPr marL="639777" lvl="1" indent="-174485">
              <a:buFont typeface="Arial" panose="020B0604020202020204" pitchFamily="34" charset="0"/>
              <a:buChar char="•"/>
            </a:pPr>
            <a:r>
              <a:rPr lang="en-US" baseline="0" dirty="0" smtClean="0">
                <a:sym typeface="Wingdings" panose="05000000000000000000" pitchFamily="2" charset="2"/>
              </a:rPr>
              <a:t>cf. Collins, </a:t>
            </a:r>
            <a:r>
              <a:rPr lang="en-US" i="1" baseline="0" dirty="0" smtClean="0">
                <a:sym typeface="Wingdings" panose="05000000000000000000" pitchFamily="2" charset="2"/>
              </a:rPr>
              <a:t>The Bible after Babel, </a:t>
            </a:r>
            <a:r>
              <a:rPr lang="en-US" i="0" baseline="0" dirty="0" smtClean="0">
                <a:sym typeface="Wingdings" panose="05000000000000000000" pitchFamily="2" charset="2"/>
              </a:rPr>
              <a:t>25, </a:t>
            </a:r>
            <a:r>
              <a:rPr lang="en-US" dirty="0">
                <a:sym typeface="Wingdings" panose="05000000000000000000" pitchFamily="2" charset="2"/>
              </a:rPr>
              <a:t> </a:t>
            </a:r>
            <a:r>
              <a:rPr lang="en-US" dirty="0"/>
              <a:t>David Clines’ ideological criticism</a:t>
            </a:r>
            <a:endParaRPr lang="en-US" i="0" baseline="0" dirty="0" smtClean="0">
              <a:sym typeface="Wingdings" panose="05000000000000000000" pitchFamily="2" charset="2"/>
            </a:endParaRPr>
          </a:p>
          <a:p>
            <a:pPr marL="930585" lvl="2"/>
            <a:r>
              <a:rPr lang="en-US" dirty="0"/>
              <a:t>“All of this, it seems to me, can be construed as pushing historical criticism to its logical conclusions, in a way that historical critics have historically failed to do. The skepticism and suspicion that Clines directs towards the Biblical text are analogue of the suspicion of contemporary philosophers towards Enlightenment ideals, or towards any ideals for that matter.”</a:t>
            </a:r>
            <a:endParaRPr lang="en-US" baseline="0" dirty="0" smtClean="0">
              <a:sym typeface="Wingdings" panose="05000000000000000000" pitchFamily="2" charset="2"/>
            </a:endParaRPr>
          </a:p>
          <a:p>
            <a:pPr marL="930585" lvl="2"/>
            <a:endParaRPr lang="en-US" dirty="0" smtClean="0"/>
          </a:p>
        </p:txBody>
      </p:sp>
      <p:sp>
        <p:nvSpPr>
          <p:cNvPr id="4" name="Slide Number Placeholder 3"/>
          <p:cNvSpPr>
            <a:spLocks noGrp="1"/>
          </p:cNvSpPr>
          <p:nvPr>
            <p:ph type="sldNum" sz="quarter" idx="10"/>
          </p:nvPr>
        </p:nvSpPr>
        <p:spPr/>
        <p:txBody>
          <a:bodyPr/>
          <a:lstStyle/>
          <a:p>
            <a:fld id="{EDB98AF6-531A-4EF5-881D-1D7152A2B5B3}" type="slidenum">
              <a:rPr lang="en-US" smtClean="0"/>
              <a:pPr/>
              <a:t>9</a:t>
            </a:fld>
            <a:endParaRPr lang="en-US"/>
          </a:p>
        </p:txBody>
      </p:sp>
    </p:spTree>
    <p:extLst>
      <p:ext uri="{BB962C8B-B14F-4D97-AF65-F5344CB8AC3E}">
        <p14:creationId xmlns:p14="http://schemas.microsoft.com/office/powerpoint/2010/main" val="1593914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646" indent="-232646">
              <a:buFont typeface="Arial" panose="020B0604020202020204" pitchFamily="34" charset="0"/>
              <a:buChar char="•"/>
            </a:pPr>
            <a:r>
              <a:rPr lang="en-US" dirty="0" smtClean="0"/>
              <a:t>A LOT of good work</a:t>
            </a:r>
            <a:r>
              <a:rPr lang="en-US" baseline="0" dirty="0" smtClean="0"/>
              <a:t> being done… </a:t>
            </a:r>
          </a:p>
          <a:p>
            <a:pPr marL="232646" indent="-232646">
              <a:buFont typeface="Arial" panose="020B0604020202020204" pitchFamily="34" charset="0"/>
              <a:buChar char="•"/>
            </a:pPr>
            <a:r>
              <a:rPr lang="en-US" baseline="0" dirty="0" smtClean="0"/>
              <a:t>“MIXED BAG” (discernment needed)</a:t>
            </a:r>
          </a:p>
          <a:p>
            <a:pPr marL="232646" indent="-232646">
              <a:buFont typeface="Arial" panose="020B0604020202020204" pitchFamily="34" charset="0"/>
              <a:buChar char="•"/>
            </a:pPr>
            <a:endParaRPr lang="en-US" dirty="0" smtClean="0"/>
          </a:p>
          <a:p>
            <a:pPr marL="232646" indent="-232646">
              <a:buFont typeface="+mj-lt"/>
              <a:buAutoNum type="arabicPeriod"/>
            </a:pPr>
            <a:r>
              <a:rPr lang="en-US" dirty="0" smtClean="0"/>
              <a:t>Church </a:t>
            </a:r>
            <a:r>
              <a:rPr lang="en-US" u="sng" dirty="0" smtClean="0"/>
              <a:t>not</a:t>
            </a:r>
            <a:r>
              <a:rPr lang="en-US" baseline="0" dirty="0" smtClean="0"/>
              <a:t> the “lone interpreter” of God’s Word</a:t>
            </a:r>
          </a:p>
          <a:p>
            <a:pPr marL="697939" lvl="1" indent="-232646">
              <a:buFont typeface="Arial" panose="020B0604020202020204" pitchFamily="34" charset="0"/>
              <a:buChar char="•"/>
            </a:pPr>
            <a:r>
              <a:rPr lang="en-US" baseline="0" dirty="0" smtClean="0"/>
              <a:t>Pluralistic</a:t>
            </a:r>
          </a:p>
          <a:p>
            <a:pPr marL="697939" lvl="1" indent="-232646">
              <a:buFont typeface="Arial" panose="020B0604020202020204" pitchFamily="34" charset="0"/>
              <a:buChar char="•"/>
            </a:pPr>
            <a:r>
              <a:rPr lang="en-US" baseline="0" dirty="0" smtClean="0"/>
              <a:t>Reflects trends of Western Societies</a:t>
            </a:r>
          </a:p>
          <a:p>
            <a:pPr marL="697939" lvl="1" indent="-232646">
              <a:buFont typeface="Arial" panose="020B0604020202020204" pitchFamily="34" charset="0"/>
              <a:buChar char="•"/>
            </a:pPr>
            <a:r>
              <a:rPr lang="en-US" baseline="0" dirty="0" smtClean="0"/>
              <a:t>“Babel-like confusion” (John Collins, </a:t>
            </a:r>
            <a:r>
              <a:rPr lang="en-US" i="1" baseline="0" dirty="0" smtClean="0"/>
              <a:t>The Bible after Babel</a:t>
            </a:r>
            <a:r>
              <a:rPr lang="en-US" i="0" baseline="0" dirty="0" smtClean="0"/>
              <a:t> [2005])</a:t>
            </a:r>
            <a:endParaRPr lang="en-US" baseline="0" dirty="0" smtClean="0"/>
          </a:p>
          <a:p>
            <a:pPr marL="232646" indent="-232646">
              <a:buFont typeface="+mj-lt"/>
              <a:buAutoNum type="arabicPeriod"/>
            </a:pPr>
            <a:r>
              <a:rPr lang="en-US" dirty="0" smtClean="0"/>
              <a:t>Historical Criticism</a:t>
            </a:r>
            <a:r>
              <a:rPr lang="en-US" baseline="0" dirty="0" smtClean="0"/>
              <a:t> </a:t>
            </a:r>
            <a:r>
              <a:rPr lang="en-US" u="sng" baseline="0" dirty="0" smtClean="0"/>
              <a:t>no longer</a:t>
            </a:r>
            <a:r>
              <a:rPr lang="en-US" u="none" baseline="0" dirty="0" smtClean="0"/>
              <a:t> as dominant in high-profile theological faculties</a:t>
            </a:r>
          </a:p>
          <a:p>
            <a:pPr marL="697939" lvl="1" indent="-232646">
              <a:buFont typeface="Arial" panose="020B0604020202020204" pitchFamily="34" charset="0"/>
              <a:buChar char="•"/>
            </a:pPr>
            <a:r>
              <a:rPr lang="en-US" u="none" baseline="0" dirty="0" smtClean="0"/>
              <a:t>Rise of Postmodern Criticism(s)</a:t>
            </a:r>
          </a:p>
          <a:p>
            <a:pPr marL="697939" lvl="1" indent="-232646">
              <a:buFont typeface="Arial" panose="020B0604020202020204" pitchFamily="34" charset="0"/>
              <a:buChar char="•"/>
            </a:pPr>
            <a:r>
              <a:rPr lang="en-US" u="none" baseline="0" dirty="0" smtClean="0"/>
              <a:t>John Barton, </a:t>
            </a:r>
            <a:r>
              <a:rPr lang="en-US" i="1" u="none" baseline="0" dirty="0" smtClean="0"/>
              <a:t>The Nature of Biblical Criticism</a:t>
            </a:r>
            <a:r>
              <a:rPr lang="en-US" i="0" u="none" baseline="0" dirty="0" smtClean="0"/>
              <a:t> (2007)</a:t>
            </a:r>
          </a:p>
          <a:p>
            <a:pPr marL="697939" lvl="1" indent="-232646">
              <a:buFont typeface="Arial" panose="020B0604020202020204" pitchFamily="34" charset="0"/>
              <a:buChar char="•"/>
            </a:pPr>
            <a:r>
              <a:rPr lang="en-US" i="0" u="none" baseline="0" dirty="0" smtClean="0"/>
              <a:t>…but not </a:t>
            </a:r>
            <a:r>
              <a:rPr lang="en-US" i="1" u="none" baseline="0" dirty="0" err="1" smtClean="0"/>
              <a:t>passe</a:t>
            </a:r>
            <a:r>
              <a:rPr lang="en-US" i="0" u="none" baseline="0" dirty="0" smtClean="0"/>
              <a:t>—e.g., “Q” and “Formation of Isaiah” sections at SBL</a:t>
            </a:r>
            <a:endParaRPr lang="en-US" i="1" u="none" baseline="0" dirty="0" smtClean="0"/>
          </a:p>
          <a:p>
            <a:pPr marL="232646" indent="-232646">
              <a:buFont typeface="+mj-lt"/>
              <a:buAutoNum type="arabicPeriod"/>
            </a:pPr>
            <a:r>
              <a:rPr lang="en-US" dirty="0" smtClean="0"/>
              <a:t>Postmodern </a:t>
            </a:r>
            <a:r>
              <a:rPr lang="en-US" baseline="0" dirty="0" smtClean="0"/>
              <a:t>approaches </a:t>
            </a:r>
            <a:r>
              <a:rPr lang="en-US" u="sng" baseline="0" dirty="0" smtClean="0"/>
              <a:t>transparent</a:t>
            </a:r>
            <a:r>
              <a:rPr lang="en-US" baseline="0" dirty="0" smtClean="0"/>
              <a:t> about their ideological commitments</a:t>
            </a:r>
          </a:p>
          <a:p>
            <a:pPr marL="697939" lvl="1" indent="-232646">
              <a:buFont typeface="Arial" panose="020B0604020202020204" pitchFamily="34" charset="0"/>
              <a:buChar char="•"/>
            </a:pPr>
            <a:r>
              <a:rPr lang="en-US" dirty="0" smtClean="0"/>
              <a:t>Cf. earlier</a:t>
            </a:r>
            <a:r>
              <a:rPr lang="en-US" baseline="0" dirty="0" smtClean="0"/>
              <a:t> </a:t>
            </a:r>
            <a:r>
              <a:rPr lang="en-US" dirty="0" smtClean="0"/>
              <a:t>Historical Critics’ unrealistic</a:t>
            </a:r>
            <a:r>
              <a:rPr lang="en-US" baseline="0" dirty="0" smtClean="0"/>
              <a:t> </a:t>
            </a:r>
            <a:r>
              <a:rPr lang="en-US" dirty="0" smtClean="0"/>
              <a:t>aspiration</a:t>
            </a:r>
            <a:r>
              <a:rPr lang="en-US" baseline="0" dirty="0" smtClean="0"/>
              <a:t>s to objectivity, ideological neutrality</a:t>
            </a:r>
          </a:p>
          <a:p>
            <a:pPr marL="697939" lvl="1" indent="-232646">
              <a:buFont typeface="Arial" panose="020B0604020202020204" pitchFamily="34" charset="0"/>
              <a:buChar char="•"/>
            </a:pPr>
            <a:r>
              <a:rPr lang="en-US" baseline="0" dirty="0" smtClean="0"/>
              <a:t>Biblical studies </a:t>
            </a:r>
            <a:r>
              <a:rPr lang="en-US" baseline="0" dirty="0" smtClean="0">
                <a:sym typeface="Wingdings" panose="05000000000000000000" pitchFamily="2" charset="2"/>
              </a:rPr>
              <a:t> more self-aware of </a:t>
            </a:r>
            <a:r>
              <a:rPr lang="en-US" u="sng" baseline="0" dirty="0" smtClean="0">
                <a:sym typeface="Wingdings" panose="05000000000000000000" pitchFamily="2" charset="2"/>
              </a:rPr>
              <a:t>ideology</a:t>
            </a:r>
            <a:r>
              <a:rPr lang="en-US" u="none" baseline="0" dirty="0" smtClean="0">
                <a:sym typeface="Wingdings" panose="05000000000000000000" pitchFamily="2" charset="2"/>
              </a:rPr>
              <a:t>… </a:t>
            </a:r>
          </a:p>
          <a:p>
            <a:pPr marL="697939" lvl="1" indent="-232646">
              <a:buFont typeface="Arial" panose="020B0604020202020204" pitchFamily="34" charset="0"/>
              <a:buChar char="•"/>
            </a:pPr>
            <a:r>
              <a:rPr lang="en-US" u="none" baseline="0" dirty="0" smtClean="0">
                <a:sym typeface="Wingdings" panose="05000000000000000000" pitchFamily="2" charset="2"/>
              </a:rPr>
              <a:t>Helpful “testing the spirits”  </a:t>
            </a:r>
          </a:p>
          <a:p>
            <a:pPr marL="697939" lvl="1" indent="-232646" defTabSz="930585">
              <a:buFont typeface="Arial" panose="020B0604020202020204" pitchFamily="34" charset="0"/>
              <a:buChar char="•"/>
              <a:defRPr/>
            </a:pPr>
            <a:r>
              <a:rPr lang="en-US" u="none" baseline="0" dirty="0" smtClean="0">
                <a:sym typeface="Wingdings" panose="05000000000000000000" pitchFamily="2" charset="2"/>
              </a:rPr>
              <a:t> need for worldview analysis</a:t>
            </a:r>
            <a:endParaRPr lang="en-US" u="sng" dirty="0" smtClean="0"/>
          </a:p>
          <a:p>
            <a:pPr marL="697939" lvl="1" indent="-232646">
              <a:buFont typeface="Arial" panose="020B0604020202020204" pitchFamily="34" charset="0"/>
              <a:buChar char="•"/>
            </a:pPr>
            <a:r>
              <a:rPr lang="en-US" u="none" baseline="0" dirty="0" smtClean="0">
                <a:sym typeface="Wingdings" panose="05000000000000000000" pitchFamily="2" charset="2"/>
              </a:rPr>
              <a:t> self-examination concerning “my/our” approaches </a:t>
            </a:r>
          </a:p>
          <a:p>
            <a:pPr marL="1163231" lvl="2" indent="-232646">
              <a:buFont typeface="Arial" panose="020B0604020202020204" pitchFamily="34" charset="0"/>
              <a:buChar char="•"/>
            </a:pPr>
            <a:r>
              <a:rPr lang="en-US" u="none" baseline="0" dirty="0" smtClean="0">
                <a:sym typeface="Wingdings" panose="05000000000000000000" pitchFamily="2" charset="2"/>
              </a:rPr>
              <a:t>does how I interpret Scripture reflect our confession of it?</a:t>
            </a:r>
          </a:p>
          <a:p>
            <a:pPr marL="1163231" lvl="2" indent="-232646">
              <a:buFont typeface="Arial" panose="020B0604020202020204" pitchFamily="34" charset="0"/>
              <a:buChar char="•"/>
            </a:pPr>
            <a:r>
              <a:rPr lang="en-US" u="none" baseline="0" dirty="0" smtClean="0">
                <a:sym typeface="Wingdings" panose="05000000000000000000" pitchFamily="2" charset="2"/>
              </a:rPr>
              <a:t>(metaphor:) digging, tools, &amp; seeing the “ground”</a:t>
            </a:r>
          </a:p>
        </p:txBody>
      </p:sp>
      <p:sp>
        <p:nvSpPr>
          <p:cNvPr id="4" name="Slide Number Placeholder 3"/>
          <p:cNvSpPr>
            <a:spLocks noGrp="1"/>
          </p:cNvSpPr>
          <p:nvPr>
            <p:ph type="sldNum" sz="quarter" idx="10"/>
          </p:nvPr>
        </p:nvSpPr>
        <p:spPr/>
        <p:txBody>
          <a:bodyPr/>
          <a:lstStyle/>
          <a:p>
            <a:fld id="{EDB98AF6-531A-4EF5-881D-1D7152A2B5B3}" type="slidenum">
              <a:rPr lang="en-US" smtClean="0"/>
              <a:pPr/>
              <a:t>10</a:t>
            </a:fld>
            <a:endParaRPr lang="en-US"/>
          </a:p>
        </p:txBody>
      </p:sp>
    </p:spTree>
    <p:extLst>
      <p:ext uri="{BB962C8B-B14F-4D97-AF65-F5344CB8AC3E}">
        <p14:creationId xmlns:p14="http://schemas.microsoft.com/office/powerpoint/2010/main" val="3389195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Not monolithic</a:t>
            </a:r>
          </a:p>
          <a:p>
            <a:pPr>
              <a:buFont typeface="Arial" pitchFamily="34" charset="0"/>
              <a:buChar char="•"/>
            </a:pPr>
            <a:r>
              <a:rPr lang="en-US" dirty="0" smtClean="0"/>
              <a:t>  Assured results</a:t>
            </a:r>
            <a:r>
              <a:rPr lang="en-US" baseline="0" dirty="0" smtClean="0"/>
              <a:t> (</a:t>
            </a:r>
            <a:r>
              <a:rPr lang="en-US" dirty="0" smtClean="0"/>
              <a:t>discuss an e.g. later): </a:t>
            </a:r>
          </a:p>
          <a:p>
            <a:pPr lvl="1">
              <a:buFont typeface="Arial" pitchFamily="34" charset="0"/>
              <a:buChar char="•"/>
            </a:pPr>
            <a:r>
              <a:rPr lang="en-US" dirty="0" smtClean="0"/>
              <a:t>  views more or less accepted in some form</a:t>
            </a:r>
          </a:p>
          <a:p>
            <a:pPr lvl="1">
              <a:buFont typeface="Arial" pitchFamily="34" charset="0"/>
              <a:buChar char="•"/>
            </a:pPr>
            <a:r>
              <a:rPr lang="en-US" dirty="0" smtClean="0"/>
              <a:t>  despite actual variety/contrary evidence</a:t>
            </a:r>
          </a:p>
          <a:p>
            <a:pPr>
              <a:buFont typeface="Arial" pitchFamily="34" charset="0"/>
              <a:buChar char="•"/>
            </a:pPr>
            <a:r>
              <a:rPr lang="en-US" dirty="0" smtClean="0"/>
              <a:t>  “historical”:</a:t>
            </a:r>
            <a:r>
              <a:rPr lang="en-US" baseline="0" dirty="0" smtClean="0"/>
              <a:t> </a:t>
            </a:r>
          </a:p>
          <a:p>
            <a:pPr lvl="1">
              <a:buFont typeface="Arial" pitchFamily="34" charset="0"/>
              <a:buChar char="•"/>
            </a:pPr>
            <a:r>
              <a:rPr lang="en-US" baseline="0" dirty="0" smtClean="0"/>
              <a:t>  understanding texts in historical context = good practice</a:t>
            </a:r>
          </a:p>
          <a:p>
            <a:pPr lvl="1">
              <a:buFont typeface="Arial" pitchFamily="34" charset="0"/>
              <a:buChar char="•"/>
            </a:pPr>
            <a:r>
              <a:rPr lang="en-US" baseline="0" dirty="0" smtClean="0"/>
              <a:t>  deconstruction: sources &amp; their origins as “real” context</a:t>
            </a:r>
          </a:p>
          <a:p>
            <a:pPr lvl="1">
              <a:buFont typeface="Arial" pitchFamily="34" charset="0"/>
              <a:buChar char="•"/>
            </a:pPr>
            <a:r>
              <a:rPr lang="en-US" baseline="0" dirty="0" smtClean="0"/>
              <a:t>  low view of biblical chronology (minimalists etc.); </a:t>
            </a:r>
          </a:p>
          <a:p>
            <a:pPr lvl="1">
              <a:buFont typeface="Arial" pitchFamily="34" charset="0"/>
              <a:buChar char="•"/>
            </a:pPr>
            <a:r>
              <a:rPr lang="en-US" baseline="0" dirty="0" smtClean="0"/>
              <a:t>  evolution of biblical text via different “stages” of development</a:t>
            </a:r>
            <a:endParaRPr lang="en-US" dirty="0" smtClean="0"/>
          </a:p>
          <a:p>
            <a:pPr>
              <a:buFont typeface="Arial" pitchFamily="34" charset="0"/>
              <a:buChar char="•"/>
            </a:pPr>
            <a:r>
              <a:rPr lang="en-US" dirty="0" smtClean="0"/>
              <a:t>  “Critical”;</a:t>
            </a:r>
          </a:p>
          <a:p>
            <a:pPr lvl="1">
              <a:buFont typeface="Arial" pitchFamily="34" charset="0"/>
              <a:buChar char="•"/>
            </a:pPr>
            <a:r>
              <a:rPr lang="en-US" dirty="0" smtClean="0"/>
              <a:t>  important</a:t>
            </a:r>
          </a:p>
          <a:p>
            <a:pPr lvl="1">
              <a:buFont typeface="Arial" pitchFamily="34" charset="0"/>
              <a:buChar char="•"/>
            </a:pPr>
            <a:r>
              <a:rPr lang="en-US" baseline="0" dirty="0" smtClean="0"/>
              <a:t>  may be </a:t>
            </a:r>
            <a:r>
              <a:rPr lang="en-US" dirty="0" smtClean="0"/>
              <a:t>misshapen/misapplied</a:t>
            </a:r>
            <a:endParaRPr lang="en-US" baseline="0" dirty="0" smtClean="0"/>
          </a:p>
          <a:p>
            <a:pPr lvl="1">
              <a:buFont typeface="Arial" pitchFamily="34" charset="0"/>
              <a:buChar char="•"/>
            </a:pPr>
            <a:r>
              <a:rPr lang="en-US" baseline="0" dirty="0" smtClean="0"/>
              <a:t>  early critics’ over-confident “objectivity” (&amp; corresponding lack of self-examination/criticism)</a:t>
            </a:r>
          </a:p>
          <a:p>
            <a:pPr lvl="1">
              <a:buFont typeface="Arial" pitchFamily="34" charset="0"/>
              <a:buChar char="•"/>
            </a:pPr>
            <a:r>
              <a:rPr lang="en-US" baseline="0" dirty="0" smtClean="0"/>
              <a:t>  later (postmodern) critics’ </a:t>
            </a:r>
            <a:r>
              <a:rPr lang="en-US" dirty="0" smtClean="0"/>
              <a:t>resignation</a:t>
            </a:r>
            <a:r>
              <a:rPr lang="en-US" baseline="0" dirty="0" smtClean="0"/>
              <a:t> concerning the possibility of any kind of certainty</a:t>
            </a: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11</a:t>
            </a:fld>
            <a:endParaRPr lang="en-US"/>
          </a:p>
        </p:txBody>
      </p:sp>
    </p:spTree>
    <p:extLst>
      <p:ext uri="{BB962C8B-B14F-4D97-AF65-F5344CB8AC3E}">
        <p14:creationId xmlns:p14="http://schemas.microsoft.com/office/powerpoint/2010/main" val="1806537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Richard Simon: sources for the Pentateuch</a:t>
            </a:r>
          </a:p>
          <a:p>
            <a:pPr>
              <a:buFont typeface="Arial" pitchFamily="34" charset="0"/>
              <a:buChar char="•"/>
            </a:pPr>
            <a:r>
              <a:rPr lang="en-US" dirty="0" smtClean="0"/>
              <a:t>“Like any other literature”</a:t>
            </a:r>
          </a:p>
          <a:p>
            <a:pPr lvl="1">
              <a:buFont typeface="Arial" pitchFamily="34" charset="0"/>
              <a:buChar char="•"/>
            </a:pPr>
            <a:r>
              <a:rPr lang="en-US" dirty="0" smtClean="0"/>
              <a:t>  ½ true: 100% human 100%</a:t>
            </a:r>
            <a:r>
              <a:rPr lang="en-US" baseline="0" dirty="0" smtClean="0"/>
              <a:t> Divine</a:t>
            </a:r>
            <a:endParaRPr lang="en-US" dirty="0" smtClean="0"/>
          </a:p>
          <a:p>
            <a:pPr lvl="2">
              <a:buFont typeface="Arial" pitchFamily="34" charset="0"/>
              <a:buChar char="•"/>
            </a:pPr>
            <a:r>
              <a:rPr lang="en-US" dirty="0" smtClean="0"/>
              <a:t>  (modern HCs): taking the humanity of Scripture “seriously”</a:t>
            </a:r>
          </a:p>
          <a:p>
            <a:pPr lvl="2">
              <a:buFont typeface="Arial" pitchFamily="34" charset="0"/>
              <a:buChar char="•"/>
            </a:pPr>
            <a:r>
              <a:rPr lang="en-US" dirty="0" smtClean="0"/>
              <a:t>  but methods</a:t>
            </a:r>
            <a:r>
              <a:rPr lang="en-US" baseline="0" dirty="0" smtClean="0"/>
              <a:t> don’t take the Divinity of Scripture seriously</a:t>
            </a:r>
          </a:p>
          <a:p>
            <a:pPr lvl="3">
              <a:buFont typeface="Arial" pitchFamily="34" charset="0"/>
              <a:buChar char="•"/>
            </a:pPr>
            <a:r>
              <a:rPr lang="en-US" baseline="0" dirty="0" smtClean="0"/>
              <a:t>  skepticism, not confidence/appreciation</a:t>
            </a:r>
          </a:p>
          <a:p>
            <a:pPr lvl="3">
              <a:buFont typeface="Arial" pitchFamily="34" charset="0"/>
              <a:buChar char="•"/>
            </a:pPr>
            <a:r>
              <a:rPr lang="en-US" baseline="0" dirty="0" smtClean="0"/>
              <a:t>  rejection of miracles</a:t>
            </a:r>
          </a:p>
          <a:p>
            <a:pPr lvl="3">
              <a:buFont typeface="Arial" pitchFamily="34" charset="0"/>
              <a:buChar char="•"/>
            </a:pPr>
            <a:r>
              <a:rPr lang="en-US" baseline="0" dirty="0" smtClean="0"/>
              <a:t>  rejection of prophecy</a:t>
            </a:r>
            <a:endParaRPr lang="en-US" dirty="0" smtClean="0"/>
          </a:p>
          <a:p>
            <a:pPr lvl="1">
              <a:buFont typeface="Arial" pitchFamily="34" charset="0"/>
              <a:buChar char="•"/>
            </a:pPr>
            <a:r>
              <a:rPr lang="en-US" dirty="0" smtClean="0"/>
              <a:t>  contains/is</a:t>
            </a:r>
          </a:p>
          <a:p>
            <a:pPr lvl="1">
              <a:buFont typeface="Arial" pitchFamily="34" charset="0"/>
              <a:buChar char="•"/>
            </a:pPr>
            <a:r>
              <a:rPr lang="en-US" baseline="0" dirty="0" smtClean="0"/>
              <a:t>  understanding texts in historical context = good practice</a:t>
            </a:r>
          </a:p>
          <a:p>
            <a:pPr lvl="1">
              <a:buFont typeface="Arial" pitchFamily="34" charset="0"/>
              <a:buChar char="•"/>
            </a:pPr>
            <a:r>
              <a:rPr lang="en-US" baseline="0" dirty="0" smtClean="0"/>
              <a:t>  deconstruction: sources &amp; their origins as “real” context</a:t>
            </a:r>
          </a:p>
          <a:p>
            <a:pPr lvl="1">
              <a:buFont typeface="Arial" pitchFamily="34" charset="0"/>
              <a:buChar char="•"/>
            </a:pPr>
            <a:r>
              <a:rPr lang="en-US" baseline="0" dirty="0" smtClean="0"/>
              <a:t>  low view of biblical chronology (minimalists etc.); </a:t>
            </a:r>
          </a:p>
          <a:p>
            <a:pPr lvl="1">
              <a:buFont typeface="Arial" pitchFamily="34" charset="0"/>
              <a:buChar char="•"/>
            </a:pPr>
            <a:r>
              <a:rPr lang="en-US" baseline="0" dirty="0" smtClean="0"/>
              <a:t>  evolution of biblical text via different “stages” of development</a:t>
            </a:r>
            <a:endParaRPr lang="en-US" dirty="0" smtClean="0"/>
          </a:p>
        </p:txBody>
      </p:sp>
      <p:sp>
        <p:nvSpPr>
          <p:cNvPr id="4" name="Slide Number Placeholder 3"/>
          <p:cNvSpPr>
            <a:spLocks noGrp="1"/>
          </p:cNvSpPr>
          <p:nvPr>
            <p:ph type="sldNum" sz="quarter" idx="10"/>
          </p:nvPr>
        </p:nvSpPr>
        <p:spPr/>
        <p:txBody>
          <a:bodyPr/>
          <a:lstStyle/>
          <a:p>
            <a:fld id="{EDB98AF6-531A-4EF5-881D-1D7152A2B5B3}" type="slidenum">
              <a:rPr lang="en-US" smtClean="0"/>
              <a:pPr/>
              <a:t>12</a:t>
            </a:fld>
            <a:endParaRPr lang="en-US"/>
          </a:p>
        </p:txBody>
      </p:sp>
    </p:spTree>
    <p:extLst>
      <p:ext uri="{BB962C8B-B14F-4D97-AF65-F5344CB8AC3E}">
        <p14:creationId xmlns:p14="http://schemas.microsoft.com/office/powerpoint/2010/main" val="1314845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646" indent="-232646">
              <a:buFont typeface="+mj-lt"/>
              <a:buAutoNum type="arabicPeriod"/>
            </a:pPr>
            <a:r>
              <a:rPr lang="en-US" u="none" baseline="0" dirty="0" smtClean="0">
                <a:sym typeface="Wingdings" panose="05000000000000000000" pitchFamily="2" charset="2"/>
              </a:rPr>
              <a:t>CONTEXT</a:t>
            </a:r>
          </a:p>
          <a:p>
            <a:pPr marL="697939" lvl="1" indent="-232646">
              <a:buFont typeface="Arial" panose="020B0604020202020204" pitchFamily="34" charset="0"/>
              <a:buChar char="•"/>
            </a:pPr>
            <a:r>
              <a:rPr lang="en-US" u="none" baseline="0" dirty="0" smtClean="0">
                <a:sym typeface="Wingdings" panose="05000000000000000000" pitchFamily="2" charset="2"/>
              </a:rPr>
              <a:t>“</a:t>
            </a:r>
            <a:r>
              <a:rPr lang="en-US" b="1" u="none" baseline="0" dirty="0" smtClean="0">
                <a:sym typeface="Wingdings" panose="05000000000000000000" pitchFamily="2" charset="2"/>
              </a:rPr>
              <a:t>behind</a:t>
            </a:r>
            <a:r>
              <a:rPr lang="en-US" b="0" u="none" baseline="0" dirty="0" smtClean="0">
                <a:sym typeface="Wingdings" panose="05000000000000000000" pitchFamily="2" charset="2"/>
              </a:rPr>
              <a:t>” the text</a:t>
            </a:r>
            <a:endParaRPr lang="en-US" u="none" baseline="0" dirty="0" smtClean="0">
              <a:sym typeface="Wingdings" panose="05000000000000000000" pitchFamily="2" charset="2"/>
            </a:endParaRPr>
          </a:p>
          <a:p>
            <a:pPr marL="697939" lvl="1" indent="-232646">
              <a:buFont typeface="Arial" panose="020B0604020202020204" pitchFamily="34" charset="0"/>
              <a:buChar char="•"/>
            </a:pPr>
            <a:r>
              <a:rPr lang="en-US" u="none" baseline="0" dirty="0" smtClean="0">
                <a:sym typeface="Wingdings" panose="05000000000000000000" pitchFamily="2" charset="2"/>
              </a:rPr>
              <a:t>Human author</a:t>
            </a:r>
          </a:p>
          <a:p>
            <a:pPr marL="697939" lvl="1" indent="-232646">
              <a:buFont typeface="Arial" panose="020B0604020202020204" pitchFamily="34" charset="0"/>
              <a:buChar char="•"/>
            </a:pPr>
            <a:r>
              <a:rPr lang="en-US" u="none" baseline="0" dirty="0" smtClean="0">
                <a:sym typeface="Wingdings" panose="05000000000000000000" pitchFamily="2" charset="2"/>
              </a:rPr>
              <a:t>Historical circumstances, the “world of the text,” the text (first) addresses</a:t>
            </a:r>
          </a:p>
          <a:p>
            <a:endParaRPr lang="en-US" u="none" baseline="0" dirty="0" smtClean="0">
              <a:sym typeface="Wingdings" panose="05000000000000000000" pitchFamily="2" charset="2"/>
            </a:endParaRPr>
          </a:p>
          <a:p>
            <a:pPr marL="174485" indent="-174485">
              <a:buFont typeface="Arial" panose="020B0604020202020204" pitchFamily="34" charset="0"/>
              <a:buChar char="•"/>
            </a:pPr>
            <a:r>
              <a:rPr lang="en-US" dirty="0"/>
              <a:t>Sensible </a:t>
            </a:r>
            <a:r>
              <a:rPr lang="en-US" dirty="0" smtClean="0"/>
              <a:t>and very valuable (to </a:t>
            </a:r>
            <a:r>
              <a:rPr lang="en-US" dirty="0"/>
              <a:t>a degree):</a:t>
            </a:r>
          </a:p>
          <a:p>
            <a:pPr marL="639777" lvl="1" indent="-174485">
              <a:buFont typeface="Arial" panose="020B0604020202020204" pitchFamily="34" charset="0"/>
              <a:buChar char="•"/>
            </a:pPr>
            <a:r>
              <a:rPr lang="en-US" dirty="0"/>
              <a:t>Bible: human language and in real historical contexts</a:t>
            </a:r>
          </a:p>
          <a:p>
            <a:pPr marL="639777" lvl="1" indent="-174485">
              <a:buFont typeface="Arial" panose="020B0604020202020204" pitchFamily="34" charset="0"/>
              <a:buChar char="•"/>
            </a:pPr>
            <a:r>
              <a:rPr lang="en-US" dirty="0"/>
              <a:t>Biblical writers: common Ancient Near East imagery, poetic or proverbial material, etc. </a:t>
            </a:r>
          </a:p>
          <a:p>
            <a:pPr marL="174485" indent="-174485">
              <a:buFont typeface="Arial" panose="020B0604020202020204" pitchFamily="34" charset="0"/>
              <a:buChar char="•"/>
            </a:pPr>
            <a:endParaRPr lang="en-US" dirty="0"/>
          </a:p>
          <a:p>
            <a:pPr marL="174485" indent="-174485">
              <a:buFont typeface="Arial" panose="020B0604020202020204" pitchFamily="34" charset="0"/>
              <a:buChar char="•"/>
            </a:pPr>
            <a:r>
              <a:rPr lang="en-US" dirty="0"/>
              <a:t>But in practice:</a:t>
            </a:r>
          </a:p>
          <a:p>
            <a:pPr marL="639777" lvl="1" indent="-174485">
              <a:buFont typeface="Arial" panose="020B0604020202020204" pitchFamily="34" charset="0"/>
              <a:buChar char="•"/>
            </a:pPr>
            <a:r>
              <a:rPr lang="en-US" dirty="0"/>
              <a:t>HCs </a:t>
            </a:r>
            <a:r>
              <a:rPr lang="en-US" dirty="0">
                <a:sym typeface="Wingdings" panose="05000000000000000000" pitchFamily="2" charset="2"/>
              </a:rPr>
              <a:t> </a:t>
            </a:r>
            <a:r>
              <a:rPr lang="en-US" dirty="0"/>
              <a:t>own rationality the judge and norm of what was truthful or </a:t>
            </a:r>
            <a:r>
              <a:rPr lang="en-US" dirty="0" smtClean="0"/>
              <a:t>false</a:t>
            </a:r>
            <a:endParaRPr lang="en-US" dirty="0"/>
          </a:p>
          <a:p>
            <a:pPr marL="639777" lvl="1" indent="-174485">
              <a:buFont typeface="Arial" panose="020B0604020202020204" pitchFamily="34" charset="0"/>
              <a:buChar char="•"/>
            </a:pPr>
            <a:r>
              <a:rPr lang="en-US" dirty="0"/>
              <a:t>“view of the ground” </a:t>
            </a:r>
            <a:r>
              <a:rPr lang="en-US" dirty="0">
                <a:sym typeface="Wingdings" panose="05000000000000000000" pitchFamily="2" charset="2"/>
              </a:rPr>
              <a:t> </a:t>
            </a:r>
            <a:r>
              <a:rPr lang="en-US" dirty="0"/>
              <a:t>Bible </a:t>
            </a:r>
            <a:r>
              <a:rPr lang="en-US" i="1" u="sng" dirty="0"/>
              <a:t>contains</a:t>
            </a:r>
            <a:r>
              <a:rPr lang="en-US" dirty="0"/>
              <a:t> the Word of God, not that the Bible </a:t>
            </a:r>
            <a:r>
              <a:rPr lang="en-US" i="1" u="sng" dirty="0"/>
              <a:t>is</a:t>
            </a:r>
            <a:r>
              <a:rPr lang="en-US" i="1" dirty="0"/>
              <a:t> </a:t>
            </a:r>
            <a:r>
              <a:rPr lang="en-US" dirty="0"/>
              <a:t>Word of God</a:t>
            </a:r>
          </a:p>
          <a:p>
            <a:pPr marL="639777" lvl="1" indent="-174485">
              <a:buFont typeface="Arial" panose="020B0604020202020204" pitchFamily="34" charset="0"/>
              <a:buChar char="•"/>
            </a:pPr>
            <a:r>
              <a:rPr lang="en-US" dirty="0"/>
              <a:t>Little room for divine revelation or the supernatural (Kant) </a:t>
            </a:r>
          </a:p>
          <a:p>
            <a:pPr marL="639777" lvl="1" indent="-174485">
              <a:buFont typeface="Arial" panose="020B0604020202020204" pitchFamily="34" charset="0"/>
              <a:buChar char="•"/>
            </a:pPr>
            <a:r>
              <a:rPr lang="en-US" dirty="0"/>
              <a:t>Prophecies “after the fact” (</a:t>
            </a:r>
            <a:r>
              <a:rPr lang="en-US" i="1" dirty="0"/>
              <a:t>post </a:t>
            </a:r>
            <a:r>
              <a:rPr lang="en-US" i="1" dirty="0" err="1"/>
              <a:t>eventu</a:t>
            </a:r>
            <a:r>
              <a:rPr lang="en-US" dirty="0"/>
              <a:t>)</a:t>
            </a:r>
          </a:p>
          <a:p>
            <a:pPr marL="639777" lvl="1" indent="-174485">
              <a:buFont typeface="Arial" panose="020B0604020202020204" pitchFamily="34" charset="0"/>
              <a:buChar char="•"/>
            </a:pPr>
            <a:r>
              <a:rPr lang="en-US" dirty="0"/>
              <a:t>Miracles = suspect or ruled out </a:t>
            </a:r>
            <a:r>
              <a:rPr lang="en-US" dirty="0" smtClean="0"/>
              <a:t>altogether</a:t>
            </a:r>
          </a:p>
          <a:p>
            <a:pPr marL="639777" lvl="1" indent="-174485">
              <a:buFont typeface="Arial" panose="020B0604020202020204" pitchFamily="34" charset="0"/>
              <a:buChar char="•"/>
            </a:pPr>
            <a:r>
              <a:rPr lang="en-US" dirty="0" smtClean="0"/>
              <a:t>(effect on HC evaluations of context = profound)</a:t>
            </a:r>
            <a:endParaRPr lang="en-US" dirty="0"/>
          </a:p>
          <a:p>
            <a:pPr marL="639777" lvl="1" indent="-174485">
              <a:buFont typeface="Arial" panose="020B0604020202020204" pitchFamily="34" charset="0"/>
              <a:buChar char="•"/>
            </a:pPr>
            <a:r>
              <a:rPr lang="en-US" b="1" dirty="0">
                <a:sym typeface="Wingdings" panose="05000000000000000000" pitchFamily="2" charset="2"/>
              </a:rPr>
              <a:t>Forms judgments based on limited human perspectives </a:t>
            </a:r>
            <a:r>
              <a:rPr lang="en-US" dirty="0">
                <a:sym typeface="Wingdings" panose="05000000000000000000" pitchFamily="2" charset="2"/>
              </a:rPr>
              <a:t>(e.g., Isaiah)</a:t>
            </a:r>
            <a:endParaRPr lang="en-US" b="1" u="none" baseline="0" dirty="0" smtClean="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EDB98AF6-531A-4EF5-881D-1D7152A2B5B3}" type="slidenum">
              <a:rPr lang="en-US" smtClean="0"/>
              <a:pPr/>
              <a:t>13</a:t>
            </a:fld>
            <a:endParaRPr lang="en-US"/>
          </a:p>
        </p:txBody>
      </p:sp>
    </p:spTree>
    <p:extLst>
      <p:ext uri="{BB962C8B-B14F-4D97-AF65-F5344CB8AC3E}">
        <p14:creationId xmlns:p14="http://schemas.microsoft.com/office/powerpoint/2010/main" val="3328418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b="1" dirty="0" smtClean="0"/>
              <a:t>Example 1: Pentateuch</a:t>
            </a:r>
            <a:r>
              <a:rPr lang="en-US" dirty="0" smtClean="0"/>
              <a:t> (because…)</a:t>
            </a:r>
          </a:p>
          <a:p>
            <a:pPr>
              <a:buFont typeface="Arial" pitchFamily="34" charset="0"/>
              <a:buChar char="•"/>
            </a:pPr>
            <a:r>
              <a:rPr lang="en-US" dirty="0" smtClean="0"/>
              <a:t>  where higher/historical</a:t>
            </a:r>
            <a:r>
              <a:rPr lang="en-US" baseline="0" dirty="0" smtClean="0"/>
              <a:t> criticism started (17</a:t>
            </a:r>
            <a:r>
              <a:rPr lang="en-US" baseline="30000" dirty="0" smtClean="0"/>
              <a:t>th</a:t>
            </a:r>
            <a:r>
              <a:rPr lang="en-US" baseline="0" dirty="0" smtClean="0"/>
              <a:t>-19</a:t>
            </a:r>
            <a:r>
              <a:rPr lang="en-US" baseline="30000" dirty="0" smtClean="0"/>
              <a:t>th</a:t>
            </a:r>
            <a:r>
              <a:rPr lang="en-US" baseline="0" dirty="0" smtClean="0"/>
              <a:t> Cs)</a:t>
            </a:r>
          </a:p>
          <a:p>
            <a:pPr>
              <a:buFont typeface="Arial" pitchFamily="34" charset="0"/>
              <a:buChar char="•"/>
            </a:pPr>
            <a:r>
              <a:rPr lang="en-US" baseline="0" dirty="0" smtClean="0"/>
              <a:t>  </a:t>
            </a:r>
            <a:r>
              <a:rPr lang="en-US" u="sng" baseline="0" dirty="0" smtClean="0"/>
              <a:t>see</a:t>
            </a:r>
            <a:r>
              <a:rPr lang="en-US" baseline="0" dirty="0" smtClean="0"/>
              <a:t> emergence of “new” criticisms/approaches &amp; historical context of interpreters</a:t>
            </a:r>
          </a:p>
          <a:p>
            <a:pPr>
              <a:buFont typeface="Arial" pitchFamily="34" charset="0"/>
              <a:buChar char="•"/>
            </a:pPr>
            <a:r>
              <a:rPr lang="en-US" baseline="0" dirty="0" smtClean="0"/>
              <a:t>  </a:t>
            </a:r>
            <a:r>
              <a:rPr lang="en-US" u="sng" baseline="0" dirty="0" smtClean="0"/>
              <a:t>see</a:t>
            </a:r>
            <a:r>
              <a:rPr lang="en-US" baseline="0" dirty="0" smtClean="0"/>
              <a:t> the flux &amp; change in scholarly opinion</a:t>
            </a:r>
          </a:p>
          <a:p>
            <a:pPr>
              <a:buFont typeface="Arial" pitchFamily="34" charset="0"/>
              <a:buChar char="•"/>
            </a:pPr>
            <a:r>
              <a:rPr lang="en-US" baseline="0" dirty="0" smtClean="0"/>
              <a:t>  </a:t>
            </a:r>
            <a:r>
              <a:rPr lang="en-US" u="none" baseline="0" dirty="0" smtClean="0"/>
              <a:t>illustrates general approach to historical critical biblical study (prophets, gospels, etc.)</a:t>
            </a:r>
            <a:endParaRPr lang="en-US" dirty="0" smtClean="0"/>
          </a:p>
          <a:p>
            <a:endParaRPr lang="en-US" dirty="0" smtClean="0"/>
          </a:p>
          <a:p>
            <a:r>
              <a:rPr lang="en-US" dirty="0" smtClean="0"/>
              <a:t>How they “see</a:t>
            </a:r>
            <a:r>
              <a:rPr lang="en-US" baseline="0" dirty="0" smtClean="0"/>
              <a:t> the ground” </a:t>
            </a:r>
          </a:p>
          <a:p>
            <a:pPr>
              <a:buFont typeface="Arial" pitchFamily="34" charset="0"/>
              <a:buChar char="•"/>
            </a:pPr>
            <a:r>
              <a:rPr lang="en-US" baseline="0" dirty="0" smtClean="0"/>
              <a:t>  l</a:t>
            </a:r>
            <a:r>
              <a:rPr lang="en-US" dirty="0" smtClean="0"/>
              <a:t>ike a </a:t>
            </a:r>
            <a:r>
              <a:rPr lang="en-US" b="1" dirty="0" smtClean="0"/>
              <a:t>tell</a:t>
            </a:r>
            <a:endParaRPr lang="en-US" dirty="0" smtClean="0"/>
          </a:p>
          <a:p>
            <a:pPr>
              <a:buFont typeface="Arial" pitchFamily="34" charset="0"/>
              <a:buChar char="•"/>
            </a:pPr>
            <a:r>
              <a:rPr lang="en-US" dirty="0" smtClean="0"/>
              <a:t>  multilayered</a:t>
            </a:r>
            <a:r>
              <a:rPr lang="en-US" baseline="0" dirty="0" smtClean="0"/>
              <a:t> traditions (numerous scribal hands over centuries)</a:t>
            </a:r>
          </a:p>
          <a:p>
            <a:pPr>
              <a:buFont typeface="Arial" pitchFamily="34" charset="0"/>
              <a:buChar char="•"/>
            </a:pPr>
            <a:r>
              <a:rPr lang="en-US" baseline="0" dirty="0" smtClean="0"/>
              <a:t>  need to “excavate” (R. Alter)</a:t>
            </a:r>
            <a:endParaRPr lang="en-US" dirty="0" smtClean="0"/>
          </a:p>
          <a:p>
            <a:pPr>
              <a:buFont typeface="Arial" pitchFamily="34" charset="0"/>
              <a:buNone/>
            </a:pPr>
            <a:endParaRPr lang="en-US" baseline="0" dirty="0" smtClean="0"/>
          </a:p>
          <a:p>
            <a:pPr>
              <a:buFont typeface="Arial" pitchFamily="34" charset="0"/>
              <a:buNone/>
            </a:pPr>
            <a:r>
              <a:rPr lang="en-US" b="1" baseline="0" dirty="0" smtClean="0"/>
              <a:t>Source Criticism:</a:t>
            </a:r>
          </a:p>
          <a:p>
            <a:pPr>
              <a:buFont typeface="Arial" pitchFamily="34" charset="0"/>
              <a:buNone/>
            </a:pPr>
            <a:r>
              <a:rPr lang="en-US" b="1" baseline="0" dirty="0" smtClean="0"/>
              <a:t>Richard</a:t>
            </a:r>
            <a:r>
              <a:rPr lang="en-US" baseline="0" dirty="0" smtClean="0"/>
              <a:t> </a:t>
            </a:r>
            <a:r>
              <a:rPr lang="en-US" b="1" baseline="0" dirty="0" smtClean="0"/>
              <a:t>Simon</a:t>
            </a:r>
            <a:r>
              <a:rPr lang="en-US" baseline="0" dirty="0" smtClean="0"/>
              <a:t>: </a:t>
            </a:r>
          </a:p>
          <a:p>
            <a:pPr lvl="1">
              <a:buFont typeface="Arial" pitchFamily="34" charset="0"/>
              <a:buChar char="•"/>
            </a:pPr>
            <a:r>
              <a:rPr lang="en-US" baseline="0" dirty="0" smtClean="0">
                <a:sym typeface="Wingdings" pitchFamily="2" charset="2"/>
              </a:rPr>
              <a:t>  “Father of Higher Criticism”</a:t>
            </a:r>
          </a:p>
          <a:p>
            <a:pPr lvl="1">
              <a:buFont typeface="Arial" pitchFamily="34" charset="0"/>
              <a:buChar char="•"/>
            </a:pPr>
            <a:r>
              <a:rPr lang="en-US" baseline="0" dirty="0" smtClean="0">
                <a:sym typeface="Wingdings" pitchFamily="2" charset="2"/>
              </a:rPr>
              <a:t>  Roman Catholic priest:  undermine </a:t>
            </a:r>
            <a:r>
              <a:rPr lang="en-US" i="1" baseline="0" dirty="0" smtClean="0">
                <a:sym typeface="Wingdings" pitchFamily="2" charset="2"/>
              </a:rPr>
              <a:t>sola scriptura</a:t>
            </a:r>
            <a:r>
              <a:rPr lang="en-US" i="0" baseline="0" dirty="0" smtClean="0">
                <a:sym typeface="Wingdings" pitchFamily="2" charset="2"/>
              </a:rPr>
              <a:t> </a:t>
            </a:r>
            <a:r>
              <a:rPr lang="en-US" baseline="0" dirty="0" smtClean="0"/>
              <a:t>  (sources, not Moses)</a:t>
            </a:r>
          </a:p>
          <a:p>
            <a:pPr>
              <a:buFont typeface="Arial" pitchFamily="34" charset="0"/>
              <a:buNone/>
            </a:pPr>
            <a:r>
              <a:rPr lang="en-US" b="1" baseline="0" dirty="0" err="1" smtClean="0"/>
              <a:t>Astruc</a:t>
            </a:r>
            <a:r>
              <a:rPr lang="en-US" baseline="0" dirty="0" smtClean="0"/>
              <a:t>: 4 sources </a:t>
            </a:r>
            <a:r>
              <a:rPr lang="en-US" baseline="0" dirty="0" smtClean="0">
                <a:sym typeface="Wingdings" pitchFamily="2" charset="2"/>
              </a:rPr>
              <a:t> “Old Documentary Hypothesis”</a:t>
            </a:r>
          </a:p>
          <a:p>
            <a:pPr>
              <a:buFont typeface="Arial" pitchFamily="34" charset="0"/>
              <a:buNone/>
            </a:pPr>
            <a:r>
              <a:rPr lang="en-US" b="1" baseline="0" dirty="0" smtClean="0">
                <a:sym typeface="Wingdings" pitchFamily="2" charset="2"/>
              </a:rPr>
              <a:t>Wellhausen</a:t>
            </a:r>
            <a:r>
              <a:rPr lang="en-US" baseline="0" dirty="0" smtClean="0">
                <a:sym typeface="Wingdings" pitchFamily="2" charset="2"/>
              </a:rPr>
              <a:t>: </a:t>
            </a:r>
          </a:p>
          <a:p>
            <a:pPr lvl="1">
              <a:buFont typeface="Arial" pitchFamily="34" charset="0"/>
              <a:buChar char="•"/>
            </a:pPr>
            <a:r>
              <a:rPr lang="en-US" baseline="0" dirty="0" smtClean="0">
                <a:sym typeface="Wingdings" pitchFamily="2" charset="2"/>
              </a:rPr>
              <a:t>  “New” Documentary Hypothesis</a:t>
            </a:r>
          </a:p>
          <a:p>
            <a:pPr lvl="1">
              <a:buFont typeface="Arial" pitchFamily="34" charset="0"/>
              <a:buChar char="•"/>
            </a:pPr>
            <a:r>
              <a:rPr lang="en-US" baseline="0" dirty="0" smtClean="0">
                <a:sym typeface="Wingdings" pitchFamily="2" charset="2"/>
              </a:rPr>
              <a:t>  </a:t>
            </a:r>
            <a:r>
              <a:rPr lang="en-US" baseline="0" dirty="0" smtClean="0"/>
              <a:t>chronological sequence (Wellhausen)</a:t>
            </a:r>
            <a:endParaRPr lang="en-US" baseline="0" dirty="0" smtClean="0">
              <a:sym typeface="Wingdings" pitchFamily="2" charset="2"/>
            </a:endParaRPr>
          </a:p>
          <a:p>
            <a:pPr lvl="2">
              <a:buFont typeface="Arial" pitchFamily="34" charset="0"/>
              <a:buChar char="•"/>
            </a:pPr>
            <a:r>
              <a:rPr lang="en-US" baseline="0" dirty="0" smtClean="0">
                <a:sym typeface="Wingdings" pitchFamily="2" charset="2"/>
              </a:rPr>
              <a:t>  </a:t>
            </a:r>
            <a:r>
              <a:rPr lang="en-US" baseline="0" dirty="0" smtClean="0"/>
              <a:t>J: mid 9</a:t>
            </a:r>
            <a:r>
              <a:rPr lang="en-US" baseline="30000" dirty="0" smtClean="0"/>
              <a:t>th</a:t>
            </a:r>
            <a:r>
              <a:rPr lang="en-US" baseline="0" dirty="0" smtClean="0"/>
              <a:t> C (henotheism)</a:t>
            </a:r>
          </a:p>
          <a:p>
            <a:pPr lvl="2">
              <a:buFont typeface="Arial" pitchFamily="34" charset="0"/>
              <a:buChar char="•"/>
            </a:pPr>
            <a:r>
              <a:rPr lang="en-US" baseline="0" dirty="0" smtClean="0"/>
              <a:t>  E: mid 8</a:t>
            </a:r>
            <a:r>
              <a:rPr lang="en-US" baseline="30000" dirty="0" smtClean="0"/>
              <a:t>th</a:t>
            </a:r>
            <a:r>
              <a:rPr lang="en-US" baseline="0" dirty="0" smtClean="0"/>
              <a:t> C </a:t>
            </a:r>
          </a:p>
          <a:p>
            <a:pPr lvl="2">
              <a:buFont typeface="Arial" pitchFamily="34" charset="0"/>
              <a:buChar char="•"/>
            </a:pPr>
            <a:r>
              <a:rPr lang="en-US" baseline="0" dirty="0" smtClean="0"/>
              <a:t>  D: late 6</a:t>
            </a:r>
            <a:r>
              <a:rPr lang="en-US" baseline="30000" dirty="0" smtClean="0"/>
              <a:t>th</a:t>
            </a:r>
            <a:r>
              <a:rPr lang="en-US" baseline="0" dirty="0" smtClean="0"/>
              <a:t> C (monotheism; Josiah’s reforms)</a:t>
            </a:r>
          </a:p>
          <a:p>
            <a:pPr lvl="2">
              <a:buFont typeface="Arial" pitchFamily="34" charset="0"/>
              <a:buChar char="•"/>
            </a:pPr>
            <a:r>
              <a:rPr lang="en-US" baseline="0" dirty="0" smtClean="0"/>
              <a:t>  P: 1</a:t>
            </a:r>
            <a:r>
              <a:rPr lang="en-US" baseline="30000" dirty="0" smtClean="0"/>
              <a:t>st</a:t>
            </a:r>
            <a:r>
              <a:rPr lang="en-US" baseline="0" dirty="0" smtClean="0"/>
              <a:t> ½ of 5</a:t>
            </a:r>
            <a:r>
              <a:rPr lang="en-US" baseline="30000" dirty="0" smtClean="0"/>
              <a:t>th</a:t>
            </a:r>
            <a:r>
              <a:rPr lang="en-US" baseline="0" dirty="0" smtClean="0"/>
              <a:t> C</a:t>
            </a:r>
            <a:r>
              <a:rPr lang="en-US" baseline="0" dirty="0" smtClean="0">
                <a:sym typeface="Wingdings" pitchFamily="2" charset="2"/>
              </a:rPr>
              <a:t>J/E distinction questioned</a:t>
            </a:r>
          </a:p>
          <a:p>
            <a:pPr lvl="2">
              <a:buFont typeface="Arial" pitchFamily="34" charset="0"/>
              <a:buNone/>
            </a:pPr>
            <a:r>
              <a:rPr lang="en-US" baseline="0" dirty="0" smtClean="0">
                <a:sym typeface="Wingdings" pitchFamily="2" charset="2"/>
              </a:rPr>
              <a:t>    </a:t>
            </a:r>
            <a:r>
              <a:rPr lang="en-US" b="1" baseline="0" dirty="0" smtClean="0">
                <a:sym typeface="Wingdings" pitchFamily="2" charset="2"/>
              </a:rPr>
              <a:t>religious evolution </a:t>
            </a:r>
            <a:r>
              <a:rPr lang="en-US" baseline="0" dirty="0" smtClean="0">
                <a:sym typeface="Wingdings" pitchFamily="2" charset="2"/>
              </a:rPr>
              <a:t>(history of religions </a:t>
            </a:r>
            <a:r>
              <a:rPr lang="en-US" u="none" baseline="0" dirty="0" smtClean="0">
                <a:sym typeface="Wingdings" pitchFamily="2" charset="2"/>
              </a:rPr>
              <a:t>school/</a:t>
            </a:r>
            <a:r>
              <a:rPr lang="en-US" u="sng" baseline="0" dirty="0" smtClean="0">
                <a:sym typeface="Wingdings" pitchFamily="2" charset="2"/>
              </a:rPr>
              <a:t>Comte</a:t>
            </a:r>
            <a:r>
              <a:rPr lang="en-US" baseline="0" dirty="0" smtClean="0">
                <a:sym typeface="Wingdings" pitchFamily="2" charset="2"/>
              </a:rPr>
              <a:t> &amp; sociology of religion)</a:t>
            </a:r>
          </a:p>
          <a:p>
            <a:pPr lvl="2">
              <a:buFont typeface="Arial" pitchFamily="34" charset="0"/>
              <a:buNone/>
            </a:pPr>
            <a:r>
              <a:rPr lang="en-US" b="1" baseline="0" dirty="0" smtClean="0">
                <a:sym typeface="Wingdings" pitchFamily="2" charset="2"/>
              </a:rPr>
              <a:t>NOT value-neutral, “objective”</a:t>
            </a:r>
          </a:p>
          <a:p>
            <a:pPr marL="465292" lvl="1" defTabSz="930585">
              <a:buFont typeface="Arial" pitchFamily="34" charset="0"/>
              <a:buChar char="•"/>
              <a:defRPr/>
            </a:pPr>
            <a:endParaRPr lang="en-US" kern="0" dirty="0"/>
          </a:p>
          <a:p>
            <a:pPr>
              <a:buFont typeface="Arial" pitchFamily="34" charset="0"/>
              <a:buNone/>
            </a:pPr>
            <a:r>
              <a:rPr lang="en-US" baseline="0" dirty="0" smtClean="0"/>
              <a:t>Their “bedrock” = literary sources (J, E, D, &amp; P)</a:t>
            </a:r>
          </a:p>
          <a:p>
            <a:pPr>
              <a:buFont typeface="Arial" pitchFamily="34" charset="0"/>
              <a:buNone/>
            </a:pPr>
            <a:r>
              <a:rPr lang="en-US" baseline="0" dirty="0" smtClean="0"/>
              <a:t>  Implications:</a:t>
            </a:r>
          </a:p>
          <a:p>
            <a:pPr lvl="1">
              <a:buFont typeface="Arial" pitchFamily="34" charset="0"/>
              <a:buChar char="•"/>
            </a:pPr>
            <a:r>
              <a:rPr lang="en-US" baseline="0" dirty="0" smtClean="0"/>
              <a:t>  “redactors” = crude assemblers/“scissors &amp; tape-men”  </a:t>
            </a:r>
          </a:p>
          <a:p>
            <a:pPr lvl="1">
              <a:buFont typeface="Arial" pitchFamily="34" charset="0"/>
              <a:buChar char="•"/>
            </a:pPr>
            <a:r>
              <a:rPr lang="en-US" baseline="0" dirty="0" smtClean="0"/>
              <a:t>  atomistic, not holistic reading</a:t>
            </a:r>
          </a:p>
          <a:p>
            <a:pPr lvl="1">
              <a:buFont typeface="Arial" pitchFamily="34" charset="0"/>
              <a:buChar char="•"/>
            </a:pPr>
            <a:r>
              <a:rPr lang="en-US" baseline="0" dirty="0" smtClean="0"/>
              <a:t>  No Moses/Mosaic-mediation of Torah</a:t>
            </a:r>
          </a:p>
          <a:p>
            <a:pPr lvl="1">
              <a:buFont typeface="Arial" pitchFamily="34" charset="0"/>
              <a:buChar char="•"/>
            </a:pPr>
            <a:r>
              <a:rPr lang="en-US" baseline="0" dirty="0" smtClean="0"/>
              <a:t>  Deconstruct &amp; reconstruct </a:t>
            </a:r>
            <a:r>
              <a:rPr lang="en-US" u="sng" baseline="0" dirty="0" smtClean="0"/>
              <a:t>history</a:t>
            </a:r>
            <a:r>
              <a:rPr lang="en-US" u="none" baseline="0" dirty="0" smtClean="0"/>
              <a:t> (&amp; theology with it!)</a:t>
            </a:r>
            <a:endParaRPr lang="en-US" u="sng" baseline="0" dirty="0" smtClean="0"/>
          </a:p>
          <a:p>
            <a:pPr lvl="1">
              <a:buFont typeface="Arial" pitchFamily="34" charset="0"/>
              <a:buNone/>
            </a:pPr>
            <a:endParaRPr lang="en-US" baseline="0" dirty="0" smtClean="0"/>
          </a:p>
          <a:p>
            <a:pPr lvl="0">
              <a:buFont typeface="Arial" pitchFamily="34" charset="0"/>
              <a:buNone/>
            </a:pPr>
            <a:r>
              <a:rPr lang="en-US" baseline="0" dirty="0" smtClean="0">
                <a:sym typeface="Wingdings" pitchFamily="2" charset="2"/>
              </a:rPr>
              <a:t>variations:</a:t>
            </a:r>
          </a:p>
          <a:p>
            <a:pPr lvl="1">
              <a:buFont typeface="Arial" pitchFamily="34" charset="0"/>
              <a:buChar char="•"/>
            </a:pPr>
            <a:r>
              <a:rPr lang="en-US" u="none" baseline="0" dirty="0" smtClean="0">
                <a:sym typeface="Wingdings" pitchFamily="2" charset="2"/>
              </a:rPr>
              <a:t>  </a:t>
            </a:r>
            <a:r>
              <a:rPr lang="en-US" u="sng" baseline="0" dirty="0" smtClean="0">
                <a:sym typeface="Wingdings" pitchFamily="2" charset="2"/>
              </a:rPr>
              <a:t>Old</a:t>
            </a:r>
            <a:r>
              <a:rPr lang="en-US" u="none" baseline="0" dirty="0" smtClean="0">
                <a:sym typeface="Wingdings" pitchFamily="2" charset="2"/>
              </a:rPr>
              <a:t> Documentary Hypothesis: </a:t>
            </a:r>
            <a:r>
              <a:rPr lang="en-US" b="1" u="none" baseline="0" dirty="0" smtClean="0">
                <a:sym typeface="Wingdings" pitchFamily="2" charset="2"/>
              </a:rPr>
              <a:t>PJED</a:t>
            </a:r>
            <a:endParaRPr lang="en-US" b="1" u="sng" baseline="0" dirty="0" smtClean="0">
              <a:sym typeface="Wingdings" pitchFamily="2" charset="2"/>
            </a:endParaRPr>
          </a:p>
          <a:p>
            <a:pPr lvl="1">
              <a:buFont typeface="Arial" pitchFamily="34" charset="0"/>
              <a:buChar char="•"/>
            </a:pPr>
            <a:r>
              <a:rPr lang="en-US" baseline="0" dirty="0" smtClean="0">
                <a:sym typeface="Wingdings" pitchFamily="2" charset="2"/>
              </a:rPr>
              <a:t>  recent thought: 	P before D? (Richard Friedman: </a:t>
            </a:r>
            <a:r>
              <a:rPr lang="en-US" b="1" baseline="0" dirty="0" smtClean="0">
                <a:sym typeface="Wingdings" pitchFamily="2" charset="2"/>
              </a:rPr>
              <a:t>JEPD</a:t>
            </a:r>
            <a:r>
              <a:rPr lang="en-US" baseline="0" dirty="0" smtClean="0">
                <a:sym typeface="Wingdings" pitchFamily="2" charset="2"/>
              </a:rPr>
              <a:t>) </a:t>
            </a:r>
          </a:p>
          <a:p>
            <a:pPr lvl="3">
              <a:buFont typeface="Arial" pitchFamily="34" charset="0"/>
              <a:buNone/>
            </a:pPr>
            <a:r>
              <a:rPr lang="en-US" baseline="0" dirty="0" smtClean="0">
                <a:sym typeface="Wingdings" pitchFamily="2" charset="2"/>
              </a:rPr>
              <a:t>  	</a:t>
            </a:r>
            <a:r>
              <a:rPr lang="en-US" b="1" baseline="0" dirty="0" smtClean="0">
                <a:sym typeface="Wingdings" pitchFamily="2" charset="2"/>
              </a:rPr>
              <a:t>J/E</a:t>
            </a:r>
            <a:r>
              <a:rPr lang="en-US" baseline="0" dirty="0" smtClean="0">
                <a:sym typeface="Wingdings" pitchFamily="2" charset="2"/>
              </a:rPr>
              <a:t> distinction?</a:t>
            </a:r>
            <a:endParaRPr lang="en-US" baseline="0" dirty="0" smtClean="0"/>
          </a:p>
          <a:p>
            <a:pPr>
              <a:buFont typeface="Arial" pitchFamily="34" charset="0"/>
              <a:buNone/>
            </a:pPr>
            <a:endParaRPr lang="en-US" baseline="0" dirty="0" smtClean="0"/>
          </a:p>
          <a:p>
            <a:pPr>
              <a:buFont typeface="Arial" pitchFamily="34" charset="0"/>
              <a:buNone/>
            </a:pPr>
            <a:r>
              <a:rPr lang="en-US" b="1" baseline="0" dirty="0" smtClean="0"/>
              <a:t>Form Criticism:</a:t>
            </a:r>
          </a:p>
          <a:p>
            <a:pPr>
              <a:buFont typeface="Arial" pitchFamily="34" charset="0"/>
              <a:buChar char="•"/>
            </a:pPr>
            <a:r>
              <a:rPr lang="en-US" baseline="0" dirty="0" smtClean="0"/>
              <a:t>  Gunkel: “Father of Form Criticism”  </a:t>
            </a:r>
          </a:p>
          <a:p>
            <a:pPr>
              <a:buFont typeface="Arial" pitchFamily="34" charset="0"/>
              <a:buChar char="•"/>
            </a:pPr>
            <a:r>
              <a:rPr lang="en-US" baseline="0" dirty="0" smtClean="0"/>
              <a:t>  WWI &amp; theological </a:t>
            </a:r>
            <a:r>
              <a:rPr lang="en-US" baseline="0" dirty="0" err="1" smtClean="0"/>
              <a:t>bankrupsy</a:t>
            </a:r>
            <a:r>
              <a:rPr lang="en-US" baseline="0" dirty="0" smtClean="0"/>
              <a:t> of source criticism (cf. rise of </a:t>
            </a:r>
            <a:r>
              <a:rPr lang="en-US" baseline="0" dirty="0" err="1" smtClean="0"/>
              <a:t>spiritism</a:t>
            </a:r>
            <a:r>
              <a:rPr lang="en-US" baseline="0" dirty="0" smtClean="0"/>
              <a:t>)</a:t>
            </a:r>
          </a:p>
          <a:p>
            <a:pPr>
              <a:buFont typeface="Arial" pitchFamily="34" charset="0"/>
              <a:buChar char="•"/>
            </a:pPr>
            <a:r>
              <a:rPr lang="en-US" baseline="0" dirty="0" smtClean="0"/>
              <a:t>  </a:t>
            </a:r>
            <a:r>
              <a:rPr lang="en-US" baseline="0" dirty="0" smtClean="0">
                <a:sym typeface="Wingdings" pitchFamily="2" charset="2"/>
              </a:rPr>
              <a:t> older, “living traditions”</a:t>
            </a:r>
          </a:p>
          <a:p>
            <a:pPr>
              <a:buFont typeface="Arial" pitchFamily="34" charset="0"/>
              <a:buChar char="•"/>
            </a:pPr>
            <a:r>
              <a:rPr lang="en-US" baseline="0" dirty="0" smtClean="0">
                <a:sym typeface="Wingdings" pitchFamily="2" charset="2"/>
              </a:rPr>
              <a:t>  again, history reassembled from floating bits of “tradition”  (e.g., historical Jesus)</a:t>
            </a:r>
          </a:p>
          <a:p>
            <a:pPr>
              <a:buFont typeface="Arial" pitchFamily="34" charset="0"/>
              <a:buChar char="•"/>
            </a:pPr>
            <a:endParaRPr lang="en-US" baseline="0" dirty="0" smtClean="0">
              <a:sym typeface="Wingdings" pitchFamily="2" charset="2"/>
            </a:endParaRPr>
          </a:p>
          <a:p>
            <a:pPr>
              <a:buFont typeface="Arial" pitchFamily="34" charset="0"/>
              <a:buNone/>
            </a:pPr>
            <a:r>
              <a:rPr lang="en-US" b="1" baseline="0" dirty="0" smtClean="0">
                <a:sym typeface="Wingdings" pitchFamily="2" charset="2"/>
              </a:rPr>
              <a:t>Tradition Criticism:</a:t>
            </a:r>
            <a:endParaRPr lang="en-US" b="0" baseline="0" dirty="0" smtClean="0">
              <a:sym typeface="Wingdings" pitchFamily="2" charset="2"/>
            </a:endParaRPr>
          </a:p>
          <a:p>
            <a:pPr>
              <a:buFont typeface="Arial" pitchFamily="34" charset="0"/>
              <a:buNone/>
            </a:pPr>
            <a:r>
              <a:rPr lang="en-US" b="0" baseline="0" dirty="0" smtClean="0">
                <a:sym typeface="Wingdings" pitchFamily="2" charset="2"/>
              </a:rPr>
              <a:t>Gerhard von Rad: retrieving a </a:t>
            </a:r>
            <a:r>
              <a:rPr lang="en-US" b="0" u="sng" baseline="0" dirty="0" smtClean="0">
                <a:sym typeface="Wingdings" pitchFamily="2" charset="2"/>
              </a:rPr>
              <a:t>unified Biblical Theology </a:t>
            </a:r>
            <a:r>
              <a:rPr lang="en-US" b="0" baseline="0" dirty="0" smtClean="0">
                <a:sym typeface="Wingdings" pitchFamily="2" charset="2"/>
              </a:rPr>
              <a:t>amid the disunited, pluralistic voices unearthed by source-criticism</a:t>
            </a:r>
          </a:p>
          <a:p>
            <a:pPr lvl="1">
              <a:buFont typeface="Arial" pitchFamily="34" charset="0"/>
              <a:buNone/>
            </a:pPr>
            <a:endParaRPr lang="en-US" b="0" baseline="0" dirty="0" smtClean="0">
              <a:sym typeface="Wingdings" pitchFamily="2" charset="2"/>
            </a:endParaRPr>
          </a:p>
          <a:p>
            <a:pPr>
              <a:buFont typeface="Arial" pitchFamily="34" charset="0"/>
              <a:buNone/>
            </a:pPr>
            <a:r>
              <a:rPr lang="en-US" b="1" baseline="0" dirty="0" smtClean="0">
                <a:sym typeface="Wingdings" pitchFamily="2" charset="2"/>
              </a:rPr>
              <a:t>Redaction Criticism:</a:t>
            </a:r>
          </a:p>
          <a:p>
            <a:pPr>
              <a:buFont typeface="Arial" pitchFamily="34" charset="0"/>
              <a:buChar char="•"/>
            </a:pPr>
            <a:r>
              <a:rPr lang="en-US" b="0" baseline="0" dirty="0" smtClean="0">
                <a:sym typeface="Wingdings" pitchFamily="2" charset="2"/>
              </a:rPr>
              <a:t>  redactors = creative theologians in their own right (contra. Source critics)</a:t>
            </a:r>
          </a:p>
          <a:p>
            <a:pPr>
              <a:buFont typeface="Arial" pitchFamily="34" charset="0"/>
              <a:buChar char="•"/>
            </a:pPr>
            <a:r>
              <a:rPr lang="en-US" b="0" baseline="0" dirty="0" smtClean="0">
                <a:sym typeface="Wingdings" pitchFamily="2" charset="2"/>
              </a:rPr>
              <a:t>  assumes source/form criticism: study how the redactors “used their sources”  window into their world</a:t>
            </a:r>
          </a:p>
          <a:p>
            <a:pPr>
              <a:buFont typeface="Arial" pitchFamily="34" charset="0"/>
              <a:buChar char="•"/>
            </a:pPr>
            <a:r>
              <a:rPr lang="en-US" b="0" baseline="0" dirty="0" smtClean="0">
                <a:sym typeface="Wingdings" pitchFamily="2" charset="2"/>
              </a:rPr>
              <a:t>  Implications, e.g., for </a:t>
            </a:r>
            <a:r>
              <a:rPr lang="en-US" b="0" u="sng" baseline="0" dirty="0" smtClean="0">
                <a:sym typeface="Wingdings" pitchFamily="2" charset="2"/>
              </a:rPr>
              <a:t>Gospels</a:t>
            </a:r>
            <a:r>
              <a:rPr lang="en-US" b="0" baseline="0" dirty="0" smtClean="0">
                <a:sym typeface="Wingdings" pitchFamily="2" charset="2"/>
              </a:rPr>
              <a:t>: Gospel of Jesus Christ or Gospel/theology of assumed “</a:t>
            </a:r>
            <a:r>
              <a:rPr lang="en-US" b="0" baseline="0" dirty="0" err="1" smtClean="0">
                <a:sym typeface="Wingdings" pitchFamily="2" charset="2"/>
              </a:rPr>
              <a:t>Matthean</a:t>
            </a:r>
            <a:r>
              <a:rPr lang="en-US" b="0" baseline="0" dirty="0" smtClean="0">
                <a:sym typeface="Wingdings" pitchFamily="2" charset="2"/>
              </a:rPr>
              <a:t>,” “</a:t>
            </a:r>
            <a:r>
              <a:rPr lang="en-US" b="0" baseline="0" dirty="0" err="1" smtClean="0">
                <a:sym typeface="Wingdings" pitchFamily="2" charset="2"/>
              </a:rPr>
              <a:t>Johannine</a:t>
            </a:r>
            <a:r>
              <a:rPr lang="en-US" b="0" baseline="0" dirty="0" smtClean="0">
                <a:sym typeface="Wingdings" pitchFamily="2" charset="2"/>
              </a:rPr>
              <a:t>” communities etc.</a:t>
            </a:r>
          </a:p>
          <a:p>
            <a:pPr>
              <a:buFont typeface="Arial" pitchFamily="34" charset="0"/>
              <a:buChar char="•"/>
            </a:pPr>
            <a:r>
              <a:rPr lang="en-US" b="0" baseline="0" dirty="0" smtClean="0">
                <a:sym typeface="Wingdings" pitchFamily="2" charset="2"/>
              </a:rPr>
              <a:t>  Barton’s </a:t>
            </a:r>
            <a:r>
              <a:rPr lang="en-US" b="1" baseline="0" dirty="0" smtClean="0">
                <a:sym typeface="Wingdings" pitchFamily="2" charset="2"/>
              </a:rPr>
              <a:t>disappearing redactor</a:t>
            </a:r>
          </a:p>
          <a:p>
            <a:pPr lvl="1">
              <a:buFont typeface="Arial" pitchFamily="34" charset="0"/>
              <a:buChar char="•"/>
            </a:pPr>
            <a:r>
              <a:rPr lang="en-US" b="0" baseline="0" dirty="0" smtClean="0">
                <a:sym typeface="Wingdings" pitchFamily="2" charset="2"/>
              </a:rPr>
              <a:t>  author? (but not Moses!)</a:t>
            </a:r>
          </a:p>
          <a:p>
            <a:pPr lvl="1">
              <a:buFont typeface="Arial" pitchFamily="34" charset="0"/>
              <a:buChar char="•"/>
            </a:pPr>
            <a:r>
              <a:rPr lang="en-US" b="0" baseline="0" dirty="0" smtClean="0">
                <a:sym typeface="Wingdings" pitchFamily="2" charset="2"/>
              </a:rPr>
              <a:t>   postmodern approaches’ interest in the whole text</a:t>
            </a:r>
          </a:p>
          <a:p>
            <a:pPr>
              <a:buFont typeface="Arial" pitchFamily="34" charset="0"/>
              <a:buChar char="•"/>
            </a:pPr>
            <a:endParaRPr lang="en-US" b="0" baseline="0" dirty="0" smtClean="0">
              <a:sym typeface="Wingdings" pitchFamily="2" charset="2"/>
            </a:endParaRPr>
          </a:p>
          <a:p>
            <a:pPr>
              <a:buFont typeface="Arial" pitchFamily="34" charset="0"/>
              <a:buNone/>
            </a:pPr>
            <a:r>
              <a:rPr lang="en-US" b="1" baseline="0" dirty="0" smtClean="0">
                <a:sym typeface="Wingdings" pitchFamily="2" charset="2"/>
              </a:rPr>
              <a:t>Canonical Criticism:</a:t>
            </a:r>
          </a:p>
          <a:p>
            <a:pPr>
              <a:buFont typeface="Arial" pitchFamily="34" charset="0"/>
              <a:buChar char="•"/>
            </a:pPr>
            <a:r>
              <a:rPr lang="en-US" b="0" baseline="0" dirty="0" smtClean="0">
                <a:sym typeface="Wingdings" pitchFamily="2" charset="2"/>
              </a:rPr>
              <a:t>  seeing the whole mound (again)  holistic reading (a good thing!)</a:t>
            </a:r>
          </a:p>
          <a:p>
            <a:pPr>
              <a:buFont typeface="Arial" pitchFamily="34" charset="0"/>
              <a:buChar char="•"/>
            </a:pPr>
            <a:r>
              <a:rPr lang="en-US" b="0" baseline="0" dirty="0" smtClean="0">
                <a:sym typeface="Wingdings" pitchFamily="2" charset="2"/>
              </a:rPr>
              <a:t>  (</a:t>
            </a:r>
            <a:r>
              <a:rPr lang="en-US" b="0" baseline="0" dirty="0" err="1" smtClean="0">
                <a:sym typeface="Wingdings" pitchFamily="2" charset="2"/>
              </a:rPr>
              <a:t>typicaly</a:t>
            </a:r>
            <a:r>
              <a:rPr lang="en-US" b="0" baseline="0" dirty="0" smtClean="0">
                <a:sym typeface="Wingdings" pitchFamily="2" charset="2"/>
              </a:rPr>
              <a:t> assumes complex pre-history) </a:t>
            </a:r>
            <a:endParaRPr lang="en-US" b="0" baseline="0" dirty="0" smtClean="0"/>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14</a:t>
            </a:fld>
            <a:endParaRPr lang="en-US"/>
          </a:p>
        </p:txBody>
      </p:sp>
    </p:spTree>
    <p:extLst>
      <p:ext uri="{BB962C8B-B14F-4D97-AF65-F5344CB8AC3E}">
        <p14:creationId xmlns:p14="http://schemas.microsoft.com/office/powerpoint/2010/main" val="1749773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t>Example</a:t>
            </a:r>
            <a:r>
              <a:rPr lang="en-US" b="1" baseline="0" dirty="0" smtClean="0"/>
              <a:t> 2: Did Paul write the Pastoral Epistles?</a:t>
            </a:r>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15</a:t>
            </a:fld>
            <a:endParaRPr lang="en-US"/>
          </a:p>
        </p:txBody>
      </p:sp>
    </p:spTree>
    <p:extLst>
      <p:ext uri="{BB962C8B-B14F-4D97-AF65-F5344CB8AC3E}">
        <p14:creationId xmlns:p14="http://schemas.microsoft.com/office/powerpoint/2010/main" val="2356555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2646" indent="-232646">
              <a:buFont typeface="+mj-lt"/>
              <a:buAutoNum type="arabicPeriod"/>
            </a:pPr>
            <a:r>
              <a:rPr lang="en-US" dirty="0" smtClean="0"/>
              <a:t>Atomistic:</a:t>
            </a:r>
          </a:p>
          <a:p>
            <a:pPr marL="697939" lvl="1" indent="-232646" defTabSz="930585">
              <a:buFont typeface="Arial" pitchFamily="34" charset="0"/>
              <a:buChar char="•"/>
              <a:defRPr/>
            </a:pPr>
            <a:r>
              <a:rPr lang="en-US" dirty="0"/>
              <a:t>Theologies, not theology: </a:t>
            </a:r>
            <a:r>
              <a:rPr lang="en-US" b="1" dirty="0"/>
              <a:t>“Unity &amp; Perspicuity” of Scripture?</a:t>
            </a:r>
          </a:p>
          <a:p>
            <a:pPr marL="697939" lvl="1" indent="-232646">
              <a:buFont typeface="Arial" pitchFamily="34" charset="0"/>
              <a:buChar char="•"/>
            </a:pPr>
            <a:endParaRPr lang="en-US" dirty="0" smtClean="0"/>
          </a:p>
          <a:p>
            <a:pPr marL="232646" indent="-232646">
              <a:buFont typeface="+mj-lt"/>
              <a:buAutoNum type="arabicPeriod"/>
            </a:pPr>
            <a:r>
              <a:rPr lang="en-US" dirty="0" smtClean="0"/>
              <a:t>Deconstructive:</a:t>
            </a:r>
          </a:p>
          <a:p>
            <a:pPr marL="697939" lvl="1" indent="-232646">
              <a:buFont typeface="Arial" pitchFamily="34" charset="0"/>
              <a:buChar char="•"/>
            </a:pPr>
            <a:r>
              <a:rPr lang="en-US" dirty="0" smtClean="0"/>
              <a:t>Historical religion: </a:t>
            </a:r>
            <a:r>
              <a:rPr lang="en-US" i="1" dirty="0" smtClean="0"/>
              <a:t>If Christ has not been raised from the dead</a:t>
            </a:r>
            <a:r>
              <a:rPr lang="en-US" dirty="0" smtClean="0"/>
              <a:t>… (but just in the “proclamation” of the church…)</a:t>
            </a:r>
          </a:p>
          <a:p>
            <a:pPr marL="697939" lvl="1" indent="-232646">
              <a:buFont typeface="Arial" pitchFamily="34" charset="0"/>
              <a:buChar char="•"/>
            </a:pPr>
            <a:endParaRPr lang="en-US" dirty="0" smtClean="0"/>
          </a:p>
          <a:p>
            <a:pPr marL="232646" indent="-232646">
              <a:buFont typeface="+mj-lt"/>
              <a:buAutoNum type="arabicPeriod"/>
            </a:pPr>
            <a:r>
              <a:rPr lang="en-US" dirty="0" smtClean="0"/>
              <a:t>Humanization: </a:t>
            </a:r>
          </a:p>
          <a:p>
            <a:pPr marL="639777" lvl="1" indent="-174485" defTabSz="930585">
              <a:buFont typeface="Arial" panose="020B0604020202020204" pitchFamily="34" charset="0"/>
              <a:buChar char="•"/>
              <a:defRPr/>
            </a:pPr>
            <a:r>
              <a:rPr lang="en-US" dirty="0"/>
              <a:t>Product of redaction…etc.: </a:t>
            </a:r>
            <a:r>
              <a:rPr lang="en-US" b="1" dirty="0"/>
              <a:t>Prophets &amp; Evangelists? (&amp; </a:t>
            </a:r>
            <a:r>
              <a:rPr lang="en-US" b="1" i="1" dirty="0"/>
              <a:t>Paul</a:t>
            </a:r>
            <a:r>
              <a:rPr lang="en-US" b="1" dirty="0"/>
              <a:t> [</a:t>
            </a:r>
            <a:r>
              <a:rPr lang="en-US" b="1" dirty="0" err="1"/>
              <a:t>pseudepigraphy</a:t>
            </a:r>
            <a:r>
              <a:rPr lang="en-US" b="1" dirty="0"/>
              <a:t>]?)</a:t>
            </a:r>
          </a:p>
          <a:p>
            <a:pPr marL="639777" lvl="1" indent="-174485" defTabSz="930585">
              <a:buFont typeface="Arial" panose="020B0604020202020204" pitchFamily="34" charset="0"/>
              <a:buChar char="•"/>
              <a:defRPr/>
            </a:pPr>
            <a:r>
              <a:rPr lang="en-US" dirty="0"/>
              <a:t>Product of religious evolution…etc.: religion/religious consciousness as a socio-religious phenomenon</a:t>
            </a:r>
          </a:p>
          <a:p>
            <a:pPr marL="1105070" lvl="2" indent="-174485" defTabSz="930585">
              <a:buFont typeface="Arial" panose="020B0604020202020204" pitchFamily="34" charset="0"/>
              <a:buChar char="•"/>
              <a:defRPr/>
            </a:pPr>
            <a:r>
              <a:rPr lang="en-US" dirty="0"/>
              <a:t>Rise of modern sociology (we’ll take this up later)</a:t>
            </a:r>
          </a:p>
          <a:p>
            <a:pPr marL="639777" lvl="1" indent="-174485" defTabSz="930585">
              <a:buFont typeface="Arial" panose="020B0604020202020204" pitchFamily="34" charset="0"/>
              <a:buChar char="•"/>
              <a:defRPr/>
            </a:pPr>
            <a:r>
              <a:rPr lang="en-US" dirty="0"/>
              <a:t>practical denial of Divine revelation…etc: severing the Divine &amp; Human natures of Scripture? (we’ll take this up later [Sparks])</a:t>
            </a:r>
            <a:endParaRPr lang="en-US" b="1" i="1" dirty="0"/>
          </a:p>
          <a:p>
            <a:pPr marL="697939" lvl="1" indent="-232646">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16</a:t>
            </a:fld>
            <a:endParaRPr lang="en-US"/>
          </a:p>
        </p:txBody>
      </p:sp>
    </p:spTree>
    <p:extLst>
      <p:ext uri="{BB962C8B-B14F-4D97-AF65-F5344CB8AC3E}">
        <p14:creationId xmlns:p14="http://schemas.microsoft.com/office/powerpoint/2010/main" val="773310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B98AF6-531A-4EF5-881D-1D7152A2B5B3}" type="slidenum">
              <a:rPr lang="en-US" smtClean="0"/>
              <a:pPr/>
              <a:t>17</a:t>
            </a:fld>
            <a:endParaRPr lang="en-US"/>
          </a:p>
        </p:txBody>
      </p:sp>
    </p:spTree>
    <p:extLst>
      <p:ext uri="{BB962C8B-B14F-4D97-AF65-F5344CB8AC3E}">
        <p14:creationId xmlns:p14="http://schemas.microsoft.com/office/powerpoint/2010/main" val="2609649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485" indent="-174485">
              <a:buFont typeface="Arial" panose="020B0604020202020204" pitchFamily="34" charset="0"/>
              <a:buChar char="•"/>
            </a:pPr>
            <a:r>
              <a:rPr lang="en-US" dirty="0" smtClean="0"/>
              <a:t>16</a:t>
            </a:r>
            <a:r>
              <a:rPr lang="en-US" baseline="30000" dirty="0" smtClean="0"/>
              <a:t>th</a:t>
            </a:r>
            <a:r>
              <a:rPr lang="en-US" dirty="0" smtClean="0"/>
              <a:t> C Humanism:</a:t>
            </a:r>
          </a:p>
          <a:p>
            <a:pPr marL="174485" indent="-174485">
              <a:buFont typeface="Arial" panose="020B0604020202020204" pitchFamily="34" charset="0"/>
              <a:buChar char="•"/>
            </a:pPr>
            <a:r>
              <a:rPr lang="en-US" dirty="0" smtClean="0"/>
              <a:t>Sparks</a:t>
            </a:r>
            <a:r>
              <a:rPr lang="en-US" baseline="0" dirty="0" smtClean="0"/>
              <a:t> = a good </a:t>
            </a:r>
            <a:r>
              <a:rPr lang="en-US" baseline="0" dirty="0" err="1" smtClean="0"/>
              <a:t>Erasmian</a:t>
            </a:r>
            <a:r>
              <a:rPr lang="en-US" baseline="0" dirty="0" smtClean="0"/>
              <a:t> (can’t expect him to be Lutheran)</a:t>
            </a:r>
          </a:p>
          <a:p>
            <a:pPr marL="174485" indent="-174485">
              <a:buFont typeface="Arial" panose="020B0604020202020204" pitchFamily="34" charset="0"/>
              <a:buChar char="•"/>
            </a:pPr>
            <a:r>
              <a:rPr lang="en-US" baseline="0" dirty="0" smtClean="0"/>
              <a:t>“finite is capable of the infinite”</a:t>
            </a:r>
          </a:p>
          <a:p>
            <a:pPr marL="639777" lvl="1" indent="-174485">
              <a:buFont typeface="Arial" panose="020B0604020202020204" pitchFamily="34" charset="0"/>
              <a:buChar char="•"/>
            </a:pPr>
            <a:r>
              <a:rPr lang="en-US" baseline="0" dirty="0" smtClean="0"/>
              <a:t>Can the fullness of God be united to the flesh of the man Jesus of Nazareth? </a:t>
            </a:r>
            <a:r>
              <a:rPr lang="en-US" b="1" baseline="0" dirty="0" smtClean="0"/>
              <a:t>YES, </a:t>
            </a:r>
            <a:r>
              <a:rPr lang="en-US" b="1" i="1" baseline="0" dirty="0" err="1" smtClean="0"/>
              <a:t>finitum</a:t>
            </a:r>
            <a:r>
              <a:rPr lang="en-US" b="1" i="1" baseline="0" dirty="0" smtClean="0"/>
              <a:t> </a:t>
            </a:r>
            <a:r>
              <a:rPr lang="en-US" b="1" i="1" baseline="0" dirty="0" err="1" smtClean="0"/>
              <a:t>capax</a:t>
            </a:r>
            <a:r>
              <a:rPr lang="en-US" b="1" i="1" baseline="0" dirty="0" smtClean="0"/>
              <a:t>  </a:t>
            </a:r>
            <a:r>
              <a:rPr lang="en-US" b="1" i="1" baseline="0" dirty="0" err="1" smtClean="0"/>
              <a:t>infiniti</a:t>
            </a:r>
            <a:endParaRPr lang="en-US" b="1" baseline="0" dirty="0" smtClean="0"/>
          </a:p>
          <a:p>
            <a:pPr marL="639777" lvl="1" indent="-174485" defTabSz="930585">
              <a:buFont typeface="Arial" panose="020B0604020202020204" pitchFamily="34" charset="0"/>
              <a:buChar char="•"/>
              <a:defRPr/>
            </a:pPr>
            <a:r>
              <a:rPr lang="en-US" baseline="0" dirty="0" smtClean="0"/>
              <a:t>Can Christ’s resurrected Person—Divine &amp; Human—be bodily, locally present in the bread &amp; wine of the Lord’s Supper? </a:t>
            </a:r>
            <a:r>
              <a:rPr lang="en-US" b="1" baseline="0" dirty="0" smtClean="0"/>
              <a:t>YES, </a:t>
            </a:r>
            <a:r>
              <a:rPr lang="en-US" b="1" i="1" baseline="0" dirty="0" err="1" smtClean="0"/>
              <a:t>finitum</a:t>
            </a:r>
            <a:r>
              <a:rPr lang="en-US" b="1" i="1" baseline="0" dirty="0" smtClean="0"/>
              <a:t> </a:t>
            </a:r>
            <a:r>
              <a:rPr lang="en-US" b="1" i="1" baseline="0" dirty="0" err="1" smtClean="0"/>
              <a:t>capax</a:t>
            </a:r>
            <a:r>
              <a:rPr lang="en-US" b="1" i="1" baseline="0" dirty="0" smtClean="0"/>
              <a:t>  </a:t>
            </a:r>
            <a:r>
              <a:rPr lang="en-US" b="1" i="1" baseline="0" dirty="0" err="1" smtClean="0"/>
              <a:t>infiniti</a:t>
            </a:r>
            <a:endParaRPr lang="en-US" b="1" i="1" baseline="0" dirty="0" smtClean="0"/>
          </a:p>
          <a:p>
            <a:pPr marL="639777" lvl="1" indent="-174485" defTabSz="930585">
              <a:buFont typeface="Arial" panose="020B0604020202020204" pitchFamily="34" charset="0"/>
              <a:buChar char="•"/>
              <a:defRPr/>
            </a:pPr>
            <a:r>
              <a:rPr lang="en-US" b="1" i="1" baseline="0" dirty="0" smtClean="0"/>
              <a:t>Can Human words BE Divine Words? YES, </a:t>
            </a:r>
            <a:r>
              <a:rPr lang="en-US" b="1" i="1" baseline="0" dirty="0" err="1" smtClean="0"/>
              <a:t>finitum</a:t>
            </a:r>
            <a:r>
              <a:rPr lang="en-US" b="1" i="1" baseline="0" dirty="0" smtClean="0"/>
              <a:t> </a:t>
            </a:r>
            <a:r>
              <a:rPr lang="en-US" b="1" i="1" baseline="0" dirty="0" err="1" smtClean="0"/>
              <a:t>capax</a:t>
            </a:r>
            <a:r>
              <a:rPr lang="en-US" b="1" i="1" baseline="0" dirty="0" smtClean="0"/>
              <a:t>  </a:t>
            </a:r>
            <a:r>
              <a:rPr lang="en-US" b="1" i="1" baseline="0" dirty="0" err="1" smtClean="0"/>
              <a:t>infiniti</a:t>
            </a:r>
            <a:endParaRPr lang="en-US" b="1" i="1" baseline="0" dirty="0" smtClean="0"/>
          </a:p>
          <a:p>
            <a:pPr marL="639777" lvl="1" indent="-174485" defTabSz="930585">
              <a:buFont typeface="Arial" panose="020B0604020202020204" pitchFamily="34" charset="0"/>
              <a:buChar char="•"/>
              <a:defRPr/>
            </a:pPr>
            <a:r>
              <a:rPr lang="en-US" b="0" i="0" baseline="0" dirty="0" smtClean="0"/>
              <a:t>(contrast: Inerrant Divine Word </a:t>
            </a:r>
            <a:r>
              <a:rPr lang="en-US" b="0" i="1" u="sng" baseline="0" dirty="0" smtClean="0"/>
              <a:t>in</a:t>
            </a:r>
            <a:r>
              <a:rPr lang="en-US" b="0" i="0" u="none" baseline="0" dirty="0" smtClean="0"/>
              <a:t> (</a:t>
            </a:r>
            <a:r>
              <a:rPr lang="en-US" b="0" i="1" u="sng" baseline="0" dirty="0" smtClean="0"/>
              <a:t>errant</a:t>
            </a:r>
            <a:r>
              <a:rPr lang="en-US" b="0" i="0" u="none" baseline="0" dirty="0" smtClean="0"/>
              <a:t>) human words)</a:t>
            </a:r>
            <a:endParaRPr lang="en-US" b="0" i="0" baseline="0" dirty="0" smtClean="0"/>
          </a:p>
          <a:p>
            <a:pPr marL="465292" lvl="1" defTabSz="930585">
              <a:defRPr/>
            </a:pPr>
            <a:endParaRPr lang="en-US" b="0" baseline="0" dirty="0" smtClean="0"/>
          </a:p>
          <a:p>
            <a:pPr defTabSz="930585">
              <a:defRPr/>
            </a:pPr>
            <a:r>
              <a:rPr lang="en-US" b="0" baseline="0" dirty="0" smtClean="0"/>
              <a:t>On (in)</a:t>
            </a:r>
            <a:r>
              <a:rPr lang="en-US" b="0" baseline="0" dirty="0" err="1" smtClean="0"/>
              <a:t>errancy</a:t>
            </a:r>
            <a:r>
              <a:rPr lang="en-US" b="0" baseline="0" dirty="0" smtClean="0"/>
              <a:t>:</a:t>
            </a:r>
          </a:p>
          <a:p>
            <a:pPr defTabSz="930585">
              <a:defRPr/>
            </a:pPr>
            <a:r>
              <a:rPr lang="en-US" dirty="0"/>
              <a:t>He draws his main conclusion by asking, “Is it therefore possible that God has selected to speak to human beings through </a:t>
            </a:r>
            <a:r>
              <a:rPr lang="en-US" i="1" dirty="0"/>
              <a:t>adequate</a:t>
            </a:r>
            <a:r>
              <a:rPr lang="en-US" dirty="0"/>
              <a:t> rather than </a:t>
            </a:r>
            <a:r>
              <a:rPr lang="en-US" i="1" dirty="0"/>
              <a:t>inerrant</a:t>
            </a:r>
            <a:r>
              <a:rPr lang="en-US" dirty="0"/>
              <a:t> words…?” Clearly, this does not comport well with our confession of Scripture. Without explaining how, Sparks soon goes on to claim that “[w]hen all is said and done, I will strongly support a doctrine of inerrancy when it comes to Scripture.” What does this mean in view of Sparks’ willingness to accept an errant Bible? Rather than explain that apparent contradiction Sparks goes on the offensive, shifting the focus to “our human interpretations of Scripture” that Evangelicals are guilty of turning “into infallible “verbal idols.”” We would surely agree with the fallibility of human interpretations, but that is a distinct issue from the question of </a:t>
            </a:r>
            <a:r>
              <a:rPr lang="en-US" i="1" dirty="0"/>
              <a:t>Biblical</a:t>
            </a:r>
            <a:r>
              <a:rPr lang="en-US" dirty="0"/>
              <a:t> inerrancy. Indeed, Sparks makes no meaningful distinction between fallible interpreter and Biblical text. </a:t>
            </a:r>
            <a:r>
              <a:rPr lang="en-US" baseline="30000" dirty="0"/>
              <a:t>DSTO VIII, 10</a:t>
            </a:r>
            <a:r>
              <a:rPr lang="en-US" dirty="0"/>
              <a:t>.</a:t>
            </a:r>
          </a:p>
          <a:p>
            <a:pPr defTabSz="930585">
              <a:defRPr/>
            </a:pPr>
            <a:endParaRPr lang="en-US" b="1" baseline="0" dirty="0" smtClean="0"/>
          </a:p>
        </p:txBody>
      </p:sp>
      <p:sp>
        <p:nvSpPr>
          <p:cNvPr id="4" name="Slide Number Placeholder 3"/>
          <p:cNvSpPr>
            <a:spLocks noGrp="1"/>
          </p:cNvSpPr>
          <p:nvPr>
            <p:ph type="sldNum" sz="quarter" idx="10"/>
          </p:nvPr>
        </p:nvSpPr>
        <p:spPr/>
        <p:txBody>
          <a:bodyPr/>
          <a:lstStyle/>
          <a:p>
            <a:fld id="{EDB98AF6-531A-4EF5-881D-1D7152A2B5B3}" type="slidenum">
              <a:rPr lang="en-US" smtClean="0"/>
              <a:pPr/>
              <a:t>18</a:t>
            </a:fld>
            <a:endParaRPr lang="en-US"/>
          </a:p>
        </p:txBody>
      </p:sp>
    </p:spTree>
    <p:extLst>
      <p:ext uri="{BB962C8B-B14F-4D97-AF65-F5344CB8AC3E}">
        <p14:creationId xmlns:p14="http://schemas.microsoft.com/office/powerpoint/2010/main" val="2816019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B98AF6-531A-4EF5-881D-1D7152A2B5B3}" type="slidenum">
              <a:rPr lang="en-US" smtClean="0"/>
              <a:pPr/>
              <a:t>19</a:t>
            </a:fld>
            <a:endParaRPr lang="en-US"/>
          </a:p>
        </p:txBody>
      </p:sp>
    </p:spTree>
    <p:extLst>
      <p:ext uri="{BB962C8B-B14F-4D97-AF65-F5344CB8AC3E}">
        <p14:creationId xmlns:p14="http://schemas.microsoft.com/office/powerpoint/2010/main" val="3908719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US" b="1" u="none" baseline="0" dirty="0" smtClean="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EDB98AF6-531A-4EF5-881D-1D7152A2B5B3}" type="slidenum">
              <a:rPr lang="en-US" smtClean="0"/>
              <a:pPr/>
              <a:t>20</a:t>
            </a:fld>
            <a:endParaRPr lang="en-US"/>
          </a:p>
        </p:txBody>
      </p:sp>
    </p:spTree>
    <p:extLst>
      <p:ext uri="{BB962C8B-B14F-4D97-AF65-F5344CB8AC3E}">
        <p14:creationId xmlns:p14="http://schemas.microsoft.com/office/powerpoint/2010/main" val="1681098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Skepticism: </a:t>
            </a:r>
          </a:p>
          <a:p>
            <a:pPr marL="174485" indent="-174485">
              <a:buFont typeface="Arial" panose="020B0604020202020204" pitchFamily="34" charset="0"/>
              <a:buChar char="•"/>
            </a:pPr>
            <a:r>
              <a:rPr lang="en-US" baseline="0" dirty="0" smtClean="0"/>
              <a:t>Israelites control the narrative</a:t>
            </a:r>
          </a:p>
          <a:p>
            <a:pPr marL="174485" indent="-174485">
              <a:buFont typeface="Arial" panose="020B0604020202020204" pitchFamily="34" charset="0"/>
              <a:buChar char="•"/>
            </a:pPr>
            <a:r>
              <a:rPr lang="en-US" baseline="0" dirty="0" smtClean="0"/>
              <a:t>“the origin of violence against others [is] in the very act of representing the Other”</a:t>
            </a:r>
            <a:endParaRPr lang="en-US" dirty="0" smtClean="0"/>
          </a:p>
          <a:p>
            <a:endParaRPr lang="en-US" dirty="0" smtClean="0"/>
          </a:p>
          <a:p>
            <a:r>
              <a:rPr lang="en-US" dirty="0" smtClean="0"/>
              <a:t>Book of Judges:</a:t>
            </a:r>
          </a:p>
          <a:p>
            <a:pPr marL="174485" indent="-174485">
              <a:buFont typeface="Arial" panose="020B0604020202020204" pitchFamily="34" charset="0"/>
              <a:buChar char="•"/>
            </a:pPr>
            <a:r>
              <a:rPr lang="en-US" dirty="0" smtClean="0"/>
              <a:t>Cycle of Israelites’</a:t>
            </a:r>
          </a:p>
          <a:p>
            <a:pPr marL="697939" lvl="1" indent="-232646">
              <a:buFont typeface="+mj-lt"/>
              <a:buAutoNum type="arabicPeriod"/>
            </a:pPr>
            <a:r>
              <a:rPr lang="en-US" dirty="0" smtClean="0"/>
              <a:t>Israel’s </a:t>
            </a:r>
            <a:r>
              <a:rPr lang="en-US" u="sng" dirty="0" smtClean="0"/>
              <a:t>idolatry/apostasy</a:t>
            </a:r>
            <a:r>
              <a:rPr lang="en-US" dirty="0" smtClean="0"/>
              <a:t>: always</a:t>
            </a:r>
            <a:r>
              <a:rPr lang="en-US" baseline="0" dirty="0" smtClean="0"/>
              <a:t> turning from Yahweh to worship the </a:t>
            </a:r>
            <a:r>
              <a:rPr lang="en-US" baseline="0" dirty="0" err="1" smtClean="0"/>
              <a:t>Baals</a:t>
            </a:r>
            <a:endParaRPr lang="en-US" baseline="0" dirty="0" smtClean="0"/>
          </a:p>
          <a:p>
            <a:pPr marL="697939" lvl="1" indent="-232646">
              <a:buFont typeface="+mj-lt"/>
              <a:buAutoNum type="arabicPeriod"/>
            </a:pPr>
            <a:r>
              <a:rPr lang="en-US" baseline="0" dirty="0" smtClean="0"/>
              <a:t>Divine </a:t>
            </a:r>
            <a:r>
              <a:rPr lang="en-US" u="sng" baseline="0" dirty="0" smtClean="0"/>
              <a:t>judgment</a:t>
            </a:r>
            <a:r>
              <a:rPr lang="en-US" baseline="0" dirty="0" smtClean="0"/>
              <a:t>: God sends other nations/plunderers</a:t>
            </a:r>
          </a:p>
          <a:p>
            <a:pPr marL="697939" lvl="1" indent="-232646">
              <a:buFont typeface="+mj-lt"/>
              <a:buAutoNum type="arabicPeriod"/>
            </a:pPr>
            <a:r>
              <a:rPr lang="en-US" baseline="0" dirty="0" smtClean="0"/>
              <a:t>Divine </a:t>
            </a:r>
            <a:r>
              <a:rPr lang="en-US" u="sng" baseline="0" dirty="0" smtClean="0"/>
              <a:t>deliverance</a:t>
            </a:r>
            <a:r>
              <a:rPr lang="en-US" baseline="0" dirty="0" smtClean="0"/>
              <a:t>: God sends “Judges” to save Israel</a:t>
            </a:r>
          </a:p>
          <a:p>
            <a:pPr marL="174485" indent="-174485">
              <a:buFont typeface="Arial" panose="020B0604020202020204" pitchFamily="34" charset="0"/>
              <a:buChar char="•"/>
            </a:pPr>
            <a:endParaRPr lang="en-US" baseline="0" dirty="0" smtClean="0"/>
          </a:p>
          <a:p>
            <a:pPr marL="174485" indent="-17448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21</a:t>
            </a:fld>
            <a:endParaRPr lang="en-US"/>
          </a:p>
        </p:txBody>
      </p:sp>
    </p:spTree>
    <p:extLst>
      <p:ext uri="{BB962C8B-B14F-4D97-AF65-F5344CB8AC3E}">
        <p14:creationId xmlns:p14="http://schemas.microsoft.com/office/powerpoint/2010/main" val="2974453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B98AF6-531A-4EF5-881D-1D7152A2B5B3}" type="slidenum">
              <a:rPr lang="en-US" smtClean="0"/>
              <a:pPr/>
              <a:t>22</a:t>
            </a:fld>
            <a:endParaRPr lang="en-US"/>
          </a:p>
        </p:txBody>
      </p:sp>
    </p:spTree>
    <p:extLst>
      <p:ext uri="{BB962C8B-B14F-4D97-AF65-F5344CB8AC3E}">
        <p14:creationId xmlns:p14="http://schemas.microsoft.com/office/powerpoint/2010/main" val="24072039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B98AF6-531A-4EF5-881D-1D7152A2B5B3}" type="slidenum">
              <a:rPr lang="en-US" smtClean="0"/>
              <a:pPr/>
              <a:t>23</a:t>
            </a:fld>
            <a:endParaRPr lang="en-US"/>
          </a:p>
        </p:txBody>
      </p:sp>
    </p:spTree>
    <p:extLst>
      <p:ext uri="{BB962C8B-B14F-4D97-AF65-F5344CB8AC3E}">
        <p14:creationId xmlns:p14="http://schemas.microsoft.com/office/powerpoint/2010/main" val="1458803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485" indent="-174485">
              <a:buFont typeface="Arial" panose="020B0604020202020204" pitchFamily="34" charset="0"/>
              <a:buChar char="•"/>
            </a:pPr>
            <a:r>
              <a:rPr lang="en-US" dirty="0" smtClean="0"/>
              <a:t>Canonical</a:t>
            </a:r>
            <a:r>
              <a:rPr lang="en-US" baseline="0" dirty="0" smtClean="0"/>
              <a:t> Criticism: focus on Books as theological wholes.</a:t>
            </a:r>
          </a:p>
          <a:p>
            <a:pPr marL="174485" indent="-174485">
              <a:buFont typeface="Arial" panose="020B0604020202020204" pitchFamily="34" charset="0"/>
              <a:buChar char="•"/>
            </a:pPr>
            <a:r>
              <a:rPr lang="en-US" baseline="0" dirty="0" smtClean="0"/>
              <a:t>Narrative Criticism: </a:t>
            </a:r>
          </a:p>
          <a:p>
            <a:pPr marL="639777" lvl="1" indent="-174485">
              <a:buFont typeface="Arial" panose="020B0604020202020204" pitchFamily="34" charset="0"/>
              <a:buChar char="•"/>
            </a:pPr>
            <a:r>
              <a:rPr lang="en-US" baseline="0" dirty="0" smtClean="0">
                <a:sym typeface="Wingdings" panose="05000000000000000000" pitchFamily="2" charset="2"/>
              </a:rPr>
              <a:t> many insights</a:t>
            </a:r>
          </a:p>
          <a:p>
            <a:pPr marL="639777" lvl="1" indent="-174485">
              <a:buFont typeface="Arial" panose="020B0604020202020204" pitchFamily="34" charset="0"/>
              <a:buChar char="•"/>
            </a:pPr>
            <a:r>
              <a:rPr lang="en-US" baseline="0" dirty="0" smtClean="0">
                <a:sym typeface="Wingdings" panose="05000000000000000000" pitchFamily="2" charset="2"/>
              </a:rPr>
              <a:t>E.g., Jeff Gibbs’ story of a Jewish, Feminist narrative critic &amp; the Gospel of Matthew </a:t>
            </a:r>
          </a:p>
          <a:p>
            <a:pPr marL="174485" indent="-174485">
              <a:buFont typeface="Arial" panose="020B0604020202020204" pitchFamily="34" charset="0"/>
              <a:buChar char="•"/>
            </a:pPr>
            <a:r>
              <a:rPr lang="en-US" baseline="0" dirty="0" smtClean="0">
                <a:sym typeface="Wingdings" panose="05000000000000000000" pitchFamily="2" charset="2"/>
              </a:rPr>
              <a:t>Form Criticism: </a:t>
            </a:r>
          </a:p>
          <a:p>
            <a:pPr marL="639777" lvl="1" indent="-174485">
              <a:buFont typeface="Arial" panose="020B0604020202020204" pitchFamily="34" charset="0"/>
              <a:buChar char="•"/>
            </a:pPr>
            <a:r>
              <a:rPr lang="en-US" baseline="0" dirty="0" smtClean="0">
                <a:sym typeface="Wingdings" panose="05000000000000000000" pitchFamily="2" charset="2"/>
              </a:rPr>
              <a:t>often been used to dissect Biblical texts</a:t>
            </a:r>
          </a:p>
          <a:p>
            <a:pPr marL="639777" lvl="1" indent="-174485">
              <a:buFont typeface="Arial" panose="020B0604020202020204" pitchFamily="34" charset="0"/>
              <a:buChar char="•"/>
            </a:pPr>
            <a:r>
              <a:rPr lang="en-US" baseline="0" dirty="0" smtClean="0">
                <a:sym typeface="Wingdings" panose="05000000000000000000" pitchFamily="2" charset="2"/>
              </a:rPr>
              <a:t>Applied discerningly it can serve well</a:t>
            </a:r>
          </a:p>
          <a:p>
            <a:pPr marL="174485" indent="-174485">
              <a:buFont typeface="Arial" panose="020B0604020202020204" pitchFamily="34" charset="0"/>
              <a:buChar char="•"/>
            </a:pPr>
            <a:r>
              <a:rPr lang="en-US" baseline="0" dirty="0" smtClean="0"/>
              <a:t>TEXT-CENTRIC APPROACHES (NOT READER/CONTEXT)</a:t>
            </a:r>
          </a:p>
          <a:p>
            <a:pPr marL="174485" indent="-174485">
              <a:buFont typeface="Arial" panose="020B0604020202020204" pitchFamily="34" charset="0"/>
              <a:buChar char="•"/>
            </a:pPr>
            <a:endParaRPr lang="en-US" baseline="0" dirty="0" smtClean="0"/>
          </a:p>
          <a:p>
            <a:pPr marL="174485" indent="-17448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DB98AF6-531A-4EF5-881D-1D7152A2B5B3}" type="slidenum">
              <a:rPr lang="en-US" smtClean="0"/>
              <a:pPr/>
              <a:t>24</a:t>
            </a:fld>
            <a:endParaRPr lang="en-US"/>
          </a:p>
        </p:txBody>
      </p:sp>
    </p:spTree>
    <p:extLst>
      <p:ext uri="{BB962C8B-B14F-4D97-AF65-F5344CB8AC3E}">
        <p14:creationId xmlns:p14="http://schemas.microsoft.com/office/powerpoint/2010/main" val="92837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B98AF6-531A-4EF5-881D-1D7152A2B5B3}" type="slidenum">
              <a:rPr lang="en-US" smtClean="0"/>
              <a:pPr/>
              <a:t>25</a:t>
            </a:fld>
            <a:endParaRPr lang="en-US"/>
          </a:p>
        </p:txBody>
      </p:sp>
    </p:spTree>
    <p:extLst>
      <p:ext uri="{BB962C8B-B14F-4D97-AF65-F5344CB8AC3E}">
        <p14:creationId xmlns:p14="http://schemas.microsoft.com/office/powerpoint/2010/main" val="2794624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B98AF6-531A-4EF5-881D-1D7152A2B5B3}" type="slidenum">
              <a:rPr lang="en-US" smtClean="0"/>
              <a:pPr/>
              <a:t>26</a:t>
            </a:fld>
            <a:endParaRPr lang="en-US"/>
          </a:p>
        </p:txBody>
      </p:sp>
    </p:spTree>
    <p:extLst>
      <p:ext uri="{BB962C8B-B14F-4D97-AF65-F5344CB8AC3E}">
        <p14:creationId xmlns:p14="http://schemas.microsoft.com/office/powerpoint/2010/main" val="2223889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B98AF6-531A-4EF5-881D-1D7152A2B5B3}" type="slidenum">
              <a:rPr lang="en-US" smtClean="0"/>
              <a:pPr/>
              <a:t>27</a:t>
            </a:fld>
            <a:endParaRPr lang="en-US"/>
          </a:p>
        </p:txBody>
      </p:sp>
    </p:spTree>
    <p:extLst>
      <p:ext uri="{BB962C8B-B14F-4D97-AF65-F5344CB8AC3E}">
        <p14:creationId xmlns:p14="http://schemas.microsoft.com/office/powerpoint/2010/main" val="3023215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B98AF6-531A-4EF5-881D-1D7152A2B5B3}" type="slidenum">
              <a:rPr lang="en-US" smtClean="0"/>
              <a:pPr/>
              <a:t>28</a:t>
            </a:fld>
            <a:endParaRPr lang="en-US"/>
          </a:p>
        </p:txBody>
      </p:sp>
    </p:spTree>
    <p:extLst>
      <p:ext uri="{BB962C8B-B14F-4D97-AF65-F5344CB8AC3E}">
        <p14:creationId xmlns:p14="http://schemas.microsoft.com/office/powerpoint/2010/main" val="37738650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r>
              <a:rPr lang="en-US" smtClean="0"/>
              <a:t>Click to edit Master title style</a:t>
            </a:r>
            <a:endParaRPr lang="en-US"/>
          </a:p>
        </p:txBody>
      </p:sp>
      <p:sp>
        <p:nvSpPr>
          <p:cNvPr id="20483"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r>
              <a:rPr lang="en-US" smtClean="0"/>
              <a:t>Click to edit Master subtitle style</a:t>
            </a:r>
            <a:endParaRPr lang="en-US"/>
          </a:p>
        </p:txBody>
      </p:sp>
      <p:sp>
        <p:nvSpPr>
          <p:cNvPr id="20484" name="Rectangle 4"/>
          <p:cNvSpPr>
            <a:spLocks noGrp="1" noChangeArrowheads="1"/>
          </p:cNvSpPr>
          <p:nvPr>
            <p:ph type="dt" sz="half" idx="2"/>
          </p:nvPr>
        </p:nvSpPr>
        <p:spPr/>
        <p:txBody>
          <a:bodyPr/>
          <a:lstStyle>
            <a:lvl1pPr>
              <a:defRPr/>
            </a:lvl1pPr>
          </a:lstStyle>
          <a:p>
            <a:endParaRPr lang="en-US"/>
          </a:p>
        </p:txBody>
      </p:sp>
      <p:sp>
        <p:nvSpPr>
          <p:cNvPr id="20485" name="Rectangle 5"/>
          <p:cNvSpPr>
            <a:spLocks noGrp="1" noChangeArrowheads="1"/>
          </p:cNvSpPr>
          <p:nvPr>
            <p:ph type="ftr" sz="quarter" idx="3"/>
          </p:nvPr>
        </p:nvSpPr>
        <p:spPr/>
        <p:txBody>
          <a:bodyPr/>
          <a:lstStyle>
            <a:lvl1pPr>
              <a:defRPr/>
            </a:lvl1pPr>
          </a:lstStyle>
          <a:p>
            <a:endParaRPr lang="en-US"/>
          </a:p>
        </p:txBody>
      </p:sp>
      <p:sp>
        <p:nvSpPr>
          <p:cNvPr id="20486" name="Rectangle 6"/>
          <p:cNvSpPr>
            <a:spLocks noGrp="1" noChangeArrowheads="1"/>
          </p:cNvSpPr>
          <p:nvPr>
            <p:ph type="sldNum" sz="quarter" idx="4"/>
          </p:nvPr>
        </p:nvSpPr>
        <p:spPr/>
        <p:txBody>
          <a:bodyPr/>
          <a:lstStyle>
            <a:lvl1pPr>
              <a:defRPr/>
            </a:lvl1pPr>
          </a:lstStyle>
          <a:p>
            <a:fld id="{9B9E6AA0-1E70-4BF5-9672-A97734DDED6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79B749D-49D1-4C61-8C57-7FA9281307D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A97BFCE-CC23-4356-878B-669665FE06E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DC00E6F-17B5-4D32-A43D-8B85F3C7241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9E7A3AB-0440-48FC-9DE4-868BFD9AC51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60800F2-69A8-4112-8429-A1F0F472556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D4D79FD-6FC7-4E94-893D-CA0E73DB371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A22AAAB-B1EB-40F4-9D5F-FC12CB108AE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D9010C6-2AE1-4D69-8B5C-585B5C94F0B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E99926-CEAB-4272-B4C9-C22C015F7E5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9025" y="274638"/>
            <a:ext cx="15811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693988" y="274638"/>
            <a:ext cx="45926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DAC2807-5771-4CEA-874A-D8B324E98D7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7651"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r>
              <a:rPr lang="en-US"/>
              <a:t>Click to edit Master title style</a:t>
            </a:r>
          </a:p>
        </p:txBody>
      </p:sp>
      <p:sp>
        <p:nvSpPr>
          <p:cNvPr id="27652"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r>
              <a:rPr lang="en-US"/>
              <a:t>Click to edit Master subtitle style</a:t>
            </a:r>
          </a:p>
        </p:txBody>
      </p:sp>
      <p:sp>
        <p:nvSpPr>
          <p:cNvPr id="27653" name="Rectangle 5"/>
          <p:cNvSpPr>
            <a:spLocks noGrp="1" noChangeArrowheads="1"/>
          </p:cNvSpPr>
          <p:nvPr>
            <p:ph type="dt" sz="half" idx="2"/>
          </p:nvPr>
        </p:nvSpPr>
        <p:spPr/>
        <p:txBody>
          <a:bodyPr/>
          <a:lstStyle>
            <a:lvl1pPr>
              <a:defRPr/>
            </a:lvl1pPr>
          </a:lstStyle>
          <a:p>
            <a:endParaRPr lang="en-US"/>
          </a:p>
        </p:txBody>
      </p:sp>
      <p:sp>
        <p:nvSpPr>
          <p:cNvPr id="27654" name="Rectangle 6"/>
          <p:cNvSpPr>
            <a:spLocks noGrp="1" noChangeArrowheads="1"/>
          </p:cNvSpPr>
          <p:nvPr>
            <p:ph type="ftr" sz="quarter" idx="3"/>
          </p:nvPr>
        </p:nvSpPr>
        <p:spPr/>
        <p:txBody>
          <a:bodyPr/>
          <a:lstStyle>
            <a:lvl1pPr>
              <a:defRPr/>
            </a:lvl1pPr>
          </a:lstStyle>
          <a:p>
            <a:endParaRPr lang="en-US"/>
          </a:p>
        </p:txBody>
      </p:sp>
      <p:sp>
        <p:nvSpPr>
          <p:cNvPr id="27655" name="Rectangle 7"/>
          <p:cNvSpPr>
            <a:spLocks noGrp="1" noChangeArrowheads="1"/>
          </p:cNvSpPr>
          <p:nvPr>
            <p:ph type="sldNum" sz="quarter" idx="4"/>
          </p:nvPr>
        </p:nvSpPr>
        <p:spPr/>
        <p:txBody>
          <a:bodyPr/>
          <a:lstStyle>
            <a:lvl1pPr>
              <a:defRPr/>
            </a:lvl1pPr>
          </a:lstStyle>
          <a:p>
            <a:fld id="{69986F8D-4072-4986-997B-38225DC6B2F9}"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E67F00-2703-4977-A645-73FCFA1657CE}"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735A571-ADAA-4A45-8A92-5611944C692A}"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FC9FC8B-DD51-4F2F-A040-0A2606CA9C8F}"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707202C-9218-47E4-8BF2-B3B3940224CA}"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3EE4061-4C77-4330-8E77-531F238141AC}"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CBCE82C-1B17-4D6C-9995-70308558DE1A}"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7C21109-62C4-4D6B-B161-F75D00EDA3CC}"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6EB8963-4E58-4520-BB20-F5CAB4DEA233}"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AF1DB37-3943-4D0C-ABB8-62E4640A2C8B}"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4638"/>
            <a:ext cx="60182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6192F85-70FC-4D9A-8AC0-10005604E9B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148D382-A010-4D3E-92C1-BE611C2DE532}"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6627" name="Rectangle 3"/>
          <p:cNvSpPr>
            <a:spLocks noGrp="1" noChangeArrowheads="1"/>
          </p:cNvSpPr>
          <p:nvPr>
            <p:ph type="title"/>
            <p:custDataLst>
              <p:tags r:id="rId13"/>
            </p:custDataLst>
          </p:nvPr>
        </p:nvSpPr>
        <p:spPr bwMode="auto">
          <a:xfrm>
            <a:off x="455613" y="274638"/>
            <a:ext cx="8226425"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6628" name="Rectangle 4"/>
          <p:cNvSpPr>
            <a:spLocks noGrp="1" noChangeArrowheads="1"/>
          </p:cNvSpPr>
          <p:nvPr>
            <p:ph type="body" idx="1"/>
            <p:custDataLst>
              <p:tags r:id="rId14"/>
            </p:custDataLst>
          </p:nvPr>
        </p:nvSpPr>
        <p:spPr bwMode="auto">
          <a:xfrm>
            <a:off x="455613" y="1600200"/>
            <a:ext cx="822642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29"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26630"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2663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AEC2CBE-874D-4620-B734-AB42F9CD6ADB}"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0.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8.jp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8.jpg"/><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10.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1012373" y="151039"/>
            <a:ext cx="6375400" cy="1866447"/>
          </a:xfrm>
        </p:spPr>
        <p:txBody>
          <a:bodyPr/>
          <a:lstStyle/>
          <a:p>
            <a:r>
              <a:rPr lang="en-US" dirty="0" smtClean="0"/>
              <a:t>Methods of Biblical Interpretation in Modern Times </a:t>
            </a:r>
            <a:endParaRPr lang="en-US" dirty="0"/>
          </a:p>
        </p:txBody>
      </p:sp>
      <p:sp>
        <p:nvSpPr>
          <p:cNvPr id="55299" name="Rectangle 3"/>
          <p:cNvSpPr>
            <a:spLocks noGrp="1" noChangeArrowheads="1"/>
          </p:cNvSpPr>
          <p:nvPr>
            <p:ph type="subTitle" idx="1"/>
          </p:nvPr>
        </p:nvSpPr>
        <p:spPr>
          <a:xfrm>
            <a:off x="1262743" y="2293257"/>
            <a:ext cx="7687128" cy="4209143"/>
          </a:xfrm>
        </p:spPr>
        <p:txBody>
          <a:bodyPr/>
          <a:lstStyle/>
          <a:p>
            <a:pPr marL="234950" indent="-234950">
              <a:spcBef>
                <a:spcPts val="1200"/>
              </a:spcBef>
              <a:buFont typeface="Arial" pitchFamily="34" charset="0"/>
              <a:buChar char="•"/>
            </a:pPr>
            <a:r>
              <a:rPr lang="en-US" dirty="0" smtClean="0"/>
              <a:t>Introduction &amp; some helpful images:</a:t>
            </a:r>
          </a:p>
          <a:p>
            <a:pPr marL="1085850" lvl="1" indent="-342900">
              <a:buFont typeface="Arial" panose="020B0604020202020204" pitchFamily="34" charset="0"/>
              <a:buChar char="–"/>
            </a:pPr>
            <a:r>
              <a:rPr lang="en-US" sz="2000" dirty="0" smtClean="0"/>
              <a:t>“Digging” as a Metaphor: Seeing the “Ground”</a:t>
            </a:r>
          </a:p>
          <a:p>
            <a:pPr marL="1085850" lvl="1" indent="-342900">
              <a:buFont typeface="Arial" panose="020B0604020202020204" pitchFamily="34" charset="0"/>
              <a:buChar char="–"/>
            </a:pPr>
            <a:r>
              <a:rPr lang="en-US" sz="2000" dirty="0" smtClean="0"/>
              <a:t>Triptych as a way to understand approaches to the Bible</a:t>
            </a:r>
          </a:p>
          <a:p>
            <a:pPr marL="234950" indent="-234950">
              <a:spcBef>
                <a:spcPts val="2400"/>
              </a:spcBef>
              <a:buFont typeface="Arial" pitchFamily="34" charset="0"/>
              <a:buChar char="•"/>
            </a:pPr>
            <a:r>
              <a:rPr lang="en-US" dirty="0" smtClean="0"/>
              <a:t>Seeing the Ground: The Church </a:t>
            </a:r>
          </a:p>
          <a:p>
            <a:pPr marL="234950" indent="-234950">
              <a:spcBef>
                <a:spcPts val="2400"/>
              </a:spcBef>
              <a:buFont typeface="Arial" pitchFamily="34" charset="0"/>
              <a:buChar char="•"/>
            </a:pPr>
            <a:r>
              <a:rPr lang="en-US" dirty="0" smtClean="0"/>
              <a:t>Seeing the Ground: Modern Approaches</a:t>
            </a:r>
          </a:p>
          <a:p>
            <a:pPr marL="1085850" lvl="1" indent="-342900">
              <a:buFont typeface="Arial" panose="020B0604020202020204" pitchFamily="34" charset="0"/>
              <a:buChar char="–"/>
            </a:pPr>
            <a:r>
              <a:rPr lang="en-US" sz="2000" b="1" dirty="0"/>
              <a:t>Historical/Biblical Criticism </a:t>
            </a:r>
            <a:r>
              <a:rPr lang="en-US" sz="2000" dirty="0"/>
              <a:t>(17th C </a:t>
            </a:r>
            <a:r>
              <a:rPr lang="en-US" sz="2000" dirty="0">
                <a:sym typeface="Wingdings" panose="05000000000000000000" pitchFamily="2" charset="2"/>
              </a:rPr>
              <a:t> present)</a:t>
            </a:r>
            <a:endParaRPr lang="en-US" sz="2000" dirty="0"/>
          </a:p>
          <a:p>
            <a:pPr marL="1085850" lvl="1" indent="-342900">
              <a:buFont typeface="Arial" panose="020B0604020202020204" pitchFamily="34" charset="0"/>
              <a:buChar char="–"/>
            </a:pPr>
            <a:r>
              <a:rPr lang="en-US" sz="2000" b="1" dirty="0"/>
              <a:t>Postmodern Criticisms </a:t>
            </a:r>
            <a:r>
              <a:rPr lang="en-US" sz="2000" dirty="0"/>
              <a:t>(latter 20th C </a:t>
            </a:r>
            <a:r>
              <a:rPr lang="en-US" sz="2000" dirty="0">
                <a:sym typeface="Wingdings" panose="05000000000000000000" pitchFamily="2" charset="2"/>
              </a:rPr>
              <a:t> present)</a:t>
            </a:r>
          </a:p>
          <a:p>
            <a:pPr marL="347663" indent="-342900">
              <a:spcBef>
                <a:spcPts val="1800"/>
              </a:spcBef>
              <a:buFont typeface="Arial" panose="020B0604020202020204" pitchFamily="34" charset="0"/>
              <a:buChar char="•"/>
            </a:pPr>
            <a:r>
              <a:rPr lang="en-US" dirty="0" smtClean="0">
                <a:sym typeface="Wingdings" panose="05000000000000000000" pitchFamily="2" charset="2"/>
              </a:rPr>
              <a:t>Response &amp; Conclusion</a:t>
            </a:r>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198178" y="2120024"/>
            <a:ext cx="7945822" cy="408326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234950" marR="0" lvl="0" indent="-234950" algn="l" defTabSz="914400" rtl="0" eaLnBrk="1" fontAlgn="base" latinLnBrk="0" hangingPunct="1">
              <a:lnSpc>
                <a:spcPct val="100000"/>
              </a:lnSpc>
              <a:spcBef>
                <a:spcPct val="20000"/>
              </a:spcBef>
              <a:spcAft>
                <a:spcPct val="0"/>
              </a:spcAft>
              <a:buClr>
                <a:schemeClr val="tx1"/>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Theological reasons</a:t>
            </a:r>
          </a:p>
          <a:p>
            <a:pPr marL="234950" marR="0" lvl="0" indent="-234950" algn="l" defTabSz="914400" rtl="0" eaLnBrk="1" fontAlgn="base" latinLnBrk="0" hangingPunct="1">
              <a:lnSpc>
                <a:spcPct val="100000"/>
              </a:lnSpc>
              <a:spcBef>
                <a:spcPts val="1200"/>
              </a:spcBef>
              <a:spcAft>
                <a:spcPct val="0"/>
              </a:spcAft>
              <a:buClr>
                <a:schemeClr val="tx1"/>
              </a:buClr>
              <a:buSzTx/>
              <a:buFont typeface="Arial" pitchFamily="34" charset="0"/>
              <a:buChar char="•"/>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Doctrine of Scripture (</a:t>
            </a:r>
            <a:r>
              <a:rPr kumimoji="0" lang="en-US" sz="2400" b="0" i="0" u="sng" strike="noStrike" kern="0" cap="none" spc="0" normalizeH="0" baseline="0" noProof="0" dirty="0" smtClean="0">
                <a:ln>
                  <a:noFill/>
                </a:ln>
                <a:solidFill>
                  <a:schemeClr val="tx1"/>
                </a:solidFill>
                <a:effectLst/>
                <a:uLnTx/>
                <a:uFillTx/>
                <a:latin typeface="+mn-lt"/>
                <a:ea typeface="+mn-ea"/>
                <a:cs typeface="+mn-cs"/>
              </a:rPr>
              <a:t>everybody</a:t>
            </a:r>
            <a:r>
              <a:rPr kumimoji="0" lang="en-US" sz="2400" b="0" i="0" u="none" strike="noStrike" kern="0" cap="none" spc="0" normalizeH="0" baseline="0" noProof="0" dirty="0" smtClean="0">
                <a:ln>
                  <a:noFill/>
                </a:ln>
                <a:solidFill>
                  <a:schemeClr val="tx1"/>
                </a:solidFill>
                <a:effectLst/>
                <a:uLnTx/>
                <a:uFillTx/>
                <a:latin typeface="+mn-lt"/>
                <a:ea typeface="+mn-ea"/>
                <a:cs typeface="+mn-cs"/>
              </a:rPr>
              <a:t> uses one)</a:t>
            </a:r>
          </a:p>
          <a:p>
            <a:pPr marL="234950" indent="-234950">
              <a:spcBef>
                <a:spcPts val="1200"/>
              </a:spcBef>
              <a:buClr>
                <a:schemeClr val="tx1"/>
              </a:buClr>
              <a:buFont typeface="Arial" pitchFamily="34" charset="0"/>
              <a:buChar char="•"/>
            </a:pPr>
            <a:r>
              <a:rPr lang="en-US" sz="2400" kern="0" dirty="0" smtClean="0">
                <a:latin typeface="+mn-lt"/>
                <a:cs typeface="+mn-cs"/>
              </a:rPr>
              <a:t>Self-examination: Practicing what we preach</a:t>
            </a:r>
          </a:p>
          <a:p>
            <a:pPr marL="234950" marR="0" lvl="0" indent="-234950" algn="l" defTabSz="914400" rtl="0" eaLnBrk="1" fontAlgn="base" latinLnBrk="0" hangingPunct="1">
              <a:lnSpc>
                <a:spcPct val="100000"/>
              </a:lnSpc>
              <a:spcBef>
                <a:spcPts val="1800"/>
              </a:spcBef>
              <a:spcAft>
                <a:spcPct val="0"/>
              </a:spcAft>
              <a:buClr>
                <a:schemeClr val="tx1"/>
              </a:buClr>
              <a:buSzTx/>
              <a:tabLst/>
              <a:defRPr/>
            </a:pPr>
            <a:r>
              <a:rPr kumimoji="0" lang="en-US" sz="2800" b="1" i="0" u="none" strike="noStrike" kern="0" cap="none" spc="0" normalizeH="0" baseline="0" noProof="0" dirty="0" smtClean="0">
                <a:ln>
                  <a:noFill/>
                </a:ln>
                <a:solidFill>
                  <a:schemeClr val="tx1"/>
                </a:solidFill>
                <a:effectLst/>
                <a:uLnTx/>
                <a:uFillTx/>
                <a:latin typeface="+mn-lt"/>
                <a:ea typeface="+mn-ea"/>
                <a:cs typeface="+mn-cs"/>
              </a:rPr>
              <a:t>Missiological reasons</a:t>
            </a:r>
          </a:p>
          <a:p>
            <a:pPr marL="234950" marR="0" lvl="0" indent="-234950" algn="l" defTabSz="914400" rtl="0" eaLnBrk="1" fontAlgn="base" latinLnBrk="0" hangingPunct="1">
              <a:lnSpc>
                <a:spcPct val="100000"/>
              </a:lnSpc>
              <a:spcBef>
                <a:spcPts val="1200"/>
              </a:spcBef>
              <a:spcAft>
                <a:spcPct val="0"/>
              </a:spcAft>
              <a:buClr>
                <a:schemeClr val="tx1"/>
              </a:buClr>
              <a:buSzTx/>
              <a:buFont typeface="Arial" pitchFamily="34" charset="0"/>
              <a:buChar char="•"/>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Better </a:t>
            </a:r>
            <a:r>
              <a:rPr kumimoji="0" lang="en-US" sz="2400" b="0" i="0" u="sng" strike="noStrike" kern="0" cap="none" spc="0" normalizeH="0" baseline="0" noProof="0" dirty="0" smtClean="0">
                <a:ln>
                  <a:noFill/>
                </a:ln>
                <a:solidFill>
                  <a:schemeClr val="tx1"/>
                </a:solidFill>
                <a:effectLst/>
                <a:uLnTx/>
                <a:uFillTx/>
                <a:latin typeface="+mn-lt"/>
                <a:ea typeface="+mn-ea"/>
                <a:cs typeface="+mn-cs"/>
              </a:rPr>
              <a:t>understand</a:t>
            </a:r>
            <a:r>
              <a:rPr kumimoji="0" lang="en-US" sz="2400" b="0" i="0" u="none" strike="noStrike" kern="0" cap="none" spc="0" normalizeH="0" baseline="0" noProof="0" dirty="0" smtClean="0">
                <a:ln>
                  <a:noFill/>
                </a:ln>
                <a:solidFill>
                  <a:schemeClr val="tx1"/>
                </a:solidFill>
                <a:effectLst/>
                <a:uLnTx/>
                <a:uFillTx/>
                <a:latin typeface="+mn-lt"/>
                <a:ea typeface="+mn-ea"/>
                <a:cs typeface="+mn-cs"/>
              </a:rPr>
              <a:t> our world: </a:t>
            </a:r>
          </a:p>
          <a:p>
            <a:pPr marL="977900" marR="0" lvl="1" indent="-234950" algn="l" defTabSz="914400" rtl="0" eaLnBrk="1" fontAlgn="base" latinLnBrk="0" hangingPunct="1">
              <a:lnSpc>
                <a:spcPct val="100000"/>
              </a:lnSpc>
              <a:spcBef>
                <a:spcPts val="1200"/>
              </a:spcBef>
              <a:spcAft>
                <a:spcPct val="0"/>
              </a:spcAft>
              <a:buClr>
                <a:schemeClr val="tx1"/>
              </a:buClr>
              <a:buSzTx/>
              <a:buFont typeface="Arial" pitchFamily="34" charset="0"/>
              <a:buChar char="‒"/>
              <a:tabLst/>
              <a:defRPr/>
            </a:pPr>
            <a:r>
              <a:rPr kumimoji="0" lang="en-US" sz="2000" b="0" i="0" u="none" strike="noStrike" kern="0" cap="none" spc="0" normalizeH="0" baseline="0" noProof="0" dirty="0" smtClean="0">
                <a:ln>
                  <a:noFill/>
                </a:ln>
                <a:solidFill>
                  <a:schemeClr val="tx1"/>
                </a:solidFill>
                <a:effectLst/>
                <a:uLnTx/>
                <a:uFillTx/>
                <a:latin typeface="+mn-lt"/>
              </a:rPr>
              <a:t>why/how the Bible is viewed as just another religious book</a:t>
            </a:r>
          </a:p>
          <a:p>
            <a:pPr marL="977900" marR="0" lvl="1" indent="-234950" algn="l" defTabSz="914400" rtl="0" eaLnBrk="1" fontAlgn="base" latinLnBrk="0" hangingPunct="1">
              <a:lnSpc>
                <a:spcPct val="100000"/>
              </a:lnSpc>
              <a:spcBef>
                <a:spcPts val="1200"/>
              </a:spcBef>
              <a:spcAft>
                <a:spcPct val="0"/>
              </a:spcAft>
              <a:buClr>
                <a:schemeClr val="tx1"/>
              </a:buClr>
              <a:buSzTx/>
              <a:buFont typeface="Arial" pitchFamily="34" charset="0"/>
              <a:buChar char="‒"/>
              <a:tabLst/>
              <a:defRPr/>
            </a:pPr>
            <a:r>
              <a:rPr kumimoji="0" lang="en-US" sz="2000" b="0" i="0" u="none" strike="noStrike" kern="0" cap="none" spc="0" normalizeH="0" baseline="0" noProof="0" dirty="0" smtClean="0">
                <a:ln>
                  <a:noFill/>
                </a:ln>
                <a:solidFill>
                  <a:schemeClr val="tx1"/>
                </a:solidFill>
                <a:effectLst/>
                <a:uLnTx/>
                <a:uFillTx/>
                <a:latin typeface="+mn-lt"/>
              </a:rPr>
              <a:t>“unearth” assumptions, prejudices, values that “undermine” a view of Scripture as God’s authoritative Word.</a:t>
            </a:r>
          </a:p>
          <a:p>
            <a:pPr marL="236538" marR="0" lvl="0" indent="-236538" algn="l" defTabSz="914400" rtl="0" eaLnBrk="1" fontAlgn="base" latinLnBrk="0" hangingPunct="1">
              <a:lnSpc>
                <a:spcPct val="100000"/>
              </a:lnSpc>
              <a:spcBef>
                <a:spcPts val="1200"/>
              </a:spcBef>
              <a:spcAft>
                <a:spcPct val="0"/>
              </a:spcAft>
              <a:buClr>
                <a:schemeClr val="tx1"/>
              </a:buClr>
              <a:buSzTx/>
              <a:buFont typeface="Arial" pitchFamily="34" charset="0"/>
              <a:buChar char="•"/>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Better </a:t>
            </a:r>
            <a:r>
              <a:rPr kumimoji="0" lang="en-US" sz="2400" b="0" i="0" u="sng" strike="noStrike" kern="0" cap="none" spc="0" normalizeH="0" baseline="0" noProof="0" dirty="0" smtClean="0">
                <a:ln>
                  <a:noFill/>
                </a:ln>
                <a:solidFill>
                  <a:schemeClr val="tx1"/>
                </a:solidFill>
                <a:effectLst/>
                <a:uLnTx/>
                <a:uFillTx/>
                <a:latin typeface="+mn-lt"/>
                <a:ea typeface="+mn-ea"/>
                <a:cs typeface="+mn-cs"/>
              </a:rPr>
              <a:t>engage</a:t>
            </a:r>
            <a:r>
              <a:rPr kumimoji="0" lang="en-US" sz="2400" b="0" i="0" u="none" strike="noStrike" kern="0" cap="none" spc="0" normalizeH="0" baseline="0" noProof="0" dirty="0" smtClean="0">
                <a:ln>
                  <a:noFill/>
                </a:ln>
                <a:solidFill>
                  <a:schemeClr val="tx1"/>
                </a:solidFill>
                <a:effectLst/>
                <a:uLnTx/>
                <a:uFillTx/>
                <a:latin typeface="+mn-lt"/>
                <a:ea typeface="+mn-ea"/>
                <a:cs typeface="+mn-cs"/>
              </a:rPr>
              <a:t> our world (community, academy)</a:t>
            </a:r>
          </a:p>
          <a:p>
            <a:pPr marL="342900" marR="0" lvl="0" indent="-342900" algn="l" defTabSz="914400" rtl="0" eaLnBrk="1" fontAlgn="base" latinLnBrk="0" hangingPunct="1">
              <a:lnSpc>
                <a:spcPct val="100000"/>
              </a:lnSpc>
              <a:spcBef>
                <a:spcPct val="20000"/>
              </a:spcBef>
              <a:spcAft>
                <a:spcPct val="0"/>
              </a:spcAft>
              <a:buClr>
                <a:schemeClr val="tx1"/>
              </a:buClr>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7" name="Rectangle 2"/>
          <p:cNvSpPr txBox="1">
            <a:spLocks noChangeArrowheads="1"/>
          </p:cNvSpPr>
          <p:nvPr/>
        </p:nvSpPr>
        <p:spPr bwMode="auto">
          <a:xfrm>
            <a:off x="362606" y="114300"/>
            <a:ext cx="8603594" cy="183766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1485900" lvl="0" indent="-1485900">
              <a:buClr>
                <a:schemeClr val="tx1"/>
              </a:buClr>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Focus: 	understanding </a:t>
            </a:r>
            <a:r>
              <a:rPr lang="en-US" sz="3200" kern="0" dirty="0" smtClean="0"/>
              <a:t>modern </a:t>
            </a:r>
            <a:r>
              <a:rPr lang="en-US" sz="3200" kern="0" dirty="0"/>
              <a:t>approaches to Biblical </a:t>
            </a:r>
            <a:r>
              <a:rPr lang="en-US" sz="3200" kern="0" dirty="0" smtClean="0"/>
              <a:t>study (worldwide)</a:t>
            </a:r>
            <a:endParaRPr kumimoji="0" lang="en-US" sz="3200" b="0" i="0" u="none" strike="noStrike" kern="0" cap="none" spc="0" normalizeH="0" baseline="0" noProof="0" dirty="0" smtClean="0">
              <a:ln>
                <a:noFill/>
              </a:ln>
              <a:solidFill>
                <a:schemeClr val="tx1"/>
              </a:solidFill>
              <a:effectLst/>
              <a:uLnTx/>
              <a:uFillTx/>
              <a:latin typeface="+mj-lt"/>
              <a:ea typeface="+mj-ea"/>
              <a:cs typeface="+mj-cs"/>
            </a:endParaRPr>
          </a:p>
          <a:p>
            <a:pPr marL="0" marR="0" lvl="0" indent="0" algn="l" defTabSz="914400" rtl="0" eaLnBrk="1" fontAlgn="base" latinLnBrk="0" hangingPunct="1">
              <a:lnSpc>
                <a:spcPct val="100000"/>
              </a:lnSpc>
              <a:spcBef>
                <a:spcPct val="0"/>
              </a:spcBef>
              <a:spcAft>
                <a:spcPct val="0"/>
              </a:spcAft>
              <a:buClr>
                <a:schemeClr val="tx1"/>
              </a:buClr>
              <a:buSzTx/>
              <a:buFontTx/>
              <a:buNone/>
              <a:tabLst/>
              <a:defRPr/>
            </a:pPr>
            <a:endParaRPr kumimoji="0" lang="en-US" sz="1600" b="0" i="0" u="none" strike="noStrike" kern="0" cap="none" spc="0" normalizeH="0" baseline="0" noProof="0" dirty="0" smtClean="0">
              <a:ln>
                <a:noFill/>
              </a:ln>
              <a:solidFill>
                <a:schemeClr val="tx1"/>
              </a:solidFill>
              <a:effectLst/>
              <a:uLnTx/>
              <a:uFillTx/>
              <a:latin typeface="+mj-lt"/>
              <a:ea typeface="+mj-ea"/>
              <a:cs typeface="+mj-cs"/>
            </a:endParaRPr>
          </a:p>
          <a:p>
            <a:pPr marL="0" marR="0" lvl="0" indent="0" algn="l" defTabSz="914400" rtl="0" eaLnBrk="1" fontAlgn="base" latinLnBrk="0" hangingPunct="1">
              <a:lnSpc>
                <a:spcPct val="100000"/>
              </a:lnSpc>
              <a:spcBef>
                <a:spcPct val="0"/>
              </a:spcBef>
              <a:spcAft>
                <a:spcPct val="0"/>
              </a:spcAft>
              <a:buClr>
                <a:schemeClr val="tx1"/>
              </a:buClr>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Why examine it and its history?</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5" presetID="9" presetClass="emph" presetSubtype="0" nodeType="withEffect">
                                  <p:stCondLst>
                                    <p:cond delay="0"/>
                                  </p:stCondLst>
                                  <p:childTnLst>
                                    <p:set>
                                      <p:cBhvr rctx="PPT">
                                        <p:cTn id="26" dur="indefinite"/>
                                        <p:tgtEl>
                                          <p:spTgt spid="6">
                                            <p:txEl>
                                              <p:pRg st="0" end="0"/>
                                            </p:txEl>
                                          </p:spTgt>
                                        </p:tgtEl>
                                        <p:attrNameLst>
                                          <p:attrName>style.opacity</p:attrName>
                                        </p:attrNameLst>
                                      </p:cBhvr>
                                      <p:to>
                                        <p:strVal val="0.5"/>
                                      </p:to>
                                    </p:set>
                                    <p:animEffect filter="image" prLst="opacity: 0.5">
                                      <p:cBhvr rctx="IE">
                                        <p:cTn id="27" dur="indefinite"/>
                                        <p:tgtEl>
                                          <p:spTgt spid="6">
                                            <p:txEl>
                                              <p:pRg st="0" end="0"/>
                                            </p:txEl>
                                          </p:spTgt>
                                        </p:tgtEl>
                                      </p:cBhvr>
                                    </p:animEffect>
                                  </p:childTnLst>
                                </p:cTn>
                              </p:par>
                              <p:par>
                                <p:cTn id="28" presetID="9" presetClass="emph" presetSubtype="0" nodeType="withEffect">
                                  <p:stCondLst>
                                    <p:cond delay="0"/>
                                  </p:stCondLst>
                                  <p:childTnLst>
                                    <p:set>
                                      <p:cBhvr rctx="PPT">
                                        <p:cTn id="29" dur="indefinite"/>
                                        <p:tgtEl>
                                          <p:spTgt spid="6">
                                            <p:txEl>
                                              <p:pRg st="1" end="1"/>
                                            </p:txEl>
                                          </p:spTgt>
                                        </p:tgtEl>
                                        <p:attrNameLst>
                                          <p:attrName>style.opacity</p:attrName>
                                        </p:attrNameLst>
                                      </p:cBhvr>
                                      <p:to>
                                        <p:strVal val="0.5"/>
                                      </p:to>
                                    </p:set>
                                    <p:animEffect filter="image" prLst="opacity: 0.5">
                                      <p:cBhvr rctx="IE">
                                        <p:cTn id="30" dur="indefinite"/>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 calcmode="lin" valueType="num">
                                      <p:cBhvr additive="base">
                                        <p:cTn id="3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 calcmode="lin" valueType="num">
                                      <p:cBhvr additive="base">
                                        <p:cTn id="3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4" end="4"/>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 calcmode="lin" valueType="num">
                                      <p:cBhvr additive="base">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5" end="5"/>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 calcmode="lin" valueType="num">
                                      <p:cBhvr additive="base">
                                        <p:cTn id="4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
                                            <p:txEl>
                                              <p:pRg st="6" end="6"/>
                                            </p:txEl>
                                          </p:spTgt>
                                        </p:tgtEl>
                                        <p:attrNameLst>
                                          <p:attrName>ppt_y</p:attrName>
                                        </p:attrNameLst>
                                      </p:cBhvr>
                                      <p:tavLst>
                                        <p:tav tm="0">
                                          <p:val>
                                            <p:strVal val="1+#ppt_h/2"/>
                                          </p:val>
                                        </p:tav>
                                        <p:tav tm="100000">
                                          <p:val>
                                            <p:strVal val="#ppt_y"/>
                                          </p:val>
                                        </p:tav>
                                      </p:tavLst>
                                    </p:anim>
                                  </p:childTnLst>
                                </p:cTn>
                              </p:par>
                              <p:par>
                                <p:cTn id="49" presetID="9" presetClass="emph" presetSubtype="0" nodeType="withEffect">
                                  <p:stCondLst>
                                    <p:cond delay="0"/>
                                  </p:stCondLst>
                                  <p:childTnLst>
                                    <p:set>
                                      <p:cBhvr rctx="PPT">
                                        <p:cTn id="50" dur="indefinite"/>
                                        <p:tgtEl>
                                          <p:spTgt spid="6">
                                            <p:txEl>
                                              <p:pRg st="2" end="2"/>
                                            </p:txEl>
                                          </p:spTgt>
                                        </p:tgtEl>
                                        <p:attrNameLst>
                                          <p:attrName>style.opacity</p:attrName>
                                        </p:attrNameLst>
                                      </p:cBhvr>
                                      <p:to>
                                        <p:strVal val="0.5"/>
                                      </p:to>
                                    </p:set>
                                    <p:animEffect filter="image" prLst="opacity: 0.5">
                                      <p:cBhvr rctx="IE">
                                        <p:cTn id="51" dur="indefinite"/>
                                        <p:tgtEl>
                                          <p:spTgt spid="6">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additive="base">
                                        <p:cTn id="56"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6">
                                            <p:txEl>
                                              <p:pRg st="7" end="7"/>
                                            </p:txEl>
                                          </p:spTgt>
                                        </p:tgtEl>
                                        <p:attrNameLst>
                                          <p:attrName>ppt_y</p:attrName>
                                        </p:attrNameLst>
                                      </p:cBhvr>
                                      <p:tavLst>
                                        <p:tav tm="0">
                                          <p:val>
                                            <p:strVal val="1+#ppt_h/2"/>
                                          </p:val>
                                        </p:tav>
                                        <p:tav tm="100000">
                                          <p:val>
                                            <p:strVal val="#ppt_y"/>
                                          </p:val>
                                        </p:tav>
                                      </p:tavLst>
                                    </p:anim>
                                  </p:childTnLst>
                                </p:cTn>
                              </p:par>
                              <p:par>
                                <p:cTn id="58" presetID="9" presetClass="emph" presetSubtype="0" nodeType="withEffect">
                                  <p:stCondLst>
                                    <p:cond delay="0"/>
                                  </p:stCondLst>
                                  <p:childTnLst>
                                    <p:set>
                                      <p:cBhvr rctx="PPT">
                                        <p:cTn id="59" dur="indefinite"/>
                                        <p:tgtEl>
                                          <p:spTgt spid="6">
                                            <p:txEl>
                                              <p:pRg st="3" end="3"/>
                                            </p:txEl>
                                          </p:spTgt>
                                        </p:tgtEl>
                                        <p:attrNameLst>
                                          <p:attrName>style.opacity</p:attrName>
                                        </p:attrNameLst>
                                      </p:cBhvr>
                                      <p:to>
                                        <p:strVal val="0.5"/>
                                      </p:to>
                                    </p:set>
                                    <p:animEffect filter="image" prLst="opacity: 0.5">
                                      <p:cBhvr rctx="IE">
                                        <p:cTn id="60" dur="indefinite"/>
                                        <p:tgtEl>
                                          <p:spTgt spid="6">
                                            <p:txEl>
                                              <p:pRg st="3" end="3"/>
                                            </p:txEl>
                                          </p:spTgt>
                                        </p:tgtEl>
                                      </p:cBhvr>
                                    </p:animEffect>
                                  </p:childTnLst>
                                </p:cTn>
                              </p:par>
                              <p:par>
                                <p:cTn id="61" presetID="9" presetClass="emph" presetSubtype="0" nodeType="withEffect">
                                  <p:stCondLst>
                                    <p:cond delay="0"/>
                                  </p:stCondLst>
                                  <p:childTnLst>
                                    <p:set>
                                      <p:cBhvr rctx="PPT">
                                        <p:cTn id="62" dur="indefinite"/>
                                        <p:tgtEl>
                                          <p:spTgt spid="6">
                                            <p:txEl>
                                              <p:pRg st="4" end="4"/>
                                            </p:txEl>
                                          </p:spTgt>
                                        </p:tgtEl>
                                        <p:attrNameLst>
                                          <p:attrName>style.opacity</p:attrName>
                                        </p:attrNameLst>
                                      </p:cBhvr>
                                      <p:to>
                                        <p:strVal val="0.5"/>
                                      </p:to>
                                    </p:set>
                                    <p:animEffect filter="image" prLst="opacity: 0.5">
                                      <p:cBhvr rctx="IE">
                                        <p:cTn id="63" dur="indefinite"/>
                                        <p:tgtEl>
                                          <p:spTgt spid="6">
                                            <p:txEl>
                                              <p:pRg st="4" end="4"/>
                                            </p:txEl>
                                          </p:spTgt>
                                        </p:tgtEl>
                                      </p:cBhvr>
                                    </p:animEffect>
                                  </p:childTnLst>
                                </p:cTn>
                              </p:par>
                              <p:par>
                                <p:cTn id="64" presetID="9" presetClass="emph" presetSubtype="0" nodeType="withEffect">
                                  <p:stCondLst>
                                    <p:cond delay="0"/>
                                  </p:stCondLst>
                                  <p:childTnLst>
                                    <p:set>
                                      <p:cBhvr rctx="PPT">
                                        <p:cTn id="65" dur="indefinite"/>
                                        <p:tgtEl>
                                          <p:spTgt spid="6">
                                            <p:txEl>
                                              <p:pRg st="5" end="5"/>
                                            </p:txEl>
                                          </p:spTgt>
                                        </p:tgtEl>
                                        <p:attrNameLst>
                                          <p:attrName>style.opacity</p:attrName>
                                        </p:attrNameLst>
                                      </p:cBhvr>
                                      <p:to>
                                        <p:strVal val="0.5"/>
                                      </p:to>
                                    </p:set>
                                    <p:animEffect filter="image" prLst="opacity: 0.5">
                                      <p:cBhvr rctx="IE">
                                        <p:cTn id="66" dur="indefinite"/>
                                        <p:tgtEl>
                                          <p:spTgt spid="6">
                                            <p:txEl>
                                              <p:pRg st="5" end="5"/>
                                            </p:txEl>
                                          </p:spTgt>
                                        </p:tgtEl>
                                      </p:cBhvr>
                                    </p:animEffect>
                                  </p:childTnLst>
                                </p:cTn>
                              </p:par>
                              <p:par>
                                <p:cTn id="67" presetID="9" presetClass="emph" presetSubtype="0" nodeType="withEffect">
                                  <p:stCondLst>
                                    <p:cond delay="0"/>
                                  </p:stCondLst>
                                  <p:childTnLst>
                                    <p:set>
                                      <p:cBhvr rctx="PPT">
                                        <p:cTn id="68" dur="indefinite"/>
                                        <p:tgtEl>
                                          <p:spTgt spid="6">
                                            <p:txEl>
                                              <p:pRg st="6" end="6"/>
                                            </p:txEl>
                                          </p:spTgt>
                                        </p:tgtEl>
                                        <p:attrNameLst>
                                          <p:attrName>style.opacity</p:attrName>
                                        </p:attrNameLst>
                                      </p:cBhvr>
                                      <p:to>
                                        <p:strVal val="0.5"/>
                                      </p:to>
                                    </p:set>
                                    <p:animEffect filter="image" prLst="opacity: 0.5">
                                      <p:cBhvr rctx="IE">
                                        <p:cTn id="69" dur="indefinite"/>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3658" y="399041"/>
            <a:ext cx="7772400" cy="1069541"/>
          </a:xfrm>
        </p:spPr>
        <p:txBody>
          <a:bodyPr/>
          <a:lstStyle/>
          <a:p>
            <a:r>
              <a:rPr lang="en-US" sz="4000" dirty="0" smtClean="0"/>
              <a:t>Handling the Word of Truth…</a:t>
            </a:r>
            <a:endParaRPr lang="en-US" sz="4000" dirty="0"/>
          </a:p>
        </p:txBody>
      </p:sp>
      <p:sp>
        <p:nvSpPr>
          <p:cNvPr id="5" name="TextBox 4"/>
          <p:cNvSpPr txBox="1"/>
          <p:nvPr/>
        </p:nvSpPr>
        <p:spPr>
          <a:xfrm>
            <a:off x="706582" y="2327564"/>
            <a:ext cx="7287491" cy="4001095"/>
          </a:xfrm>
          <a:prstGeom prst="rect">
            <a:avLst/>
          </a:prstGeom>
          <a:noFill/>
        </p:spPr>
        <p:txBody>
          <a:bodyPr wrap="square" rtlCol="0">
            <a:spAutoFit/>
          </a:bodyPr>
          <a:lstStyle/>
          <a:p>
            <a:pPr>
              <a:spcAft>
                <a:spcPts val="1200"/>
              </a:spcAft>
            </a:pPr>
            <a:r>
              <a:rPr lang="en-US" sz="3200" dirty="0" smtClean="0"/>
              <a:t>“Bumps in the Text”</a:t>
            </a:r>
          </a:p>
          <a:p>
            <a:pPr marL="914400" lvl="1" indent="-457200">
              <a:buFont typeface="Arial" panose="020B0604020202020204" pitchFamily="34" charset="0"/>
              <a:buChar char="•"/>
            </a:pPr>
            <a:r>
              <a:rPr lang="en-US" sz="2800" dirty="0" smtClean="0"/>
              <a:t>“contradictions”</a:t>
            </a:r>
          </a:p>
          <a:p>
            <a:pPr marL="914400" lvl="1" indent="-457200">
              <a:buFont typeface="Arial" panose="020B0604020202020204" pitchFamily="34" charset="0"/>
              <a:buChar char="•"/>
            </a:pPr>
            <a:r>
              <a:rPr lang="en-US" sz="2800" dirty="0"/>
              <a:t>“surprises”</a:t>
            </a:r>
            <a:endParaRPr lang="en-US" sz="2800" dirty="0" smtClean="0"/>
          </a:p>
          <a:p>
            <a:pPr marL="914400" lvl="1" indent="-457200">
              <a:buFont typeface="Arial" panose="020B0604020202020204" pitchFamily="34" charset="0"/>
              <a:buChar char="•"/>
            </a:pPr>
            <a:endParaRPr lang="en-US" sz="2800" dirty="0" smtClean="0"/>
          </a:p>
          <a:p>
            <a:pPr>
              <a:spcAft>
                <a:spcPts val="1200"/>
              </a:spcAft>
            </a:pPr>
            <a:r>
              <a:rPr lang="en-US" sz="3200" dirty="0" smtClean="0"/>
              <a:t>Do we assume…</a:t>
            </a:r>
          </a:p>
          <a:p>
            <a:pPr marL="914400" lvl="1" indent="-457200">
              <a:buFont typeface="Arial" panose="020B0604020202020204" pitchFamily="34" charset="0"/>
              <a:buChar char="•"/>
            </a:pPr>
            <a:r>
              <a:rPr lang="en-US" sz="2800" dirty="0" smtClean="0"/>
              <a:t>Harmony?</a:t>
            </a:r>
          </a:p>
          <a:p>
            <a:pPr marL="914400" lvl="1" indent="-457200">
              <a:buFont typeface="Arial" panose="020B0604020202020204" pitchFamily="34" charset="0"/>
              <a:buChar char="•"/>
            </a:pPr>
            <a:r>
              <a:rPr lang="en-US" sz="2800" dirty="0" smtClean="0"/>
              <a:t>Multiple theologies, ideologies?</a:t>
            </a:r>
            <a:endParaRPr lang="en-US" sz="3200" dirty="0" smtClean="0"/>
          </a:p>
          <a:p>
            <a:endParaRPr lang="en-US" sz="3200" dirty="0"/>
          </a:p>
        </p:txBody>
      </p:sp>
    </p:spTree>
    <p:extLst>
      <p:ext uri="{BB962C8B-B14F-4D97-AF65-F5344CB8AC3E}">
        <p14:creationId xmlns:p14="http://schemas.microsoft.com/office/powerpoint/2010/main" val="3790981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5613" y="274638"/>
            <a:ext cx="8226425" cy="868362"/>
          </a:xfrm>
        </p:spPr>
        <p:txBody>
          <a:bodyPr/>
          <a:lstStyle/>
          <a:p>
            <a:r>
              <a:rPr lang="en-US" dirty="0" smtClean="0"/>
              <a:t>“Digging” as a </a:t>
            </a:r>
            <a:r>
              <a:rPr lang="en-US" dirty="0"/>
              <a:t>M</a:t>
            </a:r>
            <a:r>
              <a:rPr lang="en-US" dirty="0" smtClean="0"/>
              <a:t>etaphor</a:t>
            </a:r>
            <a:endParaRPr lang="en-US" dirty="0"/>
          </a:p>
        </p:txBody>
      </p:sp>
      <p:sp>
        <p:nvSpPr>
          <p:cNvPr id="58371" name="Rectangle 3"/>
          <p:cNvSpPr>
            <a:spLocks noGrp="1" noChangeArrowheads="1"/>
          </p:cNvSpPr>
          <p:nvPr>
            <p:ph type="body" idx="1"/>
          </p:nvPr>
        </p:nvSpPr>
        <p:spPr>
          <a:xfrm>
            <a:off x="292100" y="3351251"/>
            <a:ext cx="8636000" cy="3252749"/>
          </a:xfrm>
        </p:spPr>
        <p:txBody>
          <a:bodyPr/>
          <a:lstStyle/>
          <a:p>
            <a:pPr>
              <a:buFont typeface="Arial" panose="020B0604020202020204" pitchFamily="34" charset="0"/>
              <a:buChar char="•"/>
            </a:pPr>
            <a:r>
              <a:rPr lang="en-US" i="1" dirty="0" smtClean="0"/>
              <a:t>How does a </a:t>
            </a:r>
            <a:r>
              <a:rPr lang="en-US" b="1" i="1" dirty="0" smtClean="0"/>
              <a:t>miner</a:t>
            </a:r>
            <a:r>
              <a:rPr lang="en-US" i="1" dirty="0" smtClean="0"/>
              <a:t> see the ground s/he digs in?</a:t>
            </a:r>
          </a:p>
          <a:p>
            <a:pPr>
              <a:buFont typeface="Arial" panose="020B0604020202020204" pitchFamily="34" charset="0"/>
              <a:buChar char="•"/>
            </a:pPr>
            <a:r>
              <a:rPr lang="en-US" i="1" dirty="0" smtClean="0"/>
              <a:t>How does an </a:t>
            </a:r>
            <a:r>
              <a:rPr lang="en-US" b="1" i="1" dirty="0" smtClean="0"/>
              <a:t>archaeologist</a:t>
            </a:r>
            <a:r>
              <a:rPr lang="en-US" i="1" dirty="0" smtClean="0"/>
              <a:t> see the ground s/he digs in?</a:t>
            </a:r>
            <a:endParaRPr lang="en-US" i="1" dirty="0"/>
          </a:p>
          <a:p>
            <a:pPr lvl="1">
              <a:spcBef>
                <a:spcPts val="1800"/>
              </a:spcBef>
              <a:buFont typeface="Arial" pitchFamily="34" charset="0"/>
              <a:buChar char="‒"/>
            </a:pPr>
            <a:r>
              <a:rPr lang="en-US" u="sng" dirty="0" smtClean="0"/>
              <a:t>Purpose</a:t>
            </a:r>
            <a:r>
              <a:rPr lang="en-US" dirty="0" smtClean="0"/>
              <a:t>: 	ore 	vs. 	civilization layers, artifacts</a:t>
            </a:r>
          </a:p>
          <a:p>
            <a:pPr lvl="1">
              <a:spcBef>
                <a:spcPts val="1800"/>
              </a:spcBef>
              <a:buFont typeface="Arial" pitchFamily="34" charset="0"/>
              <a:buChar char="‒"/>
            </a:pPr>
            <a:r>
              <a:rPr lang="en-US" dirty="0" smtClean="0"/>
              <a:t>Implications:	excavator	vs. 	   trowel &amp; brush				open-cut 	vs. 	   stratigraphy </a:t>
            </a:r>
          </a:p>
          <a:p>
            <a:pPr>
              <a:spcBef>
                <a:spcPts val="1800"/>
              </a:spcBef>
            </a:pPr>
            <a:r>
              <a:rPr lang="en-US" i="1" dirty="0" smtClean="0"/>
              <a:t>How does the condition of one’s eyes affect what we see?</a:t>
            </a:r>
          </a:p>
          <a:p>
            <a:pPr lvl="1">
              <a:buFont typeface="Arial" pitchFamily="34" charset="0"/>
              <a:buChar char="‒"/>
            </a:pPr>
            <a:endParaRPr lang="en-US" dirty="0"/>
          </a:p>
        </p:txBody>
      </p:sp>
      <p:grpSp>
        <p:nvGrpSpPr>
          <p:cNvPr id="4" name="Group 3"/>
          <p:cNvGrpSpPr/>
          <p:nvPr/>
        </p:nvGrpSpPr>
        <p:grpSpPr>
          <a:xfrm>
            <a:off x="1354668" y="1252291"/>
            <a:ext cx="6468533" cy="2098960"/>
            <a:chOff x="2277534" y="4025124"/>
            <a:chExt cx="6468533" cy="209896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7534" y="4025125"/>
              <a:ext cx="3158066" cy="2098959"/>
            </a:xfrm>
            <a:prstGeom prst="rect">
              <a:avLst/>
            </a:prstGeom>
            <a:ln>
              <a:noFill/>
            </a:ln>
            <a:effectLst>
              <a:softEdge rad="112500"/>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2516" y="4025124"/>
              <a:ext cx="3333551" cy="2098960"/>
            </a:xfrm>
            <a:prstGeom prst="rect">
              <a:avLst/>
            </a:prstGeom>
            <a:ln>
              <a:noFill/>
            </a:ln>
            <a:effectLst>
              <a:softEdge rad="112500"/>
            </a:effectLst>
          </p:spPr>
        </p:pic>
      </p:grpSp>
    </p:spTree>
    <p:extLst>
      <p:ext uri="{BB962C8B-B14F-4D97-AF65-F5344CB8AC3E}">
        <p14:creationId xmlns:p14="http://schemas.microsoft.com/office/powerpoint/2010/main" val="296982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fade">
                                      <p:cBhvr>
                                        <p:cTn id="7" dur="1000"/>
                                        <p:tgtEl>
                                          <p:spTgt spid="58371">
                                            <p:txEl>
                                              <p:pRg st="0" end="0"/>
                                            </p:txEl>
                                          </p:spTgt>
                                        </p:tgtEl>
                                      </p:cBhvr>
                                    </p:animEffect>
                                    <p:anim calcmode="lin" valueType="num">
                                      <p:cBhvr>
                                        <p:cTn id="8" dur="10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837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fade">
                                      <p:cBhvr>
                                        <p:cTn id="12" dur="1000"/>
                                        <p:tgtEl>
                                          <p:spTgt spid="58371">
                                            <p:txEl>
                                              <p:pRg st="1" end="1"/>
                                            </p:txEl>
                                          </p:spTgt>
                                        </p:tgtEl>
                                      </p:cBhvr>
                                    </p:animEffect>
                                    <p:anim calcmode="lin" valueType="num">
                                      <p:cBhvr>
                                        <p:cTn id="13" dur="10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83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8371">
                                            <p:txEl>
                                              <p:pRg st="2" end="2"/>
                                            </p:txEl>
                                          </p:spTgt>
                                        </p:tgtEl>
                                        <p:attrNameLst>
                                          <p:attrName>style.visibility</p:attrName>
                                        </p:attrNameLst>
                                      </p:cBhvr>
                                      <p:to>
                                        <p:strVal val="visible"/>
                                      </p:to>
                                    </p:set>
                                    <p:animEffect transition="in" filter="fade">
                                      <p:cBhvr>
                                        <p:cTn id="19" dur="1000"/>
                                        <p:tgtEl>
                                          <p:spTgt spid="58371">
                                            <p:txEl>
                                              <p:pRg st="2" end="2"/>
                                            </p:txEl>
                                          </p:spTgt>
                                        </p:tgtEl>
                                      </p:cBhvr>
                                    </p:animEffect>
                                    <p:anim calcmode="lin" valueType="num">
                                      <p:cBhvr>
                                        <p:cTn id="20" dur="10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83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8371">
                                            <p:txEl>
                                              <p:pRg st="3" end="3"/>
                                            </p:txEl>
                                          </p:spTgt>
                                        </p:tgtEl>
                                        <p:attrNameLst>
                                          <p:attrName>style.visibility</p:attrName>
                                        </p:attrNameLst>
                                      </p:cBhvr>
                                      <p:to>
                                        <p:strVal val="visible"/>
                                      </p:to>
                                    </p:set>
                                    <p:animEffect transition="in" filter="fade">
                                      <p:cBhvr>
                                        <p:cTn id="26" dur="1000"/>
                                        <p:tgtEl>
                                          <p:spTgt spid="58371">
                                            <p:txEl>
                                              <p:pRg st="3" end="3"/>
                                            </p:txEl>
                                          </p:spTgt>
                                        </p:tgtEl>
                                      </p:cBhvr>
                                    </p:animEffect>
                                    <p:anim calcmode="lin" valueType="num">
                                      <p:cBhvr>
                                        <p:cTn id="27" dur="10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583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8371">
                                            <p:txEl>
                                              <p:pRg st="4" end="4"/>
                                            </p:txEl>
                                          </p:spTgt>
                                        </p:tgtEl>
                                        <p:attrNameLst>
                                          <p:attrName>style.visibility</p:attrName>
                                        </p:attrNameLst>
                                      </p:cBhvr>
                                      <p:to>
                                        <p:strVal val="visible"/>
                                      </p:to>
                                    </p:set>
                                    <p:animEffect transition="in" filter="fade">
                                      <p:cBhvr>
                                        <p:cTn id="33" dur="1000"/>
                                        <p:tgtEl>
                                          <p:spTgt spid="58371">
                                            <p:txEl>
                                              <p:pRg st="4" end="4"/>
                                            </p:txEl>
                                          </p:spTgt>
                                        </p:tgtEl>
                                      </p:cBhvr>
                                    </p:animEffect>
                                    <p:anim calcmode="lin" valueType="num">
                                      <p:cBhvr>
                                        <p:cTn id="34" dur="10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583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956" y="290286"/>
            <a:ext cx="8501927" cy="6270171"/>
          </a:xfrm>
          <a:prstGeom prst="rect">
            <a:avLst/>
          </a:prstGeom>
        </p:spPr>
      </p:pic>
      <p:sp>
        <p:nvSpPr>
          <p:cNvPr id="58370" name="Rectangle 2"/>
          <p:cNvSpPr>
            <a:spLocks noGrp="1" noChangeArrowheads="1"/>
          </p:cNvSpPr>
          <p:nvPr>
            <p:ph type="title"/>
          </p:nvPr>
        </p:nvSpPr>
        <p:spPr>
          <a:xfrm>
            <a:off x="438680" y="427038"/>
            <a:ext cx="8226425" cy="1013835"/>
          </a:xfrm>
        </p:spPr>
        <p:txBody>
          <a:bodyPr/>
          <a:lstStyle/>
          <a:p>
            <a:pPr marL="914400" indent="-914400"/>
            <a:r>
              <a:rPr lang="en-US" sz="4400" dirty="0" smtClean="0">
                <a:solidFill>
                  <a:srgbClr val="C00000"/>
                </a:solidFill>
              </a:rPr>
              <a:t>A Triptych</a:t>
            </a:r>
            <a:endParaRPr lang="en-US" dirty="0">
              <a:solidFill>
                <a:srgbClr val="C00000"/>
              </a:solidFill>
            </a:endParaRPr>
          </a:p>
        </p:txBody>
      </p:sp>
    </p:spTree>
    <p:extLst>
      <p:ext uri="{BB962C8B-B14F-4D97-AF65-F5344CB8AC3E}">
        <p14:creationId xmlns:p14="http://schemas.microsoft.com/office/powerpoint/2010/main" val="2302745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38680" y="427038"/>
            <a:ext cx="8226425" cy="1013835"/>
          </a:xfrm>
        </p:spPr>
        <p:txBody>
          <a:bodyPr/>
          <a:lstStyle/>
          <a:p>
            <a:pPr marL="914400" indent="-914400"/>
            <a:r>
              <a:rPr lang="en-US" sz="4400" dirty="0" smtClean="0"/>
              <a:t>Another “Triptych” </a:t>
            </a:r>
            <a:endParaRPr lang="en-US" dirty="0"/>
          </a:p>
        </p:txBody>
      </p:sp>
      <p:grpSp>
        <p:nvGrpSpPr>
          <p:cNvPr id="3" name="Group 2"/>
          <p:cNvGrpSpPr/>
          <p:nvPr/>
        </p:nvGrpSpPr>
        <p:grpSpPr>
          <a:xfrm>
            <a:off x="198098" y="1914236"/>
            <a:ext cx="4184733" cy="2300763"/>
            <a:chOff x="198098" y="1914236"/>
            <a:chExt cx="4184733" cy="2300763"/>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098" y="1914236"/>
              <a:ext cx="4184733" cy="2300763"/>
            </a:xfrm>
            <a:prstGeom prst="rect">
              <a:avLst/>
            </a:prstGeom>
            <a:ln>
              <a:noFill/>
            </a:ln>
            <a:effectLst>
              <a:softEdge rad="112500"/>
            </a:effectLst>
          </p:spPr>
        </p:pic>
        <p:sp>
          <p:nvSpPr>
            <p:cNvPr id="2" name="TextBox 1"/>
            <p:cNvSpPr txBox="1"/>
            <p:nvPr/>
          </p:nvSpPr>
          <p:spPr>
            <a:xfrm>
              <a:off x="441783" y="3499165"/>
              <a:ext cx="2173888" cy="523220"/>
            </a:xfrm>
            <a:prstGeom prst="rect">
              <a:avLst/>
            </a:prstGeom>
          </p:spPr>
          <p:style>
            <a:lnRef idx="0">
              <a:scrgbClr r="0" g="0" b="0"/>
            </a:lnRef>
            <a:fillRef idx="1002">
              <a:schemeClr val="dk2"/>
            </a:fillRef>
            <a:effectRef idx="0">
              <a:scrgbClr r="0" g="0" b="0"/>
            </a:effectRef>
            <a:fontRef idx="major"/>
          </p:style>
          <p:txBody>
            <a:bodyPr wrap="square" rtlCol="0">
              <a:spAutoFit/>
            </a:bodyPr>
            <a:lstStyle/>
            <a:p>
              <a:pPr algn="ctr"/>
              <a:r>
                <a:rPr lang="en-US" sz="2800" dirty="0" smtClean="0">
                  <a:solidFill>
                    <a:srgbClr val="920000"/>
                  </a:solidFill>
                </a:rPr>
                <a:t>CONTEXT</a:t>
              </a:r>
              <a:endParaRPr lang="en-US" dirty="0">
                <a:solidFill>
                  <a:srgbClr val="920000"/>
                </a:solidFill>
              </a:endParaRPr>
            </a:p>
          </p:txBody>
        </p:sp>
      </p:grpSp>
      <p:grpSp>
        <p:nvGrpSpPr>
          <p:cNvPr id="10" name="Group 9"/>
          <p:cNvGrpSpPr/>
          <p:nvPr/>
        </p:nvGrpSpPr>
        <p:grpSpPr>
          <a:xfrm>
            <a:off x="2438399" y="2175164"/>
            <a:ext cx="4530547" cy="4294452"/>
            <a:chOff x="2803019" y="3190073"/>
            <a:chExt cx="4133850" cy="3053412"/>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3019" y="3190073"/>
              <a:ext cx="4133850" cy="3053412"/>
            </a:xfrm>
            <a:prstGeom prst="rect">
              <a:avLst/>
            </a:prstGeom>
            <a:ln>
              <a:noFill/>
            </a:ln>
            <a:effectLst>
              <a:softEdge rad="112500"/>
            </a:effectLst>
          </p:spPr>
        </p:pic>
        <p:sp>
          <p:nvSpPr>
            <p:cNvPr id="8" name="TextBox 7"/>
            <p:cNvSpPr txBox="1"/>
            <p:nvPr/>
          </p:nvSpPr>
          <p:spPr>
            <a:xfrm>
              <a:off x="3704360" y="5512300"/>
              <a:ext cx="1745672" cy="584775"/>
            </a:xfrm>
            <a:prstGeom prst="rect">
              <a:avLst/>
            </a:prstGeom>
          </p:spPr>
          <p:style>
            <a:lnRef idx="0">
              <a:scrgbClr r="0" g="0" b="0"/>
            </a:lnRef>
            <a:fillRef idx="1002">
              <a:schemeClr val="dk2"/>
            </a:fillRef>
            <a:effectRef idx="0">
              <a:scrgbClr r="0" g="0" b="0"/>
            </a:effectRef>
            <a:fontRef idx="major"/>
          </p:style>
          <p:txBody>
            <a:bodyPr wrap="square" rtlCol="0">
              <a:spAutoFit/>
            </a:bodyPr>
            <a:lstStyle/>
            <a:p>
              <a:pPr algn="ctr"/>
              <a:r>
                <a:rPr lang="en-US" sz="3200" dirty="0" smtClean="0">
                  <a:solidFill>
                    <a:srgbClr val="920000"/>
                  </a:solidFill>
                </a:rPr>
                <a:t>TEXT</a:t>
              </a:r>
              <a:endParaRPr lang="en-US" dirty="0">
                <a:solidFill>
                  <a:srgbClr val="920000"/>
                </a:solidFill>
              </a:endParaRPr>
            </a:p>
          </p:txBody>
        </p:sp>
      </p:grpSp>
      <p:grpSp>
        <p:nvGrpSpPr>
          <p:cNvPr id="11" name="Group 10"/>
          <p:cNvGrpSpPr/>
          <p:nvPr/>
        </p:nvGrpSpPr>
        <p:grpSpPr>
          <a:xfrm flipH="1">
            <a:off x="6405038" y="4215000"/>
            <a:ext cx="2590802" cy="2547720"/>
            <a:chOff x="6305550" y="3276600"/>
            <a:chExt cx="2609850" cy="3053412"/>
          </a:xfrm>
        </p:grpSpPr>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r="10372" b="26860"/>
            <a:stretch/>
          </p:blipFill>
          <p:spPr>
            <a:xfrm>
              <a:off x="6305550" y="3276600"/>
              <a:ext cx="2609850" cy="3053412"/>
            </a:xfrm>
            <a:prstGeom prst="rect">
              <a:avLst/>
            </a:prstGeom>
            <a:ln>
              <a:noFill/>
            </a:ln>
            <a:effectLst>
              <a:softEdge rad="112500"/>
            </a:effectLst>
          </p:spPr>
        </p:pic>
        <p:sp>
          <p:nvSpPr>
            <p:cNvPr id="9" name="TextBox 8"/>
            <p:cNvSpPr txBox="1"/>
            <p:nvPr/>
          </p:nvSpPr>
          <p:spPr>
            <a:xfrm>
              <a:off x="6748895" y="5510491"/>
              <a:ext cx="1916209" cy="584775"/>
            </a:xfrm>
            <a:prstGeom prst="rect">
              <a:avLst/>
            </a:prstGeom>
          </p:spPr>
          <p:style>
            <a:lnRef idx="0">
              <a:scrgbClr r="0" g="0" b="0"/>
            </a:lnRef>
            <a:fillRef idx="1002">
              <a:schemeClr val="dk2"/>
            </a:fillRef>
            <a:effectRef idx="0">
              <a:scrgbClr r="0" g="0" b="0"/>
            </a:effectRef>
            <a:fontRef idx="major"/>
          </p:style>
          <p:txBody>
            <a:bodyPr wrap="square" rtlCol="0">
              <a:spAutoFit/>
            </a:bodyPr>
            <a:lstStyle/>
            <a:p>
              <a:r>
                <a:rPr lang="en-US" sz="3200" dirty="0" smtClean="0">
                  <a:solidFill>
                    <a:srgbClr val="920000"/>
                  </a:solidFill>
                </a:rPr>
                <a:t>READER</a:t>
              </a:r>
              <a:endParaRPr lang="en-US" dirty="0">
                <a:solidFill>
                  <a:srgbClr val="920000"/>
                </a:solidFill>
              </a:endParaRPr>
            </a:p>
          </p:txBody>
        </p:sp>
      </p:grpSp>
    </p:spTree>
    <p:extLst>
      <p:ext uri="{BB962C8B-B14F-4D97-AF65-F5344CB8AC3E}">
        <p14:creationId xmlns:p14="http://schemas.microsoft.com/office/powerpoint/2010/main" val="3836073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5613" y="274638"/>
            <a:ext cx="8226425" cy="817562"/>
          </a:xfrm>
        </p:spPr>
        <p:txBody>
          <a:bodyPr/>
          <a:lstStyle/>
          <a:p>
            <a:r>
              <a:rPr lang="en-US" dirty="0" smtClean="0"/>
              <a:t>“Digging” into the Word</a:t>
            </a:r>
            <a:endParaRPr lang="en-US" dirty="0"/>
          </a:p>
        </p:txBody>
      </p:sp>
      <p:pic>
        <p:nvPicPr>
          <p:cNvPr id="3" name="Content Placeholder 2"/>
          <p:cNvPicPr>
            <a:picLocks noGrp="1" noChangeAspect="1"/>
          </p:cNvPicPr>
          <p:nvPr>
            <p:ph idx="1"/>
          </p:nvPr>
        </p:nvPicPr>
        <p:blipFill rotWithShape="1">
          <a:blip r:embed="rId3">
            <a:duotone>
              <a:prstClr val="black"/>
              <a:srgbClr val="5D1803">
                <a:tint val="45000"/>
                <a:satMod val="400000"/>
              </a:srgbClr>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87" t="-676" r="-787" b="10001"/>
          <a:stretch/>
        </p:blipFill>
        <p:spPr>
          <a:xfrm>
            <a:off x="4013271" y="1418662"/>
            <a:ext cx="4851257" cy="3915338"/>
          </a:xfrm>
          <a:prstGeom prst="rect">
            <a:avLst/>
          </a:prstGeom>
          <a:ln>
            <a:noFill/>
          </a:ln>
          <a:effectLst>
            <a:softEdge rad="112500"/>
          </a:effectLst>
        </p:spPr>
      </p:pic>
      <p:sp>
        <p:nvSpPr>
          <p:cNvPr id="7" name="Flowchart: Extract 6"/>
          <p:cNvSpPr/>
          <p:nvPr/>
        </p:nvSpPr>
        <p:spPr>
          <a:xfrm>
            <a:off x="4191000" y="1460500"/>
            <a:ext cx="4495800" cy="3352800"/>
          </a:xfrm>
          <a:prstGeom prst="flowChartExtrac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4900493" y="2619822"/>
            <a:ext cx="3076813" cy="2118134"/>
          </a:xfrm>
          <a:prstGeom prst="rect">
            <a:avLst/>
          </a:prstGeom>
          <a:noFill/>
        </p:spPr>
        <p:txBody>
          <a:bodyPr wrap="square" rtlCol="0" anchor="ctr">
            <a:spAutoFit/>
          </a:bodyPr>
          <a:lstStyle/>
          <a:p>
            <a:pPr algn="ctr">
              <a:spcBef>
                <a:spcPts val="1200"/>
              </a:spcBef>
            </a:pPr>
            <a:r>
              <a:rPr lang="en-US" sz="2400" b="1" dirty="0" smtClean="0"/>
              <a:t>Bedrock</a:t>
            </a:r>
            <a:endParaRPr lang="en-US" b="1" dirty="0" smtClean="0"/>
          </a:p>
          <a:p>
            <a:pPr algn="ctr">
              <a:spcBef>
                <a:spcPts val="1200"/>
              </a:spcBef>
            </a:pPr>
            <a:r>
              <a:rPr lang="en-US" dirty="0" smtClean="0"/>
              <a:t>Christ the Chief Cornerstone</a:t>
            </a:r>
          </a:p>
          <a:p>
            <a:pPr algn="ctr">
              <a:spcBef>
                <a:spcPts val="1200"/>
              </a:spcBef>
            </a:pPr>
            <a:r>
              <a:rPr lang="en-US" dirty="0" smtClean="0"/>
              <a:t>Prophets &amp; Apostles (Scripture) the foundation</a:t>
            </a:r>
            <a:endParaRPr lang="en-US" dirty="0"/>
          </a:p>
        </p:txBody>
      </p:sp>
      <p:sp>
        <p:nvSpPr>
          <p:cNvPr id="9" name="TextBox 8"/>
          <p:cNvSpPr txBox="1"/>
          <p:nvPr/>
        </p:nvSpPr>
        <p:spPr>
          <a:xfrm>
            <a:off x="330200" y="1447800"/>
            <a:ext cx="3860800" cy="3631763"/>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000" dirty="0" smtClean="0"/>
              <a:t>The Biblical Text = Bedrock, dependable </a:t>
            </a:r>
          </a:p>
          <a:p>
            <a:pPr marL="800100" lvl="1" indent="-342900">
              <a:spcBef>
                <a:spcPts val="1200"/>
              </a:spcBef>
              <a:buFont typeface="Arial" panose="020B0604020202020204" pitchFamily="34" charset="0"/>
              <a:buChar char="‒"/>
            </a:pPr>
            <a:r>
              <a:rPr lang="en-US" sz="2000" dirty="0"/>
              <a:t>Inerrant</a:t>
            </a:r>
          </a:p>
          <a:p>
            <a:pPr marL="800100" lvl="1" indent="-342900">
              <a:spcBef>
                <a:spcPts val="1200"/>
              </a:spcBef>
              <a:buFont typeface="Arial" panose="020B0604020202020204" pitchFamily="34" charset="0"/>
              <a:buChar char="‒"/>
            </a:pPr>
            <a:r>
              <a:rPr lang="en-US" sz="2000" dirty="0"/>
              <a:t>Clear &amp; unified in its witness</a:t>
            </a:r>
          </a:p>
          <a:p>
            <a:pPr marL="285750" indent="-285750">
              <a:spcBef>
                <a:spcPts val="1200"/>
              </a:spcBef>
              <a:buFont typeface="Arial" panose="020B0604020202020204" pitchFamily="34" charset="0"/>
              <a:buChar char="•"/>
            </a:pPr>
            <a:r>
              <a:rPr lang="en-US" sz="2000" dirty="0" smtClean="0"/>
              <a:t>Digging through</a:t>
            </a:r>
            <a:r>
              <a:rPr lang="en-US" sz="2000" i="1" dirty="0" smtClean="0"/>
              <a:t> </a:t>
            </a:r>
            <a:r>
              <a:rPr lang="en-US" sz="2000" dirty="0" smtClean="0"/>
              <a:t>the</a:t>
            </a:r>
            <a:r>
              <a:rPr lang="en-US" sz="2000" i="1" dirty="0" smtClean="0"/>
              <a:t> </a:t>
            </a:r>
            <a:r>
              <a:rPr lang="en-US" sz="2000" dirty="0" smtClean="0"/>
              <a:t>“mud” &amp; “silt” </a:t>
            </a:r>
            <a:r>
              <a:rPr lang="en-US" sz="2000" dirty="0" smtClean="0">
                <a:sym typeface="Wingdings" panose="05000000000000000000" pitchFamily="2" charset="2"/>
              </a:rPr>
              <a:t>that “blinds”</a:t>
            </a:r>
            <a:r>
              <a:rPr lang="en-US" sz="2000" dirty="0" smtClean="0"/>
              <a:t> &amp; “deafens”</a:t>
            </a:r>
          </a:p>
          <a:p>
            <a:pPr marL="800100" lvl="1" indent="-342900">
              <a:spcBef>
                <a:spcPts val="1200"/>
              </a:spcBef>
              <a:buFont typeface="Arial" panose="020B0604020202020204" pitchFamily="34" charset="0"/>
              <a:buChar char="‒"/>
            </a:pPr>
            <a:r>
              <a:rPr lang="en-US" sz="2000" dirty="0" smtClean="0"/>
              <a:t>the spirit of our age</a:t>
            </a:r>
          </a:p>
          <a:p>
            <a:pPr marL="800100" lvl="1" indent="-342900">
              <a:spcBef>
                <a:spcPts val="1200"/>
              </a:spcBef>
              <a:buFont typeface="Arial" panose="020B0604020202020204" pitchFamily="34" charset="0"/>
              <a:buChar char="‒"/>
            </a:pPr>
            <a:r>
              <a:rPr lang="en-US" sz="2000" dirty="0" smtClean="0"/>
              <a:t>my idols (cf. Ps 115; 135)</a:t>
            </a:r>
          </a:p>
        </p:txBody>
      </p:sp>
      <p:sp>
        <p:nvSpPr>
          <p:cNvPr id="10" name="TextBox 9"/>
          <p:cNvSpPr txBox="1"/>
          <p:nvPr/>
        </p:nvSpPr>
        <p:spPr>
          <a:xfrm>
            <a:off x="330200" y="5232400"/>
            <a:ext cx="8686800" cy="1831271"/>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that day the deaf shall hear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words of a book,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out of their gloom and darkness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eyes of the blind shall see</a:t>
            </a:r>
            <a:r>
              <a:rPr lang="en-US" dirty="0" smtClean="0">
                <a:latin typeface="Times New Roman" panose="02020603050405020304" pitchFamily="18" charset="0"/>
                <a:cs typeface="Times New Roman" panose="02020603050405020304" pitchFamily="18" charset="0"/>
              </a:rPr>
              <a:t>.  (Isa 29:18)</a:t>
            </a:r>
          </a:p>
          <a:p>
            <a:pPr>
              <a:spcBef>
                <a:spcPts val="600"/>
              </a:spcBef>
            </a:pPr>
            <a:r>
              <a:rPr lang="en-US" dirty="0">
                <a:latin typeface="Times New Roman" panose="02020603050405020304" pitchFamily="18" charset="0"/>
                <a:cs typeface="Times New Roman" panose="02020603050405020304" pitchFamily="18" charset="0"/>
              </a:rPr>
              <a:t>The Spirit of the Lord God is upon me, </a:t>
            </a:r>
            <a:r>
              <a:rPr lang="en-US" dirty="0" smtClean="0">
                <a:latin typeface="Times New Roman" panose="02020603050405020304" pitchFamily="18" charset="0"/>
                <a:cs typeface="Times New Roman" panose="02020603050405020304" pitchFamily="18" charset="0"/>
              </a:rPr>
              <a:t>because </a:t>
            </a:r>
            <a:r>
              <a:rPr lang="en-US" dirty="0">
                <a:latin typeface="Times New Roman" panose="02020603050405020304" pitchFamily="18" charset="0"/>
                <a:cs typeface="Times New Roman" panose="02020603050405020304" pitchFamily="18" charset="0"/>
              </a:rPr>
              <a:t>the Lord has anointed me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bring good news to the poor; </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has sent me to bind up the brokenhearted,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proclaim liberty to the captives,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the opening of the prison to those who are </a:t>
            </a:r>
            <a:r>
              <a:rPr lang="en-US" dirty="0" smtClean="0">
                <a:latin typeface="Times New Roman" panose="02020603050405020304" pitchFamily="18" charset="0"/>
                <a:cs typeface="Times New Roman" panose="02020603050405020304" pitchFamily="18" charset="0"/>
              </a:rPr>
              <a:t>bound… (Isa 61:1; Luke 4:16-21)</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162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 calcmode="lin" valueType="num">
                                      <p:cBhvr additive="base">
                                        <p:cTn id="7"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anim calcmode="lin" valueType="num">
                                      <p:cBhvr additive="base">
                                        <p:cTn id="1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anim calcmode="lin" valueType="num">
                                      <p:cBhvr additive="base">
                                        <p:cTn id="15"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additive="base">
                                        <p:cTn id="21"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
                                            <p:txEl>
                                              <p:pRg st="1" end="1"/>
                                            </p:txEl>
                                          </p:spTgt>
                                        </p:tgtEl>
                                        <p:attrNameLst>
                                          <p:attrName>style.visibility</p:attrName>
                                        </p:attrNameLst>
                                      </p:cBhvr>
                                      <p:to>
                                        <p:strVal val="visible"/>
                                      </p:to>
                                    </p:set>
                                    <p:anim calcmode="lin" valueType="num">
                                      <p:cBhvr additive="base">
                                        <p:cTn id="25"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anim calcmode="lin" valueType="num">
                                      <p:cBhvr additive="base">
                                        <p:cTn id="3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5611" y="158524"/>
            <a:ext cx="8226425" cy="1143000"/>
          </a:xfrm>
        </p:spPr>
        <p:txBody>
          <a:bodyPr/>
          <a:lstStyle/>
          <a:p>
            <a:r>
              <a:rPr lang="en-US" dirty="0" smtClean="0"/>
              <a:t>Seeing the Ground &amp; “Digging” into the Word: the </a:t>
            </a:r>
            <a:r>
              <a:rPr lang="en-US" b="1" u="sng" dirty="0" smtClean="0"/>
              <a:t>Church</a:t>
            </a:r>
            <a:endParaRPr lang="en-US" b="1" u="sng" dirty="0"/>
          </a:p>
        </p:txBody>
      </p:sp>
      <p:sp>
        <p:nvSpPr>
          <p:cNvPr id="58371" name="Rectangle 3"/>
          <p:cNvSpPr>
            <a:spLocks noGrp="1" noChangeArrowheads="1"/>
          </p:cNvSpPr>
          <p:nvPr>
            <p:ph type="body" idx="1"/>
          </p:nvPr>
        </p:nvSpPr>
        <p:spPr>
          <a:xfrm>
            <a:off x="348191" y="1417638"/>
            <a:ext cx="8441267" cy="4525963"/>
          </a:xfrm>
        </p:spPr>
        <p:txBody>
          <a:bodyPr/>
          <a:lstStyle/>
          <a:p>
            <a:pPr>
              <a:spcBef>
                <a:spcPts val="1800"/>
              </a:spcBef>
            </a:pPr>
            <a:r>
              <a:rPr lang="en-US" dirty="0" smtClean="0"/>
              <a:t>Metaphors have their limits!</a:t>
            </a:r>
          </a:p>
          <a:p>
            <a:pPr lvl="1">
              <a:spcBef>
                <a:spcPts val="1800"/>
              </a:spcBef>
              <a:buFont typeface="Arial" panose="020B0604020202020204" pitchFamily="34" charset="0"/>
              <a:buChar char="‒"/>
            </a:pPr>
            <a:r>
              <a:rPr lang="en-US" dirty="0" smtClean="0"/>
              <a:t>We “hear” the Word (</a:t>
            </a:r>
            <a:r>
              <a:rPr lang="en-US" i="1" dirty="0"/>
              <a:t>Viva </a:t>
            </a:r>
            <a:r>
              <a:rPr lang="en-US" i="1" dirty="0" err="1"/>
              <a:t>Vox</a:t>
            </a:r>
            <a:r>
              <a:rPr lang="en-US" i="1" dirty="0"/>
              <a:t> </a:t>
            </a:r>
            <a:r>
              <a:rPr lang="en-US" i="1" dirty="0" smtClean="0"/>
              <a:t>Dei</a:t>
            </a:r>
            <a:r>
              <a:rPr lang="en-US" dirty="0" smtClean="0"/>
              <a:t>), e.g.,</a:t>
            </a:r>
          </a:p>
          <a:p>
            <a:pPr marL="1082675" lvl="1">
              <a:spcBef>
                <a:spcPts val="1200"/>
              </a:spcBef>
              <a:buFont typeface="Arial" panose="020B0604020202020204" pitchFamily="34" charset="0"/>
              <a:buChar char="‒"/>
            </a:pPr>
            <a:r>
              <a:rPr lang="en-US" sz="1800" dirty="0" smtClean="0"/>
              <a:t>“heard”/“proclaimed” (Rom 10:14-16) </a:t>
            </a:r>
          </a:p>
          <a:p>
            <a:pPr marL="1082675" lvl="1">
              <a:spcBef>
                <a:spcPts val="1200"/>
              </a:spcBef>
              <a:buFont typeface="Arial" panose="020B0604020202020204" pitchFamily="34" charset="0"/>
              <a:buChar char="‒"/>
            </a:pPr>
            <a:r>
              <a:rPr lang="en-US" sz="1800" dirty="0" smtClean="0"/>
              <a:t>we are passive as God does His work in us (Law &amp; Gospel)</a:t>
            </a:r>
          </a:p>
          <a:p>
            <a:pPr marL="1082675" lvl="1">
              <a:spcBef>
                <a:spcPts val="600"/>
              </a:spcBef>
              <a:buFont typeface="Arial" panose="020B0604020202020204" pitchFamily="34" charset="0"/>
              <a:buChar char="‒"/>
            </a:pPr>
            <a:r>
              <a:rPr lang="en-US" sz="1800" dirty="0" smtClean="0"/>
              <a:t>“God-breathed” (2 Tim 3:16)</a:t>
            </a:r>
          </a:p>
          <a:p>
            <a:pPr lvl="1">
              <a:spcBef>
                <a:spcPts val="1800"/>
              </a:spcBef>
              <a:buFont typeface="Arial" panose="020B0604020202020204" pitchFamily="34" charset="0"/>
              <a:buChar char="‒"/>
            </a:pPr>
            <a:r>
              <a:rPr lang="en-US" dirty="0" smtClean="0"/>
              <a:t>Scripture as “bedrock” (witness of prophets &amp; apostles)</a:t>
            </a:r>
          </a:p>
          <a:p>
            <a:pPr lvl="2">
              <a:spcBef>
                <a:spcPts val="1200"/>
              </a:spcBef>
              <a:buFont typeface="Arial" panose="020B0604020202020204" pitchFamily="34" charset="0"/>
              <a:buChar char="‒"/>
            </a:pPr>
            <a:r>
              <a:rPr lang="en-US" sz="1800" dirty="0" smtClean="0"/>
              <a:t>Church “built on” Christ &amp; His Word (Mt 7:24; 16:16-18)</a:t>
            </a:r>
          </a:p>
          <a:p>
            <a:pPr lvl="2">
              <a:spcBef>
                <a:spcPts val="600"/>
              </a:spcBef>
              <a:buFont typeface="Arial" panose="020B0604020202020204" pitchFamily="34" charset="0"/>
              <a:buChar char="‒"/>
            </a:pPr>
            <a:r>
              <a:rPr lang="en-US" sz="1800" dirty="0" smtClean="0"/>
              <a:t>Christ the Builder &amp; Cornerstone (Mt 16:18)</a:t>
            </a:r>
          </a:p>
          <a:p>
            <a:pPr lvl="2">
              <a:spcBef>
                <a:spcPts val="600"/>
              </a:spcBef>
              <a:buFont typeface="Arial" panose="020B0604020202020204" pitchFamily="34" charset="0"/>
              <a:buChar char="‒"/>
            </a:pPr>
            <a:r>
              <a:rPr lang="en-US" sz="1800" dirty="0" smtClean="0"/>
              <a:t>Prophets &amp; Apostles = the foundation (</a:t>
            </a:r>
            <a:r>
              <a:rPr lang="en-US" sz="1800" dirty="0" err="1" smtClean="0"/>
              <a:t>Eph</a:t>
            </a:r>
            <a:r>
              <a:rPr lang="en-US" sz="1800" dirty="0" smtClean="0"/>
              <a:t> 2:19-21; 1Pet 1:21)</a:t>
            </a:r>
          </a:p>
          <a:p>
            <a:pPr lvl="2">
              <a:spcBef>
                <a:spcPts val="600"/>
              </a:spcBef>
              <a:buFont typeface="Arial" panose="020B0604020202020204" pitchFamily="34" charset="0"/>
              <a:buChar char="‒"/>
            </a:pPr>
            <a:r>
              <a:rPr lang="en-US" sz="1800" u="sng" dirty="0" smtClean="0"/>
              <a:t>Material Principle</a:t>
            </a:r>
            <a:r>
              <a:rPr lang="en-US" sz="1800" dirty="0" smtClean="0"/>
              <a:t>:  Christ (John 1:1-14)</a:t>
            </a:r>
          </a:p>
          <a:p>
            <a:pPr lvl="2">
              <a:spcBef>
                <a:spcPts val="600"/>
              </a:spcBef>
              <a:buFont typeface="Arial" panose="020B0604020202020204" pitchFamily="34" charset="0"/>
              <a:buChar char="‒"/>
            </a:pPr>
            <a:r>
              <a:rPr lang="en-US" sz="1800" u="sng" dirty="0" smtClean="0"/>
              <a:t>Formal Principle</a:t>
            </a:r>
            <a:r>
              <a:rPr lang="en-US" sz="1800" dirty="0" smtClean="0"/>
              <a:t>: Scripture as testimony of Prophets &amp; Apostles (</a:t>
            </a:r>
            <a:r>
              <a:rPr lang="en-US" sz="1800" dirty="0" err="1" smtClean="0"/>
              <a:t>Eph</a:t>
            </a:r>
            <a:r>
              <a:rPr lang="en-US" sz="1800" dirty="0" smtClean="0"/>
              <a:t> 2:20; 1Pet 1:21; </a:t>
            </a:r>
            <a:r>
              <a:rPr lang="en-US" sz="1800" dirty="0" err="1" smtClean="0"/>
              <a:t>Heb</a:t>
            </a:r>
            <a:r>
              <a:rPr lang="en-US" sz="1800" dirty="0" smtClean="0"/>
              <a:t> 1:1-2) </a:t>
            </a:r>
          </a:p>
          <a:p>
            <a:pPr marL="5022850" lvl="8" indent="0">
              <a:spcBef>
                <a:spcPts val="0"/>
              </a:spcBef>
              <a:buNone/>
            </a:pPr>
            <a:r>
              <a:rPr lang="en-US" sz="2800" dirty="0" smtClean="0"/>
              <a:t>…but we still “dig”</a:t>
            </a:r>
          </a:p>
          <a:p>
            <a:pPr>
              <a:spcBef>
                <a:spcPts val="1800"/>
              </a:spcBef>
            </a:pPr>
            <a:endParaRPr lang="en-US" dirty="0"/>
          </a:p>
          <a:p>
            <a:pPr lvl="1">
              <a:buFont typeface="Arial" pitchFamily="34" charset="0"/>
              <a:buChar char="‒"/>
            </a:pPr>
            <a:endParaRPr lang="en-US" dirty="0"/>
          </a:p>
        </p:txBody>
      </p:sp>
    </p:spTree>
    <p:extLst>
      <p:ext uri="{BB962C8B-B14F-4D97-AF65-F5344CB8AC3E}">
        <p14:creationId xmlns:p14="http://schemas.microsoft.com/office/powerpoint/2010/main" val="295354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fade">
                                      <p:cBhvr>
                                        <p:cTn id="7" dur="500"/>
                                        <p:tgtEl>
                                          <p:spTgt spid="58371">
                                            <p:txEl>
                                              <p:pRg st="0" end="0"/>
                                            </p:txEl>
                                          </p:spTgt>
                                        </p:tgtEl>
                                      </p:cBhvr>
                                    </p:animEffect>
                                    <p:anim calcmode="lin" valueType="num">
                                      <p:cBhvr>
                                        <p:cTn id="8" dur="5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8371">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 calcmode="lin" valueType="num">
                                      <p:cBhvr additive="base">
                                        <p:cTn id="12" dur="5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8371">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8371">
                                            <p:txEl>
                                              <p:pRg st="2" end="2"/>
                                            </p:txEl>
                                          </p:spTgt>
                                        </p:tgtEl>
                                        <p:attrNameLst>
                                          <p:attrName>style.visibility</p:attrName>
                                        </p:attrNameLst>
                                      </p:cBhvr>
                                      <p:to>
                                        <p:strVal val="visible"/>
                                      </p:to>
                                    </p:set>
                                    <p:anim calcmode="lin" valueType="num">
                                      <p:cBhvr additive="base">
                                        <p:cTn id="16" dur="5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8371">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58371">
                                            <p:txEl>
                                              <p:pRg st="3" end="3"/>
                                            </p:txEl>
                                          </p:spTgt>
                                        </p:tgtEl>
                                        <p:attrNameLst>
                                          <p:attrName>style.visibility</p:attrName>
                                        </p:attrNameLst>
                                      </p:cBhvr>
                                      <p:to>
                                        <p:strVal val="visible"/>
                                      </p:to>
                                    </p:set>
                                    <p:anim calcmode="lin" valueType="num">
                                      <p:cBhvr additive="base">
                                        <p:cTn id="20" dur="5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8371">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8371">
                                            <p:txEl>
                                              <p:pRg st="4" end="4"/>
                                            </p:txEl>
                                          </p:spTgt>
                                        </p:tgtEl>
                                        <p:attrNameLst>
                                          <p:attrName>style.visibility</p:attrName>
                                        </p:attrNameLst>
                                      </p:cBhvr>
                                      <p:to>
                                        <p:strVal val="visible"/>
                                      </p:to>
                                    </p:set>
                                    <p:anim calcmode="lin" valueType="num">
                                      <p:cBhvr additive="base">
                                        <p:cTn id="24" dur="5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83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8371">
                                            <p:txEl>
                                              <p:pRg st="5" end="5"/>
                                            </p:txEl>
                                          </p:spTgt>
                                        </p:tgtEl>
                                        <p:attrNameLst>
                                          <p:attrName>style.visibility</p:attrName>
                                        </p:attrNameLst>
                                      </p:cBhvr>
                                      <p:to>
                                        <p:strVal val="visible"/>
                                      </p:to>
                                    </p:set>
                                    <p:anim calcmode="lin" valueType="num">
                                      <p:cBhvr additive="base">
                                        <p:cTn id="30" dur="500" fill="hold"/>
                                        <p:tgtEl>
                                          <p:spTgt spid="58371">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8371">
                                            <p:txEl>
                                              <p:pRg st="5" end="5"/>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58371">
                                            <p:txEl>
                                              <p:pRg st="6" end="6"/>
                                            </p:txEl>
                                          </p:spTgt>
                                        </p:tgtEl>
                                        <p:attrNameLst>
                                          <p:attrName>style.visibility</p:attrName>
                                        </p:attrNameLst>
                                      </p:cBhvr>
                                      <p:to>
                                        <p:strVal val="visible"/>
                                      </p:to>
                                    </p:set>
                                    <p:anim calcmode="lin" valueType="num">
                                      <p:cBhvr additive="base">
                                        <p:cTn id="34" dur="500" fill="hold"/>
                                        <p:tgtEl>
                                          <p:spTgt spid="58371">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8371">
                                            <p:txEl>
                                              <p:pRg st="6" end="6"/>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58371">
                                            <p:txEl>
                                              <p:pRg st="7" end="7"/>
                                            </p:txEl>
                                          </p:spTgt>
                                        </p:tgtEl>
                                        <p:attrNameLst>
                                          <p:attrName>style.visibility</p:attrName>
                                        </p:attrNameLst>
                                      </p:cBhvr>
                                      <p:to>
                                        <p:strVal val="visible"/>
                                      </p:to>
                                    </p:set>
                                    <p:anim calcmode="lin" valueType="num">
                                      <p:cBhvr additive="base">
                                        <p:cTn id="38" dur="500" fill="hold"/>
                                        <p:tgtEl>
                                          <p:spTgt spid="58371">
                                            <p:txEl>
                                              <p:pRg st="7" end="7"/>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8371">
                                            <p:txEl>
                                              <p:pRg st="7" end="7"/>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58371">
                                            <p:txEl>
                                              <p:pRg st="8" end="8"/>
                                            </p:txEl>
                                          </p:spTgt>
                                        </p:tgtEl>
                                        <p:attrNameLst>
                                          <p:attrName>style.visibility</p:attrName>
                                        </p:attrNameLst>
                                      </p:cBhvr>
                                      <p:to>
                                        <p:strVal val="visible"/>
                                      </p:to>
                                    </p:set>
                                    <p:anim calcmode="lin" valueType="num">
                                      <p:cBhvr additive="base">
                                        <p:cTn id="42" dur="500" fill="hold"/>
                                        <p:tgtEl>
                                          <p:spTgt spid="58371">
                                            <p:txEl>
                                              <p:pRg st="8" end="8"/>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8371">
                                            <p:txEl>
                                              <p:pRg st="8" end="8"/>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58371">
                                            <p:txEl>
                                              <p:pRg st="9" end="9"/>
                                            </p:txEl>
                                          </p:spTgt>
                                        </p:tgtEl>
                                        <p:attrNameLst>
                                          <p:attrName>style.visibility</p:attrName>
                                        </p:attrNameLst>
                                      </p:cBhvr>
                                      <p:to>
                                        <p:strVal val="visible"/>
                                      </p:to>
                                    </p:set>
                                    <p:anim calcmode="lin" valueType="num">
                                      <p:cBhvr additive="base">
                                        <p:cTn id="46" dur="500" fill="hold"/>
                                        <p:tgtEl>
                                          <p:spTgt spid="58371">
                                            <p:txEl>
                                              <p:pRg st="9" end="9"/>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8371">
                                            <p:txEl>
                                              <p:pRg st="9" end="9"/>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58371">
                                            <p:txEl>
                                              <p:pRg st="10" end="10"/>
                                            </p:txEl>
                                          </p:spTgt>
                                        </p:tgtEl>
                                        <p:attrNameLst>
                                          <p:attrName>style.visibility</p:attrName>
                                        </p:attrNameLst>
                                      </p:cBhvr>
                                      <p:to>
                                        <p:strVal val="visible"/>
                                      </p:to>
                                    </p:set>
                                    <p:anim calcmode="lin" valueType="num">
                                      <p:cBhvr additive="base">
                                        <p:cTn id="50" dur="500" fill="hold"/>
                                        <p:tgtEl>
                                          <p:spTgt spid="58371">
                                            <p:txEl>
                                              <p:pRg st="10" end="1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58371">
                                            <p:txEl>
                                              <p:pRg st="10" end="10"/>
                                            </p:txEl>
                                          </p:spTgt>
                                        </p:tgtEl>
                                        <p:attrNameLst>
                                          <p:attrName>ppt_y</p:attrName>
                                        </p:attrNameLst>
                                      </p:cBhvr>
                                      <p:tavLst>
                                        <p:tav tm="0">
                                          <p:val>
                                            <p:strVal val="1+#ppt_h/2"/>
                                          </p:val>
                                        </p:tav>
                                        <p:tav tm="100000">
                                          <p:val>
                                            <p:strVal val="#ppt_y"/>
                                          </p:val>
                                        </p:tav>
                                      </p:tavLst>
                                    </p:anim>
                                  </p:childTnLst>
                                </p:cTn>
                              </p:par>
                              <p:par>
                                <p:cTn id="52" presetID="9" presetClass="emph" presetSubtype="0" nodeType="withEffect">
                                  <p:stCondLst>
                                    <p:cond delay="0"/>
                                  </p:stCondLst>
                                  <p:childTnLst>
                                    <p:set>
                                      <p:cBhvr rctx="PPT">
                                        <p:cTn id="53" dur="indefinite"/>
                                        <p:tgtEl>
                                          <p:spTgt spid="58371">
                                            <p:txEl>
                                              <p:pRg st="0" end="0"/>
                                            </p:txEl>
                                          </p:spTgt>
                                        </p:tgtEl>
                                        <p:attrNameLst>
                                          <p:attrName>style.opacity</p:attrName>
                                        </p:attrNameLst>
                                      </p:cBhvr>
                                      <p:to>
                                        <p:strVal val="0.5"/>
                                      </p:to>
                                    </p:set>
                                    <p:animEffect filter="image" prLst="opacity: 0.5">
                                      <p:cBhvr rctx="IE">
                                        <p:cTn id="54" dur="indefinite"/>
                                        <p:tgtEl>
                                          <p:spTgt spid="58371">
                                            <p:txEl>
                                              <p:pRg st="0" end="0"/>
                                            </p:txEl>
                                          </p:spTgt>
                                        </p:tgtEl>
                                      </p:cBhvr>
                                    </p:animEffect>
                                  </p:childTnLst>
                                </p:cTn>
                              </p:par>
                              <p:par>
                                <p:cTn id="55" presetID="9" presetClass="emph" presetSubtype="0" nodeType="withEffect">
                                  <p:stCondLst>
                                    <p:cond delay="0"/>
                                  </p:stCondLst>
                                  <p:childTnLst>
                                    <p:set>
                                      <p:cBhvr rctx="PPT">
                                        <p:cTn id="56" dur="indefinite"/>
                                        <p:tgtEl>
                                          <p:spTgt spid="58371">
                                            <p:txEl>
                                              <p:pRg st="1" end="1"/>
                                            </p:txEl>
                                          </p:spTgt>
                                        </p:tgtEl>
                                        <p:attrNameLst>
                                          <p:attrName>style.opacity</p:attrName>
                                        </p:attrNameLst>
                                      </p:cBhvr>
                                      <p:to>
                                        <p:strVal val="0.5"/>
                                      </p:to>
                                    </p:set>
                                    <p:animEffect filter="image" prLst="opacity: 0.5">
                                      <p:cBhvr rctx="IE">
                                        <p:cTn id="57" dur="indefinite"/>
                                        <p:tgtEl>
                                          <p:spTgt spid="58371">
                                            <p:txEl>
                                              <p:pRg st="1" end="1"/>
                                            </p:txEl>
                                          </p:spTgt>
                                        </p:tgtEl>
                                      </p:cBhvr>
                                    </p:animEffect>
                                  </p:childTnLst>
                                </p:cTn>
                              </p:par>
                              <p:par>
                                <p:cTn id="58" presetID="9" presetClass="emph" presetSubtype="0" nodeType="withEffect">
                                  <p:stCondLst>
                                    <p:cond delay="0"/>
                                  </p:stCondLst>
                                  <p:childTnLst>
                                    <p:set>
                                      <p:cBhvr rctx="PPT">
                                        <p:cTn id="59" dur="indefinite"/>
                                        <p:tgtEl>
                                          <p:spTgt spid="58371">
                                            <p:txEl>
                                              <p:pRg st="2" end="2"/>
                                            </p:txEl>
                                          </p:spTgt>
                                        </p:tgtEl>
                                        <p:attrNameLst>
                                          <p:attrName>style.opacity</p:attrName>
                                        </p:attrNameLst>
                                      </p:cBhvr>
                                      <p:to>
                                        <p:strVal val="0.5"/>
                                      </p:to>
                                    </p:set>
                                    <p:animEffect filter="image" prLst="opacity: 0.5">
                                      <p:cBhvr rctx="IE">
                                        <p:cTn id="60" dur="indefinite"/>
                                        <p:tgtEl>
                                          <p:spTgt spid="58371">
                                            <p:txEl>
                                              <p:pRg st="2" end="2"/>
                                            </p:txEl>
                                          </p:spTgt>
                                        </p:tgtEl>
                                      </p:cBhvr>
                                    </p:animEffect>
                                  </p:childTnLst>
                                </p:cTn>
                              </p:par>
                              <p:par>
                                <p:cTn id="61" presetID="9" presetClass="emph" presetSubtype="0" nodeType="withEffect">
                                  <p:stCondLst>
                                    <p:cond delay="0"/>
                                  </p:stCondLst>
                                  <p:childTnLst>
                                    <p:set>
                                      <p:cBhvr rctx="PPT">
                                        <p:cTn id="62" dur="indefinite"/>
                                        <p:tgtEl>
                                          <p:spTgt spid="58371">
                                            <p:txEl>
                                              <p:pRg st="3" end="3"/>
                                            </p:txEl>
                                          </p:spTgt>
                                        </p:tgtEl>
                                        <p:attrNameLst>
                                          <p:attrName>style.opacity</p:attrName>
                                        </p:attrNameLst>
                                      </p:cBhvr>
                                      <p:to>
                                        <p:strVal val="0.5"/>
                                      </p:to>
                                    </p:set>
                                    <p:animEffect filter="image" prLst="opacity: 0.5">
                                      <p:cBhvr rctx="IE">
                                        <p:cTn id="63" dur="indefinite"/>
                                        <p:tgtEl>
                                          <p:spTgt spid="58371">
                                            <p:txEl>
                                              <p:pRg st="3" end="3"/>
                                            </p:txEl>
                                          </p:spTgt>
                                        </p:tgtEl>
                                      </p:cBhvr>
                                    </p:animEffect>
                                  </p:childTnLst>
                                </p:cTn>
                              </p:par>
                              <p:par>
                                <p:cTn id="64" presetID="9" presetClass="emph" presetSubtype="0" nodeType="withEffect">
                                  <p:stCondLst>
                                    <p:cond delay="0"/>
                                  </p:stCondLst>
                                  <p:childTnLst>
                                    <p:set>
                                      <p:cBhvr rctx="PPT">
                                        <p:cTn id="65" dur="indefinite"/>
                                        <p:tgtEl>
                                          <p:spTgt spid="58371">
                                            <p:txEl>
                                              <p:pRg st="4" end="4"/>
                                            </p:txEl>
                                          </p:spTgt>
                                        </p:tgtEl>
                                        <p:attrNameLst>
                                          <p:attrName>style.opacity</p:attrName>
                                        </p:attrNameLst>
                                      </p:cBhvr>
                                      <p:to>
                                        <p:strVal val="0.5"/>
                                      </p:to>
                                    </p:set>
                                    <p:animEffect filter="image" prLst="opacity: 0.5">
                                      <p:cBhvr rctx="IE">
                                        <p:cTn id="66" dur="indefinite"/>
                                        <p:tgtEl>
                                          <p:spTgt spid="58371">
                                            <p:txEl>
                                              <p:pRg st="4" end="4"/>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58371">
                                            <p:txEl>
                                              <p:pRg st="11" end="11"/>
                                            </p:txEl>
                                          </p:spTgt>
                                        </p:tgtEl>
                                        <p:attrNameLst>
                                          <p:attrName>style.visibility</p:attrName>
                                        </p:attrNameLst>
                                      </p:cBhvr>
                                      <p:to>
                                        <p:strVal val="visible"/>
                                      </p:to>
                                    </p:set>
                                    <p:animEffect transition="in" filter="fade">
                                      <p:cBhvr>
                                        <p:cTn id="71" dur="500"/>
                                        <p:tgtEl>
                                          <p:spTgt spid="58371">
                                            <p:txEl>
                                              <p:pRg st="11" end="11"/>
                                            </p:txEl>
                                          </p:spTgt>
                                        </p:tgtEl>
                                      </p:cBhvr>
                                    </p:animEffect>
                                    <p:anim calcmode="lin" valueType="num">
                                      <p:cBhvr>
                                        <p:cTn id="72" dur="500" fill="hold"/>
                                        <p:tgtEl>
                                          <p:spTgt spid="58371">
                                            <p:txEl>
                                              <p:pRg st="11" end="11"/>
                                            </p:txEl>
                                          </p:spTgt>
                                        </p:tgtEl>
                                        <p:attrNameLst>
                                          <p:attrName>ppt_x</p:attrName>
                                        </p:attrNameLst>
                                      </p:cBhvr>
                                      <p:tavLst>
                                        <p:tav tm="0">
                                          <p:val>
                                            <p:strVal val="#ppt_x"/>
                                          </p:val>
                                        </p:tav>
                                        <p:tav tm="100000">
                                          <p:val>
                                            <p:strVal val="#ppt_x"/>
                                          </p:val>
                                        </p:tav>
                                      </p:tavLst>
                                    </p:anim>
                                    <p:anim calcmode="lin" valueType="num">
                                      <p:cBhvr>
                                        <p:cTn id="73" dur="500" fill="hold"/>
                                        <p:tgtEl>
                                          <p:spTgt spid="58371">
                                            <p:txEl>
                                              <p:pRg st="11" end="11"/>
                                            </p:txEl>
                                          </p:spTgt>
                                        </p:tgtEl>
                                        <p:attrNameLst>
                                          <p:attrName>ppt_y</p:attrName>
                                        </p:attrNameLst>
                                      </p:cBhvr>
                                      <p:tavLst>
                                        <p:tav tm="0">
                                          <p:val>
                                            <p:strVal val="#ppt_y+.1"/>
                                          </p:val>
                                        </p:tav>
                                        <p:tav tm="100000">
                                          <p:val>
                                            <p:strVal val="#ppt_y"/>
                                          </p:val>
                                        </p:tav>
                                      </p:tavLst>
                                    </p:anim>
                                  </p:childTnLst>
                                </p:cTn>
                              </p:par>
                              <p:par>
                                <p:cTn id="74" presetID="9" presetClass="emph" presetSubtype="0" nodeType="withEffect">
                                  <p:stCondLst>
                                    <p:cond delay="0"/>
                                  </p:stCondLst>
                                  <p:childTnLst>
                                    <p:set>
                                      <p:cBhvr rctx="PPT">
                                        <p:cTn id="75" dur="indefinite"/>
                                        <p:tgtEl>
                                          <p:spTgt spid="58371">
                                            <p:txEl>
                                              <p:pRg st="5" end="5"/>
                                            </p:txEl>
                                          </p:spTgt>
                                        </p:tgtEl>
                                        <p:attrNameLst>
                                          <p:attrName>style.opacity</p:attrName>
                                        </p:attrNameLst>
                                      </p:cBhvr>
                                      <p:to>
                                        <p:strVal val="0.5"/>
                                      </p:to>
                                    </p:set>
                                    <p:animEffect filter="image" prLst="opacity: 0.5">
                                      <p:cBhvr rctx="IE">
                                        <p:cTn id="76" dur="indefinite"/>
                                        <p:tgtEl>
                                          <p:spTgt spid="58371">
                                            <p:txEl>
                                              <p:pRg st="5" end="5"/>
                                            </p:txEl>
                                          </p:spTgt>
                                        </p:tgtEl>
                                      </p:cBhvr>
                                    </p:animEffect>
                                  </p:childTnLst>
                                </p:cTn>
                              </p:par>
                              <p:par>
                                <p:cTn id="77" presetID="9" presetClass="emph" presetSubtype="0" nodeType="withEffect">
                                  <p:stCondLst>
                                    <p:cond delay="0"/>
                                  </p:stCondLst>
                                  <p:childTnLst>
                                    <p:set>
                                      <p:cBhvr rctx="PPT">
                                        <p:cTn id="78" dur="indefinite"/>
                                        <p:tgtEl>
                                          <p:spTgt spid="58371">
                                            <p:txEl>
                                              <p:pRg st="6" end="6"/>
                                            </p:txEl>
                                          </p:spTgt>
                                        </p:tgtEl>
                                        <p:attrNameLst>
                                          <p:attrName>style.opacity</p:attrName>
                                        </p:attrNameLst>
                                      </p:cBhvr>
                                      <p:to>
                                        <p:strVal val="0.5"/>
                                      </p:to>
                                    </p:set>
                                    <p:animEffect filter="image" prLst="opacity: 0.5">
                                      <p:cBhvr rctx="IE">
                                        <p:cTn id="79" dur="indefinite"/>
                                        <p:tgtEl>
                                          <p:spTgt spid="58371">
                                            <p:txEl>
                                              <p:pRg st="6" end="6"/>
                                            </p:txEl>
                                          </p:spTgt>
                                        </p:tgtEl>
                                      </p:cBhvr>
                                    </p:animEffect>
                                  </p:childTnLst>
                                </p:cTn>
                              </p:par>
                              <p:par>
                                <p:cTn id="80" presetID="9" presetClass="emph" presetSubtype="0" nodeType="withEffect">
                                  <p:stCondLst>
                                    <p:cond delay="0"/>
                                  </p:stCondLst>
                                  <p:childTnLst>
                                    <p:set>
                                      <p:cBhvr rctx="PPT">
                                        <p:cTn id="81" dur="indefinite"/>
                                        <p:tgtEl>
                                          <p:spTgt spid="58371">
                                            <p:txEl>
                                              <p:pRg st="7" end="7"/>
                                            </p:txEl>
                                          </p:spTgt>
                                        </p:tgtEl>
                                        <p:attrNameLst>
                                          <p:attrName>style.opacity</p:attrName>
                                        </p:attrNameLst>
                                      </p:cBhvr>
                                      <p:to>
                                        <p:strVal val="0.5"/>
                                      </p:to>
                                    </p:set>
                                    <p:animEffect filter="image" prLst="opacity: 0.5">
                                      <p:cBhvr rctx="IE">
                                        <p:cTn id="82" dur="indefinite"/>
                                        <p:tgtEl>
                                          <p:spTgt spid="58371">
                                            <p:txEl>
                                              <p:pRg st="7" end="7"/>
                                            </p:txEl>
                                          </p:spTgt>
                                        </p:tgtEl>
                                      </p:cBhvr>
                                    </p:animEffect>
                                  </p:childTnLst>
                                </p:cTn>
                              </p:par>
                              <p:par>
                                <p:cTn id="83" presetID="9" presetClass="emph" presetSubtype="0" nodeType="withEffect">
                                  <p:stCondLst>
                                    <p:cond delay="0"/>
                                  </p:stCondLst>
                                  <p:childTnLst>
                                    <p:set>
                                      <p:cBhvr rctx="PPT">
                                        <p:cTn id="84" dur="indefinite"/>
                                        <p:tgtEl>
                                          <p:spTgt spid="58371">
                                            <p:txEl>
                                              <p:pRg st="8" end="8"/>
                                            </p:txEl>
                                          </p:spTgt>
                                        </p:tgtEl>
                                        <p:attrNameLst>
                                          <p:attrName>style.opacity</p:attrName>
                                        </p:attrNameLst>
                                      </p:cBhvr>
                                      <p:to>
                                        <p:strVal val="0.5"/>
                                      </p:to>
                                    </p:set>
                                    <p:animEffect filter="image" prLst="opacity: 0.5">
                                      <p:cBhvr rctx="IE">
                                        <p:cTn id="85" dur="indefinite"/>
                                        <p:tgtEl>
                                          <p:spTgt spid="58371">
                                            <p:txEl>
                                              <p:pRg st="8" end="8"/>
                                            </p:txEl>
                                          </p:spTgt>
                                        </p:tgtEl>
                                      </p:cBhvr>
                                    </p:animEffect>
                                  </p:childTnLst>
                                </p:cTn>
                              </p:par>
                              <p:par>
                                <p:cTn id="86" presetID="9" presetClass="emph" presetSubtype="0" nodeType="withEffect">
                                  <p:stCondLst>
                                    <p:cond delay="0"/>
                                  </p:stCondLst>
                                  <p:childTnLst>
                                    <p:set>
                                      <p:cBhvr rctx="PPT">
                                        <p:cTn id="87" dur="indefinite"/>
                                        <p:tgtEl>
                                          <p:spTgt spid="58371">
                                            <p:txEl>
                                              <p:pRg st="9" end="9"/>
                                            </p:txEl>
                                          </p:spTgt>
                                        </p:tgtEl>
                                        <p:attrNameLst>
                                          <p:attrName>style.opacity</p:attrName>
                                        </p:attrNameLst>
                                      </p:cBhvr>
                                      <p:to>
                                        <p:strVal val="0.5"/>
                                      </p:to>
                                    </p:set>
                                    <p:animEffect filter="image" prLst="opacity: 0.5">
                                      <p:cBhvr rctx="IE">
                                        <p:cTn id="88" dur="indefinite"/>
                                        <p:tgtEl>
                                          <p:spTgt spid="58371">
                                            <p:txEl>
                                              <p:pRg st="9" end="9"/>
                                            </p:txEl>
                                          </p:spTgt>
                                        </p:tgtEl>
                                      </p:cBhvr>
                                    </p:animEffect>
                                  </p:childTnLst>
                                </p:cTn>
                              </p:par>
                              <p:par>
                                <p:cTn id="89" presetID="9" presetClass="emph" presetSubtype="0" nodeType="withEffect">
                                  <p:stCondLst>
                                    <p:cond delay="0"/>
                                  </p:stCondLst>
                                  <p:childTnLst>
                                    <p:set>
                                      <p:cBhvr rctx="PPT">
                                        <p:cTn id="90" dur="indefinite"/>
                                        <p:tgtEl>
                                          <p:spTgt spid="58371">
                                            <p:txEl>
                                              <p:pRg st="10" end="10"/>
                                            </p:txEl>
                                          </p:spTgt>
                                        </p:tgtEl>
                                        <p:attrNameLst>
                                          <p:attrName>style.opacity</p:attrName>
                                        </p:attrNameLst>
                                      </p:cBhvr>
                                      <p:to>
                                        <p:strVal val="0.5"/>
                                      </p:to>
                                    </p:set>
                                    <p:animEffect filter="image" prLst="opacity: 0.5">
                                      <p:cBhvr rctx="IE">
                                        <p:cTn id="91" dur="indefinite"/>
                                        <p:tgtEl>
                                          <p:spTgt spid="5837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52400" y="228600"/>
            <a:ext cx="8864600" cy="774700"/>
          </a:xfrm>
        </p:spPr>
        <p:txBody>
          <a:bodyPr/>
          <a:lstStyle/>
          <a:p>
            <a:r>
              <a:rPr lang="en-US" sz="3000" dirty="0" smtClean="0"/>
              <a:t>By Contrast, </a:t>
            </a:r>
            <a:r>
              <a:rPr lang="en-US" sz="3000" i="1" dirty="0" smtClean="0"/>
              <a:t>(Post)Modern </a:t>
            </a:r>
            <a:r>
              <a:rPr lang="en-US" sz="3000" dirty="0" smtClean="0"/>
              <a:t>Views of the Ground…</a:t>
            </a:r>
            <a:endParaRPr lang="en-US" sz="3000" dirty="0"/>
          </a:p>
        </p:txBody>
      </p:sp>
      <p:sp>
        <p:nvSpPr>
          <p:cNvPr id="58371" name="Rectangle 3"/>
          <p:cNvSpPr>
            <a:spLocks noGrp="1" noChangeArrowheads="1"/>
          </p:cNvSpPr>
          <p:nvPr>
            <p:ph type="body" idx="1"/>
          </p:nvPr>
        </p:nvSpPr>
        <p:spPr>
          <a:xfrm>
            <a:off x="215900" y="1178034"/>
            <a:ext cx="8750300" cy="5029200"/>
          </a:xfrm>
        </p:spPr>
        <p:txBody>
          <a:bodyPr/>
          <a:lstStyle/>
          <a:p>
            <a:pPr>
              <a:buFont typeface="Arial" panose="020B0604020202020204" pitchFamily="34" charset="0"/>
              <a:buChar char="•"/>
            </a:pPr>
            <a:r>
              <a:rPr lang="en-US" dirty="0" smtClean="0"/>
              <a:t>Culturally: just another “holy” book</a:t>
            </a:r>
          </a:p>
          <a:p>
            <a:pPr>
              <a:buFont typeface="Arial" panose="020B0604020202020204" pitchFamily="34" charset="0"/>
              <a:buChar char="•"/>
            </a:pPr>
            <a:r>
              <a:rPr lang="en-US" dirty="0" smtClean="0"/>
              <a:t>“</a:t>
            </a:r>
            <a:r>
              <a:rPr lang="en-US" b="1" dirty="0" smtClean="0"/>
              <a:t>Unstable</a:t>
            </a:r>
            <a:r>
              <a:rPr lang="en-US" dirty="0" smtClean="0"/>
              <a:t>” (like human language)</a:t>
            </a:r>
          </a:p>
          <a:p>
            <a:pPr lvl="1">
              <a:spcBef>
                <a:spcPts val="1200"/>
              </a:spcBef>
              <a:buFont typeface="Arial" panose="020B0604020202020204" pitchFamily="34" charset="0"/>
              <a:buChar char="‒"/>
            </a:pPr>
            <a:r>
              <a:rPr lang="en-US" sz="1800" dirty="0" smtClean="0"/>
              <a:t>No such thing as a solid foundation</a:t>
            </a:r>
          </a:p>
          <a:p>
            <a:pPr lvl="1">
              <a:buFont typeface="Arial" panose="020B0604020202020204" pitchFamily="34" charset="0"/>
              <a:buChar char="‒"/>
            </a:pPr>
            <a:r>
              <a:rPr lang="en-US" sz="1800" dirty="0" smtClean="0"/>
              <a:t>But you can still “play in the dirt”</a:t>
            </a:r>
          </a:p>
          <a:p>
            <a:pPr lvl="1">
              <a:buFont typeface="Arial" panose="020B0604020202020204" pitchFamily="34" charset="0"/>
              <a:buChar char="‒"/>
            </a:pPr>
            <a:r>
              <a:rPr lang="en-US" sz="1800" dirty="0" smtClean="0"/>
              <a:t>Not reliable historical revelation</a:t>
            </a:r>
          </a:p>
          <a:p>
            <a:pPr lvl="1">
              <a:buFont typeface="Arial" panose="020B0604020202020204" pitchFamily="34" charset="0"/>
              <a:buChar char="‒"/>
            </a:pPr>
            <a:r>
              <a:rPr lang="en-US" sz="1800" dirty="0" smtClean="0">
                <a:sym typeface="Wingdings" panose="05000000000000000000" pitchFamily="2" charset="2"/>
              </a:rPr>
              <a:t> </a:t>
            </a:r>
            <a:r>
              <a:rPr lang="en-US" sz="1800" dirty="0" smtClean="0"/>
              <a:t>occasion for present-day social issues</a:t>
            </a:r>
          </a:p>
          <a:p>
            <a:pPr marL="914400" indent="-457200">
              <a:spcBef>
                <a:spcPts val="2400"/>
              </a:spcBef>
              <a:buNone/>
            </a:pPr>
            <a:r>
              <a:rPr lang="en-US" dirty="0" smtClean="0"/>
              <a:t>…erosion takes time &amp; it’s been a while since the Enlightenment</a:t>
            </a:r>
          </a:p>
          <a:p>
            <a:endParaRPr lang="en-US" dirty="0" smtClean="0"/>
          </a:p>
          <a:p>
            <a:r>
              <a:rPr lang="en-US" dirty="0" smtClean="0"/>
              <a:t>17</a:t>
            </a:r>
            <a:r>
              <a:rPr lang="en-US" baseline="30000" dirty="0" smtClean="0"/>
              <a:t>th</a:t>
            </a:r>
            <a:r>
              <a:rPr lang="en-US" dirty="0" smtClean="0"/>
              <a:t>-21</a:t>
            </a:r>
            <a:r>
              <a:rPr lang="en-US" baseline="30000" dirty="0" smtClean="0"/>
              <a:t>st</a:t>
            </a:r>
            <a:r>
              <a:rPr lang="en-US" dirty="0" smtClean="0"/>
              <a:t> C:  Historical Critical approaches</a:t>
            </a:r>
          </a:p>
          <a:p>
            <a:pPr>
              <a:spcBef>
                <a:spcPts val="1800"/>
              </a:spcBef>
            </a:pPr>
            <a:r>
              <a:rPr lang="en-US" dirty="0" smtClean="0"/>
              <a:t>20</a:t>
            </a:r>
            <a:r>
              <a:rPr lang="en-US" baseline="30000" dirty="0" smtClean="0"/>
              <a:t>th</a:t>
            </a:r>
            <a:r>
              <a:rPr lang="en-US" dirty="0" smtClean="0"/>
              <a:t>-21</a:t>
            </a:r>
            <a:r>
              <a:rPr lang="en-US" baseline="30000" dirty="0" smtClean="0"/>
              <a:t>st</a:t>
            </a:r>
            <a:r>
              <a:rPr lang="en-US" dirty="0" smtClean="0"/>
              <a:t>  C: Postmodernist, ideologically driven approaches</a:t>
            </a:r>
          </a:p>
          <a:p>
            <a:pPr lvl="1">
              <a:buFont typeface="Arial" pitchFamily="34" charset="0"/>
              <a:buChar char="‒"/>
            </a:pP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3100" y="1363989"/>
            <a:ext cx="2231478" cy="2221561"/>
          </a:xfrm>
          <a:prstGeom prst="rect">
            <a:avLst/>
          </a:prstGeom>
          <a:ln>
            <a:noFill/>
          </a:ln>
          <a:effectLst>
            <a:softEdge rad="112500"/>
          </a:effectLst>
        </p:spPr>
      </p:pic>
    </p:spTree>
    <p:extLst>
      <p:ext uri="{BB962C8B-B14F-4D97-AF65-F5344CB8AC3E}">
        <p14:creationId xmlns:p14="http://schemas.microsoft.com/office/powerpoint/2010/main" val="91689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fade">
                                      <p:cBhvr>
                                        <p:cTn id="7" dur="1000"/>
                                        <p:tgtEl>
                                          <p:spTgt spid="58371">
                                            <p:txEl>
                                              <p:pRg st="0" end="0"/>
                                            </p:txEl>
                                          </p:spTgt>
                                        </p:tgtEl>
                                      </p:cBhvr>
                                    </p:animEffect>
                                    <p:anim calcmode="lin" valueType="num">
                                      <p:cBhvr>
                                        <p:cTn id="8" dur="10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83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8371">
                                            <p:txEl>
                                              <p:pRg st="1" end="1"/>
                                            </p:txEl>
                                          </p:spTgt>
                                        </p:tgtEl>
                                        <p:attrNameLst>
                                          <p:attrName>style.visibility</p:attrName>
                                        </p:attrNameLst>
                                      </p:cBhvr>
                                      <p:to>
                                        <p:strVal val="visible"/>
                                      </p:to>
                                    </p:set>
                                    <p:animEffect transition="in" filter="fade">
                                      <p:cBhvr>
                                        <p:cTn id="14" dur="1000"/>
                                        <p:tgtEl>
                                          <p:spTgt spid="58371">
                                            <p:txEl>
                                              <p:pRg st="1" end="1"/>
                                            </p:txEl>
                                          </p:spTgt>
                                        </p:tgtEl>
                                      </p:cBhvr>
                                    </p:animEffect>
                                    <p:anim calcmode="lin" valueType="num">
                                      <p:cBhvr>
                                        <p:cTn id="15" dur="10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83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8371">
                                            <p:txEl>
                                              <p:pRg st="2" end="2"/>
                                            </p:txEl>
                                          </p:spTgt>
                                        </p:tgtEl>
                                        <p:attrNameLst>
                                          <p:attrName>style.visibility</p:attrName>
                                        </p:attrNameLst>
                                      </p:cBhvr>
                                      <p:to>
                                        <p:strVal val="visible"/>
                                      </p:to>
                                    </p:set>
                                    <p:animEffect transition="in" filter="fade">
                                      <p:cBhvr>
                                        <p:cTn id="21" dur="1000"/>
                                        <p:tgtEl>
                                          <p:spTgt spid="58371">
                                            <p:txEl>
                                              <p:pRg st="2" end="2"/>
                                            </p:txEl>
                                          </p:spTgt>
                                        </p:tgtEl>
                                      </p:cBhvr>
                                    </p:animEffect>
                                    <p:anim calcmode="lin" valueType="num">
                                      <p:cBhvr>
                                        <p:cTn id="22" dur="10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83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8371">
                                            <p:txEl>
                                              <p:pRg st="3" end="3"/>
                                            </p:txEl>
                                          </p:spTgt>
                                        </p:tgtEl>
                                        <p:attrNameLst>
                                          <p:attrName>style.visibility</p:attrName>
                                        </p:attrNameLst>
                                      </p:cBhvr>
                                      <p:to>
                                        <p:strVal val="visible"/>
                                      </p:to>
                                    </p:set>
                                    <p:animEffect transition="in" filter="fade">
                                      <p:cBhvr>
                                        <p:cTn id="28" dur="1000"/>
                                        <p:tgtEl>
                                          <p:spTgt spid="58371">
                                            <p:txEl>
                                              <p:pRg st="3" end="3"/>
                                            </p:txEl>
                                          </p:spTgt>
                                        </p:tgtEl>
                                      </p:cBhvr>
                                    </p:animEffect>
                                    <p:anim calcmode="lin" valueType="num">
                                      <p:cBhvr>
                                        <p:cTn id="29" dur="10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83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8371">
                                            <p:txEl>
                                              <p:pRg st="4" end="4"/>
                                            </p:txEl>
                                          </p:spTgt>
                                        </p:tgtEl>
                                        <p:attrNameLst>
                                          <p:attrName>style.visibility</p:attrName>
                                        </p:attrNameLst>
                                      </p:cBhvr>
                                      <p:to>
                                        <p:strVal val="visible"/>
                                      </p:to>
                                    </p:set>
                                    <p:animEffect transition="in" filter="fade">
                                      <p:cBhvr>
                                        <p:cTn id="35" dur="1000"/>
                                        <p:tgtEl>
                                          <p:spTgt spid="58371">
                                            <p:txEl>
                                              <p:pRg st="4" end="4"/>
                                            </p:txEl>
                                          </p:spTgt>
                                        </p:tgtEl>
                                      </p:cBhvr>
                                    </p:animEffect>
                                    <p:anim calcmode="lin" valueType="num">
                                      <p:cBhvr>
                                        <p:cTn id="36" dur="10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83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8371">
                                            <p:txEl>
                                              <p:pRg st="5" end="5"/>
                                            </p:txEl>
                                          </p:spTgt>
                                        </p:tgtEl>
                                        <p:attrNameLst>
                                          <p:attrName>style.visibility</p:attrName>
                                        </p:attrNameLst>
                                      </p:cBhvr>
                                      <p:to>
                                        <p:strVal val="visible"/>
                                      </p:to>
                                    </p:set>
                                    <p:animEffect transition="in" filter="fade">
                                      <p:cBhvr>
                                        <p:cTn id="42" dur="1000"/>
                                        <p:tgtEl>
                                          <p:spTgt spid="58371">
                                            <p:txEl>
                                              <p:pRg st="5" end="5"/>
                                            </p:txEl>
                                          </p:spTgt>
                                        </p:tgtEl>
                                      </p:cBhvr>
                                    </p:animEffect>
                                    <p:anim calcmode="lin" valueType="num">
                                      <p:cBhvr>
                                        <p:cTn id="43" dur="1000" fill="hold"/>
                                        <p:tgtEl>
                                          <p:spTgt spid="5837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837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8371">
                                            <p:txEl>
                                              <p:pRg st="6" end="6"/>
                                            </p:txEl>
                                          </p:spTgt>
                                        </p:tgtEl>
                                        <p:attrNameLst>
                                          <p:attrName>style.visibility</p:attrName>
                                        </p:attrNameLst>
                                      </p:cBhvr>
                                      <p:to>
                                        <p:strVal val="visible"/>
                                      </p:to>
                                    </p:set>
                                    <p:animEffect transition="in" filter="fade">
                                      <p:cBhvr>
                                        <p:cTn id="49" dur="1000"/>
                                        <p:tgtEl>
                                          <p:spTgt spid="58371">
                                            <p:txEl>
                                              <p:pRg st="6" end="6"/>
                                            </p:txEl>
                                          </p:spTgt>
                                        </p:tgtEl>
                                      </p:cBhvr>
                                    </p:animEffect>
                                    <p:anim calcmode="lin" valueType="num">
                                      <p:cBhvr>
                                        <p:cTn id="50" dur="1000" fill="hold"/>
                                        <p:tgtEl>
                                          <p:spTgt spid="58371">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837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8371">
                                            <p:txEl>
                                              <p:pRg st="8" end="8"/>
                                            </p:txEl>
                                          </p:spTgt>
                                        </p:tgtEl>
                                        <p:attrNameLst>
                                          <p:attrName>style.visibility</p:attrName>
                                        </p:attrNameLst>
                                      </p:cBhvr>
                                      <p:to>
                                        <p:strVal val="visible"/>
                                      </p:to>
                                    </p:set>
                                    <p:animEffect transition="in" filter="fade">
                                      <p:cBhvr>
                                        <p:cTn id="56" dur="1000"/>
                                        <p:tgtEl>
                                          <p:spTgt spid="58371">
                                            <p:txEl>
                                              <p:pRg st="8" end="8"/>
                                            </p:txEl>
                                          </p:spTgt>
                                        </p:tgtEl>
                                      </p:cBhvr>
                                    </p:animEffect>
                                    <p:anim calcmode="lin" valueType="num">
                                      <p:cBhvr>
                                        <p:cTn id="57" dur="1000" fill="hold"/>
                                        <p:tgtEl>
                                          <p:spTgt spid="58371">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5837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8371">
                                            <p:txEl>
                                              <p:pRg st="9" end="9"/>
                                            </p:txEl>
                                          </p:spTgt>
                                        </p:tgtEl>
                                        <p:attrNameLst>
                                          <p:attrName>style.visibility</p:attrName>
                                        </p:attrNameLst>
                                      </p:cBhvr>
                                      <p:to>
                                        <p:strVal val="visible"/>
                                      </p:to>
                                    </p:set>
                                    <p:animEffect transition="in" filter="fade">
                                      <p:cBhvr>
                                        <p:cTn id="63" dur="1000"/>
                                        <p:tgtEl>
                                          <p:spTgt spid="58371">
                                            <p:txEl>
                                              <p:pRg st="9" end="9"/>
                                            </p:txEl>
                                          </p:spTgt>
                                        </p:tgtEl>
                                      </p:cBhvr>
                                    </p:animEffect>
                                    <p:anim calcmode="lin" valueType="num">
                                      <p:cBhvr>
                                        <p:cTn id="64" dur="1000" fill="hold"/>
                                        <p:tgtEl>
                                          <p:spTgt spid="58371">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58371">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38680" y="427038"/>
            <a:ext cx="8226425" cy="1143000"/>
          </a:xfrm>
        </p:spPr>
        <p:txBody>
          <a:bodyPr/>
          <a:lstStyle/>
          <a:p>
            <a:r>
              <a:rPr lang="en-US" dirty="0"/>
              <a:t>A Snapshot of the Landscape: </a:t>
            </a:r>
            <a:r>
              <a:rPr lang="en-US" u="sng" dirty="0" smtClean="0"/>
              <a:t>Society </a:t>
            </a:r>
            <a:r>
              <a:rPr lang="en-US" u="sng" dirty="0"/>
              <a:t>of Biblical </a:t>
            </a:r>
            <a:r>
              <a:rPr lang="en-US" u="sng" dirty="0" smtClean="0"/>
              <a:t>Literature</a:t>
            </a:r>
            <a:r>
              <a:rPr lang="en-US" dirty="0" smtClean="0"/>
              <a:t> (2014) </a:t>
            </a:r>
            <a:r>
              <a:rPr lang="en-US" dirty="0"/>
              <a:t>“sections</a:t>
            </a:r>
            <a:r>
              <a:rPr lang="en-US" dirty="0" smtClean="0"/>
              <a:t>” according to…</a:t>
            </a:r>
            <a:endParaRPr lang="en-US" dirty="0"/>
          </a:p>
        </p:txBody>
      </p:sp>
      <p:sp>
        <p:nvSpPr>
          <p:cNvPr id="58371" name="Rectangle 3"/>
          <p:cNvSpPr>
            <a:spLocks noGrp="1" noChangeArrowheads="1"/>
          </p:cNvSpPr>
          <p:nvPr>
            <p:ph type="body" idx="1"/>
          </p:nvPr>
        </p:nvSpPr>
        <p:spPr>
          <a:xfrm>
            <a:off x="472547" y="1888067"/>
            <a:ext cx="8226425" cy="4525963"/>
          </a:xfrm>
        </p:spPr>
        <p:txBody>
          <a:bodyPr/>
          <a:lstStyle/>
          <a:p>
            <a:r>
              <a:rPr lang="en-US" b="1" dirty="0" smtClean="0"/>
              <a:t>Content</a:t>
            </a:r>
            <a:r>
              <a:rPr lang="en-US" dirty="0"/>
              <a:t>:</a:t>
            </a:r>
          </a:p>
          <a:p>
            <a:pPr lvl="1">
              <a:buFont typeface="Arial" pitchFamily="34" charset="0"/>
              <a:buChar char="‒"/>
            </a:pPr>
            <a:r>
              <a:rPr lang="en-US" dirty="0"/>
              <a:t>“Book of Psalms” </a:t>
            </a:r>
          </a:p>
          <a:p>
            <a:pPr lvl="1">
              <a:buFont typeface="Arial" pitchFamily="34" charset="0"/>
              <a:buChar char="‒"/>
            </a:pPr>
            <a:r>
              <a:rPr lang="en-US" dirty="0"/>
              <a:t>“Gospel of Luke”</a:t>
            </a:r>
          </a:p>
          <a:p>
            <a:pPr lvl="1">
              <a:buFont typeface="Arial" pitchFamily="34" charset="0"/>
              <a:buChar char="‒"/>
            </a:pPr>
            <a:r>
              <a:rPr lang="en-US" dirty="0"/>
              <a:t>“Pauline Epistles”</a:t>
            </a:r>
          </a:p>
          <a:p>
            <a:pPr>
              <a:spcBef>
                <a:spcPts val="1800"/>
              </a:spcBef>
              <a:buFont typeface="Arial" pitchFamily="34" charset="0"/>
              <a:buChar char="•"/>
            </a:pPr>
            <a:r>
              <a:rPr lang="en-US" b="1" dirty="0" smtClean="0"/>
              <a:t>Ideology/Method</a:t>
            </a:r>
            <a:r>
              <a:rPr lang="en-US" b="1" dirty="0"/>
              <a:t>:</a:t>
            </a:r>
          </a:p>
          <a:p>
            <a:pPr lvl="1">
              <a:buFont typeface="Arial" pitchFamily="34" charset="0"/>
              <a:buChar char="‒"/>
            </a:pPr>
            <a:r>
              <a:rPr lang="en-US" dirty="0"/>
              <a:t>“African-American Biblical Hermeneutics”</a:t>
            </a:r>
          </a:p>
          <a:p>
            <a:pPr lvl="1">
              <a:buFont typeface="Arial" pitchFamily="34" charset="0"/>
              <a:buChar char="‒"/>
            </a:pPr>
            <a:r>
              <a:rPr lang="en-US" dirty="0"/>
              <a:t>“Gender, Sexuality, and the Bible”</a:t>
            </a:r>
          </a:p>
          <a:p>
            <a:pPr lvl="1">
              <a:buFont typeface="Arial" pitchFamily="34" charset="0"/>
              <a:buChar char="‒"/>
            </a:pPr>
            <a:r>
              <a:rPr lang="en-US" dirty="0"/>
              <a:t>“LGBT Queer Hermeneutics”</a:t>
            </a:r>
          </a:p>
          <a:p>
            <a:pPr lvl="1">
              <a:buFont typeface="Arial" pitchFamily="34" charset="0"/>
              <a:buChar char="‒"/>
            </a:pPr>
            <a:r>
              <a:rPr lang="en-US" dirty="0"/>
              <a:t>“Feminist Hermeneutics of the Bible”</a:t>
            </a:r>
          </a:p>
          <a:p>
            <a:pPr lvl="1">
              <a:buFont typeface="Arial" pitchFamily="34" charset="0"/>
              <a:buChar char="‒"/>
            </a:pPr>
            <a:r>
              <a:rPr lang="en-US" dirty="0"/>
              <a:t>“Ideological Criticism”</a:t>
            </a:r>
          </a:p>
        </p:txBody>
      </p:sp>
    </p:spTree>
    <p:extLst>
      <p:ext uri="{BB962C8B-B14F-4D97-AF65-F5344CB8AC3E}">
        <p14:creationId xmlns:p14="http://schemas.microsoft.com/office/powerpoint/2010/main" val="335300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fade">
                                      <p:cBhvr>
                                        <p:cTn id="7" dur="1000"/>
                                        <p:tgtEl>
                                          <p:spTgt spid="58371">
                                            <p:txEl>
                                              <p:pRg st="0" end="0"/>
                                            </p:txEl>
                                          </p:spTgt>
                                        </p:tgtEl>
                                      </p:cBhvr>
                                    </p:animEffect>
                                    <p:anim calcmode="lin" valueType="num">
                                      <p:cBhvr>
                                        <p:cTn id="8" dur="10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837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fade">
                                      <p:cBhvr>
                                        <p:cTn id="12" dur="1000"/>
                                        <p:tgtEl>
                                          <p:spTgt spid="58371">
                                            <p:txEl>
                                              <p:pRg st="1" end="1"/>
                                            </p:txEl>
                                          </p:spTgt>
                                        </p:tgtEl>
                                      </p:cBhvr>
                                    </p:animEffect>
                                    <p:anim calcmode="lin" valueType="num">
                                      <p:cBhvr>
                                        <p:cTn id="13" dur="10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837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fade">
                                      <p:cBhvr>
                                        <p:cTn id="17" dur="1000"/>
                                        <p:tgtEl>
                                          <p:spTgt spid="58371">
                                            <p:txEl>
                                              <p:pRg st="2" end="2"/>
                                            </p:txEl>
                                          </p:spTgt>
                                        </p:tgtEl>
                                      </p:cBhvr>
                                    </p:animEffect>
                                    <p:anim calcmode="lin" valueType="num">
                                      <p:cBhvr>
                                        <p:cTn id="18" dur="10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837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fade">
                                      <p:cBhvr>
                                        <p:cTn id="22" dur="1000"/>
                                        <p:tgtEl>
                                          <p:spTgt spid="58371">
                                            <p:txEl>
                                              <p:pRg st="3" end="3"/>
                                            </p:txEl>
                                          </p:spTgt>
                                        </p:tgtEl>
                                      </p:cBhvr>
                                    </p:animEffect>
                                    <p:anim calcmode="lin" valueType="num">
                                      <p:cBhvr>
                                        <p:cTn id="23" dur="10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583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58371">
                                            <p:txEl>
                                              <p:pRg st="4" end="4"/>
                                            </p:txEl>
                                          </p:spTgt>
                                        </p:tgtEl>
                                        <p:attrNameLst>
                                          <p:attrName>style.visibility</p:attrName>
                                        </p:attrNameLst>
                                      </p:cBhvr>
                                      <p:to>
                                        <p:strVal val="visible"/>
                                      </p:to>
                                    </p:set>
                                    <p:animEffect transition="in" filter="fade">
                                      <p:cBhvr>
                                        <p:cTn id="29" dur="1000"/>
                                        <p:tgtEl>
                                          <p:spTgt spid="58371">
                                            <p:txEl>
                                              <p:pRg st="4" end="4"/>
                                            </p:txEl>
                                          </p:spTgt>
                                        </p:tgtEl>
                                      </p:cBhvr>
                                    </p:animEffect>
                                    <p:anim calcmode="lin" valueType="num">
                                      <p:cBhvr>
                                        <p:cTn id="30" dur="10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58371">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8371">
                                            <p:txEl>
                                              <p:pRg st="5" end="5"/>
                                            </p:txEl>
                                          </p:spTgt>
                                        </p:tgtEl>
                                        <p:attrNameLst>
                                          <p:attrName>style.visibility</p:attrName>
                                        </p:attrNameLst>
                                      </p:cBhvr>
                                      <p:to>
                                        <p:strVal val="visible"/>
                                      </p:to>
                                    </p:set>
                                    <p:animEffect transition="in" filter="fade">
                                      <p:cBhvr>
                                        <p:cTn id="34" dur="1000"/>
                                        <p:tgtEl>
                                          <p:spTgt spid="58371">
                                            <p:txEl>
                                              <p:pRg st="5" end="5"/>
                                            </p:txEl>
                                          </p:spTgt>
                                        </p:tgtEl>
                                      </p:cBhvr>
                                    </p:animEffect>
                                    <p:anim calcmode="lin" valueType="num">
                                      <p:cBhvr>
                                        <p:cTn id="35" dur="1000" fill="hold"/>
                                        <p:tgtEl>
                                          <p:spTgt spid="58371">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58371">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58371">
                                            <p:txEl>
                                              <p:pRg st="6" end="6"/>
                                            </p:txEl>
                                          </p:spTgt>
                                        </p:tgtEl>
                                        <p:attrNameLst>
                                          <p:attrName>style.visibility</p:attrName>
                                        </p:attrNameLst>
                                      </p:cBhvr>
                                      <p:to>
                                        <p:strVal val="visible"/>
                                      </p:to>
                                    </p:set>
                                    <p:animEffect transition="in" filter="fade">
                                      <p:cBhvr>
                                        <p:cTn id="39" dur="1000"/>
                                        <p:tgtEl>
                                          <p:spTgt spid="58371">
                                            <p:txEl>
                                              <p:pRg st="6" end="6"/>
                                            </p:txEl>
                                          </p:spTgt>
                                        </p:tgtEl>
                                      </p:cBhvr>
                                    </p:animEffect>
                                    <p:anim calcmode="lin" valueType="num">
                                      <p:cBhvr>
                                        <p:cTn id="40" dur="1000" fill="hold"/>
                                        <p:tgtEl>
                                          <p:spTgt spid="58371">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58371">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58371">
                                            <p:txEl>
                                              <p:pRg st="7" end="7"/>
                                            </p:txEl>
                                          </p:spTgt>
                                        </p:tgtEl>
                                        <p:attrNameLst>
                                          <p:attrName>style.visibility</p:attrName>
                                        </p:attrNameLst>
                                      </p:cBhvr>
                                      <p:to>
                                        <p:strVal val="visible"/>
                                      </p:to>
                                    </p:set>
                                    <p:animEffect transition="in" filter="fade">
                                      <p:cBhvr>
                                        <p:cTn id="44" dur="1000"/>
                                        <p:tgtEl>
                                          <p:spTgt spid="58371">
                                            <p:txEl>
                                              <p:pRg st="7" end="7"/>
                                            </p:txEl>
                                          </p:spTgt>
                                        </p:tgtEl>
                                      </p:cBhvr>
                                    </p:animEffect>
                                    <p:anim calcmode="lin" valueType="num">
                                      <p:cBhvr>
                                        <p:cTn id="45" dur="1000" fill="hold"/>
                                        <p:tgtEl>
                                          <p:spTgt spid="58371">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58371">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58371">
                                            <p:txEl>
                                              <p:pRg st="8" end="8"/>
                                            </p:txEl>
                                          </p:spTgt>
                                        </p:tgtEl>
                                        <p:attrNameLst>
                                          <p:attrName>style.visibility</p:attrName>
                                        </p:attrNameLst>
                                      </p:cBhvr>
                                      <p:to>
                                        <p:strVal val="visible"/>
                                      </p:to>
                                    </p:set>
                                    <p:animEffect transition="in" filter="fade">
                                      <p:cBhvr>
                                        <p:cTn id="49" dur="1000"/>
                                        <p:tgtEl>
                                          <p:spTgt spid="58371">
                                            <p:txEl>
                                              <p:pRg st="8" end="8"/>
                                            </p:txEl>
                                          </p:spTgt>
                                        </p:tgtEl>
                                      </p:cBhvr>
                                    </p:animEffect>
                                    <p:anim calcmode="lin" valueType="num">
                                      <p:cBhvr>
                                        <p:cTn id="50" dur="1000" fill="hold"/>
                                        <p:tgtEl>
                                          <p:spTgt spid="58371">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58371">
                                            <p:txEl>
                                              <p:pRg st="8" end="8"/>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58371">
                                            <p:txEl>
                                              <p:pRg st="9" end="9"/>
                                            </p:txEl>
                                          </p:spTgt>
                                        </p:tgtEl>
                                        <p:attrNameLst>
                                          <p:attrName>style.visibility</p:attrName>
                                        </p:attrNameLst>
                                      </p:cBhvr>
                                      <p:to>
                                        <p:strVal val="visible"/>
                                      </p:to>
                                    </p:set>
                                    <p:animEffect transition="in" filter="fade">
                                      <p:cBhvr>
                                        <p:cTn id="54" dur="1000"/>
                                        <p:tgtEl>
                                          <p:spTgt spid="58371">
                                            <p:txEl>
                                              <p:pRg st="9" end="9"/>
                                            </p:txEl>
                                          </p:spTgt>
                                        </p:tgtEl>
                                      </p:cBhvr>
                                    </p:animEffect>
                                    <p:anim calcmode="lin" valueType="num">
                                      <p:cBhvr>
                                        <p:cTn id="55" dur="1000" fill="hold"/>
                                        <p:tgtEl>
                                          <p:spTgt spid="58371">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58371">
                                            <p:txEl>
                                              <p:pRg st="9" end="9"/>
                                            </p:txEl>
                                          </p:spTgt>
                                        </p:tgtEl>
                                        <p:attrNameLst>
                                          <p:attrName>ppt_y</p:attrName>
                                        </p:attrNameLst>
                                      </p:cBhvr>
                                      <p:tavLst>
                                        <p:tav tm="0">
                                          <p:val>
                                            <p:strVal val="#ppt_y+.1"/>
                                          </p:val>
                                        </p:tav>
                                        <p:tav tm="100000">
                                          <p:val>
                                            <p:strVal val="#ppt_y"/>
                                          </p:val>
                                        </p:tav>
                                      </p:tavLst>
                                    </p:anim>
                                  </p:childTnLst>
                                </p:cTn>
                              </p:par>
                              <p:par>
                                <p:cTn id="57" presetID="9" presetClass="emph" presetSubtype="0" nodeType="withEffect">
                                  <p:stCondLst>
                                    <p:cond delay="0"/>
                                  </p:stCondLst>
                                  <p:childTnLst>
                                    <p:set>
                                      <p:cBhvr rctx="PPT">
                                        <p:cTn id="58" dur="indefinite"/>
                                        <p:tgtEl>
                                          <p:spTgt spid="58371">
                                            <p:txEl>
                                              <p:pRg st="0" end="0"/>
                                            </p:txEl>
                                          </p:spTgt>
                                        </p:tgtEl>
                                        <p:attrNameLst>
                                          <p:attrName>style.opacity</p:attrName>
                                        </p:attrNameLst>
                                      </p:cBhvr>
                                      <p:to>
                                        <p:strVal val="0.5"/>
                                      </p:to>
                                    </p:set>
                                    <p:animEffect filter="image" prLst="opacity: 0.5">
                                      <p:cBhvr rctx="IE">
                                        <p:cTn id="59" dur="indefinite"/>
                                        <p:tgtEl>
                                          <p:spTgt spid="58371">
                                            <p:txEl>
                                              <p:pRg st="0" end="0"/>
                                            </p:txEl>
                                          </p:spTgt>
                                        </p:tgtEl>
                                      </p:cBhvr>
                                    </p:animEffect>
                                  </p:childTnLst>
                                </p:cTn>
                              </p:par>
                              <p:par>
                                <p:cTn id="60" presetID="9" presetClass="emph" presetSubtype="0" nodeType="withEffect">
                                  <p:stCondLst>
                                    <p:cond delay="0"/>
                                  </p:stCondLst>
                                  <p:childTnLst>
                                    <p:set>
                                      <p:cBhvr rctx="PPT">
                                        <p:cTn id="61" dur="indefinite"/>
                                        <p:tgtEl>
                                          <p:spTgt spid="58371">
                                            <p:txEl>
                                              <p:pRg st="1" end="1"/>
                                            </p:txEl>
                                          </p:spTgt>
                                        </p:tgtEl>
                                        <p:attrNameLst>
                                          <p:attrName>style.opacity</p:attrName>
                                        </p:attrNameLst>
                                      </p:cBhvr>
                                      <p:to>
                                        <p:strVal val="0.5"/>
                                      </p:to>
                                    </p:set>
                                    <p:animEffect filter="image" prLst="opacity: 0.5">
                                      <p:cBhvr rctx="IE">
                                        <p:cTn id="62" dur="indefinite"/>
                                        <p:tgtEl>
                                          <p:spTgt spid="58371">
                                            <p:txEl>
                                              <p:pRg st="1" end="1"/>
                                            </p:txEl>
                                          </p:spTgt>
                                        </p:tgtEl>
                                      </p:cBhvr>
                                    </p:animEffect>
                                  </p:childTnLst>
                                </p:cTn>
                              </p:par>
                              <p:par>
                                <p:cTn id="63" presetID="9" presetClass="emph" presetSubtype="0" nodeType="withEffect">
                                  <p:stCondLst>
                                    <p:cond delay="0"/>
                                  </p:stCondLst>
                                  <p:childTnLst>
                                    <p:set>
                                      <p:cBhvr rctx="PPT">
                                        <p:cTn id="64" dur="indefinite"/>
                                        <p:tgtEl>
                                          <p:spTgt spid="58371">
                                            <p:txEl>
                                              <p:pRg st="2" end="2"/>
                                            </p:txEl>
                                          </p:spTgt>
                                        </p:tgtEl>
                                        <p:attrNameLst>
                                          <p:attrName>style.opacity</p:attrName>
                                        </p:attrNameLst>
                                      </p:cBhvr>
                                      <p:to>
                                        <p:strVal val="0.5"/>
                                      </p:to>
                                    </p:set>
                                    <p:animEffect filter="image" prLst="opacity: 0.5">
                                      <p:cBhvr rctx="IE">
                                        <p:cTn id="65" dur="indefinite"/>
                                        <p:tgtEl>
                                          <p:spTgt spid="58371">
                                            <p:txEl>
                                              <p:pRg st="2" end="2"/>
                                            </p:txEl>
                                          </p:spTgt>
                                        </p:tgtEl>
                                      </p:cBhvr>
                                    </p:animEffect>
                                  </p:childTnLst>
                                </p:cTn>
                              </p:par>
                              <p:par>
                                <p:cTn id="66" presetID="9" presetClass="emph" presetSubtype="0" nodeType="withEffect">
                                  <p:stCondLst>
                                    <p:cond delay="0"/>
                                  </p:stCondLst>
                                  <p:childTnLst>
                                    <p:set>
                                      <p:cBhvr rctx="PPT">
                                        <p:cTn id="67" dur="indefinite"/>
                                        <p:tgtEl>
                                          <p:spTgt spid="58371">
                                            <p:txEl>
                                              <p:pRg st="3" end="3"/>
                                            </p:txEl>
                                          </p:spTgt>
                                        </p:tgtEl>
                                        <p:attrNameLst>
                                          <p:attrName>style.opacity</p:attrName>
                                        </p:attrNameLst>
                                      </p:cBhvr>
                                      <p:to>
                                        <p:strVal val="0.5"/>
                                      </p:to>
                                    </p:set>
                                    <p:animEffect filter="image" prLst="opacity: 0.5">
                                      <p:cBhvr rctx="IE">
                                        <p:cTn id="68" dur="indefinite"/>
                                        <p:tgtEl>
                                          <p:spTgt spid="58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5613" y="147638"/>
            <a:ext cx="8226425" cy="860479"/>
          </a:xfrm>
        </p:spPr>
        <p:txBody>
          <a:bodyPr/>
          <a:lstStyle/>
          <a:p>
            <a:r>
              <a:rPr lang="en-US" b="1" dirty="0" smtClean="0"/>
              <a:t>What is “Historical Criticism”?</a:t>
            </a:r>
            <a:endParaRPr lang="en-US" b="1" dirty="0"/>
          </a:p>
        </p:txBody>
      </p:sp>
      <p:sp>
        <p:nvSpPr>
          <p:cNvPr id="58371" name="Rectangle 3"/>
          <p:cNvSpPr>
            <a:spLocks noGrp="1" noChangeArrowheads="1"/>
          </p:cNvSpPr>
          <p:nvPr>
            <p:ph type="body" idx="1"/>
          </p:nvPr>
        </p:nvSpPr>
        <p:spPr>
          <a:xfrm>
            <a:off x="342901" y="1277008"/>
            <a:ext cx="8648700" cy="4849156"/>
          </a:xfrm>
        </p:spPr>
        <p:txBody>
          <a:bodyPr/>
          <a:lstStyle/>
          <a:p>
            <a:r>
              <a:rPr lang="en-US" sz="2200" dirty="0" smtClean="0"/>
              <a:t>aka “</a:t>
            </a:r>
            <a:r>
              <a:rPr lang="en-US" sz="2200" u="sng" dirty="0" smtClean="0"/>
              <a:t>Higher Criticism</a:t>
            </a:r>
            <a:r>
              <a:rPr lang="en-US" sz="2200" dirty="0" smtClean="0"/>
              <a:t>” (vis-à-vis “lower” or “textual” criticism)</a:t>
            </a:r>
          </a:p>
          <a:p>
            <a:pPr>
              <a:spcBef>
                <a:spcPts val="1200"/>
              </a:spcBef>
            </a:pPr>
            <a:r>
              <a:rPr lang="en-US" sz="2200" dirty="0" smtClean="0"/>
              <a:t>Collection of diverse methods (evolved over 18</a:t>
            </a:r>
            <a:r>
              <a:rPr lang="en-US" sz="2200" baseline="30000" dirty="0" smtClean="0"/>
              <a:t>th</a:t>
            </a:r>
            <a:r>
              <a:rPr lang="en-US" sz="2200" dirty="0" smtClean="0"/>
              <a:t>-20</a:t>
            </a:r>
            <a:r>
              <a:rPr lang="en-US" sz="2200" baseline="30000" dirty="0" smtClean="0"/>
              <a:t>th</a:t>
            </a:r>
            <a:r>
              <a:rPr lang="en-US" sz="2200" dirty="0" smtClean="0"/>
              <a:t> Cs)</a:t>
            </a:r>
          </a:p>
          <a:p>
            <a:pPr>
              <a:spcBef>
                <a:spcPts val="1200"/>
              </a:spcBef>
            </a:pPr>
            <a:r>
              <a:rPr lang="en-US" sz="2200" dirty="0" smtClean="0"/>
              <a:t>So-called “assured results”: </a:t>
            </a:r>
          </a:p>
          <a:p>
            <a:pPr lvl="1">
              <a:buFont typeface="Arial" pitchFamily="34" charset="0"/>
              <a:buChar char="‒"/>
            </a:pPr>
            <a:r>
              <a:rPr lang="en-US" sz="2000" dirty="0" smtClean="0"/>
              <a:t>Authorship (Pentateuch; Gospels; Pastoral Epistles); history</a:t>
            </a:r>
          </a:p>
          <a:p>
            <a:pPr>
              <a:spcBef>
                <a:spcPts val="1200"/>
              </a:spcBef>
            </a:pPr>
            <a:r>
              <a:rPr lang="en-US" sz="2200" b="1" dirty="0" smtClean="0"/>
              <a:t>“Historical” </a:t>
            </a:r>
          </a:p>
          <a:p>
            <a:pPr lvl="1">
              <a:buFont typeface="Arial" pitchFamily="34" charset="0"/>
              <a:buChar char="‒"/>
            </a:pPr>
            <a:r>
              <a:rPr lang="en-US" sz="2000" dirty="0" smtClean="0"/>
              <a:t>(laudably) interested in </a:t>
            </a:r>
            <a:r>
              <a:rPr lang="en-US" sz="2000" b="1" u="sng" dirty="0" smtClean="0"/>
              <a:t>historical</a:t>
            </a:r>
            <a:r>
              <a:rPr lang="en-US" sz="2000" u="sng" dirty="0" smtClean="0"/>
              <a:t> </a:t>
            </a:r>
            <a:r>
              <a:rPr lang="en-US" sz="2000" b="1" u="sng" dirty="0" smtClean="0"/>
              <a:t>context</a:t>
            </a:r>
          </a:p>
          <a:p>
            <a:pPr lvl="1">
              <a:buFont typeface="Arial" pitchFamily="34" charset="0"/>
              <a:buChar char="‒"/>
            </a:pPr>
            <a:r>
              <a:rPr lang="en-US" sz="2000" dirty="0" smtClean="0"/>
              <a:t>(regrettably) </a:t>
            </a:r>
            <a:r>
              <a:rPr lang="en-US" sz="2000" b="1" u="sng" dirty="0" smtClean="0"/>
              <a:t>deconstructs</a:t>
            </a:r>
            <a:r>
              <a:rPr lang="en-US" sz="2000" dirty="0" smtClean="0"/>
              <a:t> biblical texts</a:t>
            </a:r>
          </a:p>
          <a:p>
            <a:pPr lvl="1">
              <a:buFont typeface="Arial" pitchFamily="34" charset="0"/>
              <a:buChar char="‒"/>
            </a:pPr>
            <a:r>
              <a:rPr lang="en-US" sz="2000" b="1" u="sng" dirty="0" smtClean="0"/>
              <a:t>reconstructs</a:t>
            </a:r>
            <a:r>
              <a:rPr lang="en-US" sz="2000" dirty="0" smtClean="0"/>
              <a:t> history &amp; “second-guesses” biblical chronology/events (modern historian’s “better” judgment)</a:t>
            </a:r>
          </a:p>
          <a:p>
            <a:pPr lvl="1">
              <a:buFont typeface="Arial" pitchFamily="34" charset="0"/>
              <a:buChar char="‒"/>
            </a:pPr>
            <a:r>
              <a:rPr lang="en-US" sz="2000" dirty="0" smtClean="0"/>
              <a:t>(historical context of the </a:t>
            </a:r>
            <a:r>
              <a:rPr lang="en-US" sz="2000" i="1" dirty="0" smtClean="0"/>
              <a:t>interpreter</a:t>
            </a:r>
            <a:r>
              <a:rPr lang="en-US" sz="2000" dirty="0" smtClean="0"/>
              <a:t>?)</a:t>
            </a:r>
          </a:p>
          <a:p>
            <a:pPr>
              <a:spcBef>
                <a:spcPts val="1200"/>
              </a:spcBef>
            </a:pPr>
            <a:r>
              <a:rPr lang="en-US" sz="2200" b="1" dirty="0" smtClean="0"/>
              <a:t>“Critical”</a:t>
            </a:r>
          </a:p>
          <a:p>
            <a:pPr marL="742950" lvl="2" indent="-342900">
              <a:buFont typeface="Arial" pitchFamily="34" charset="0"/>
              <a:buChar char="‒"/>
            </a:pPr>
            <a:r>
              <a:rPr lang="en-US" sz="2200" dirty="0" smtClean="0"/>
              <a:t>critical thinking an indispensable tool (</a:t>
            </a:r>
            <a:r>
              <a:rPr lang="en-US" sz="2200" dirty="0" smtClean="0">
                <a:sym typeface="Wingdings" panose="05000000000000000000" pitchFamily="2" charset="2"/>
              </a:rPr>
              <a:t> human argument)</a:t>
            </a:r>
            <a:endParaRPr lang="en-US" sz="2200" dirty="0" smtClean="0"/>
          </a:p>
          <a:p>
            <a:pPr marL="742950" lvl="2" indent="-342900">
              <a:buFont typeface="Arial" pitchFamily="34" charset="0"/>
              <a:buChar char="‒"/>
            </a:pPr>
            <a:r>
              <a:rPr lang="en-US" sz="2200" dirty="0" smtClean="0"/>
              <a:t>Reason as “master” of Scripture, not “servant”</a:t>
            </a:r>
          </a:p>
        </p:txBody>
      </p:sp>
    </p:spTree>
    <p:extLst>
      <p:ext uri="{BB962C8B-B14F-4D97-AF65-F5344CB8AC3E}">
        <p14:creationId xmlns:p14="http://schemas.microsoft.com/office/powerpoint/2010/main" val="172911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371">
                                            <p:txEl>
                                              <p:pRg st="1" end="1"/>
                                            </p:txEl>
                                          </p:spTgt>
                                        </p:tgtEl>
                                        <p:attrNameLst>
                                          <p:attrName>style.visibility</p:attrName>
                                        </p:attrNameLst>
                                      </p:cBhvr>
                                      <p:to>
                                        <p:strVal val="visible"/>
                                      </p:to>
                                    </p:set>
                                    <p:anim calcmode="lin" valueType="num">
                                      <p:cBhvr additive="base">
                                        <p:cTn id="7" dur="5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371">
                                            <p:txEl>
                                              <p:pRg st="1" end="1"/>
                                            </p:txEl>
                                          </p:spTgt>
                                        </p:tgtEl>
                                        <p:attrNameLst>
                                          <p:attrName>ppt_y</p:attrName>
                                        </p:attrNameLst>
                                      </p:cBhvr>
                                      <p:tavLst>
                                        <p:tav tm="0">
                                          <p:val>
                                            <p:strVal val="1+#ppt_h/2"/>
                                          </p:val>
                                        </p:tav>
                                        <p:tav tm="100000">
                                          <p:val>
                                            <p:strVal val="#ppt_y"/>
                                          </p:val>
                                        </p:tav>
                                      </p:tavLst>
                                    </p:anim>
                                  </p:childTnLst>
                                </p:cTn>
                              </p:par>
                              <p:par>
                                <p:cTn id="9" presetID="9" presetClass="emph" presetSubtype="0" nodeType="withEffect">
                                  <p:stCondLst>
                                    <p:cond delay="0"/>
                                  </p:stCondLst>
                                  <p:childTnLst>
                                    <p:set>
                                      <p:cBhvr rctx="PPT">
                                        <p:cTn id="10" dur="indefinite"/>
                                        <p:tgtEl>
                                          <p:spTgt spid="58371">
                                            <p:txEl>
                                              <p:pRg st="0" end="0"/>
                                            </p:txEl>
                                          </p:spTgt>
                                        </p:tgtEl>
                                        <p:attrNameLst>
                                          <p:attrName>style.opacity</p:attrName>
                                        </p:attrNameLst>
                                      </p:cBhvr>
                                      <p:to>
                                        <p:strVal val="0.5"/>
                                      </p:to>
                                    </p:set>
                                    <p:animEffect filter="image" prLst="opacity: 0.5">
                                      <p:cBhvr rctx="IE">
                                        <p:cTn id="11" dur="indefinite"/>
                                        <p:tgtEl>
                                          <p:spTgt spid="5837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58371">
                                            <p:txEl>
                                              <p:pRg st="2" end="2"/>
                                            </p:txEl>
                                          </p:spTgt>
                                        </p:tgtEl>
                                        <p:attrNameLst>
                                          <p:attrName>style.visibility</p:attrName>
                                        </p:attrNameLst>
                                      </p:cBhvr>
                                      <p:to>
                                        <p:strVal val="visible"/>
                                      </p:to>
                                    </p:set>
                                    <p:anim calcmode="lin" valueType="num">
                                      <p:cBhvr additive="base">
                                        <p:cTn id="16" dur="5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8371">
                                            <p:txEl>
                                              <p:pRg st="2" end="2"/>
                                            </p:txEl>
                                          </p:spTgt>
                                        </p:tgtEl>
                                        <p:attrNameLst>
                                          <p:attrName>ppt_y</p:attrName>
                                        </p:attrNameLst>
                                      </p:cBhvr>
                                      <p:tavLst>
                                        <p:tav tm="0">
                                          <p:val>
                                            <p:strVal val="1+#ppt_h/2"/>
                                          </p:val>
                                        </p:tav>
                                        <p:tav tm="100000">
                                          <p:val>
                                            <p:strVal val="#ppt_y"/>
                                          </p:val>
                                        </p:tav>
                                      </p:tavLst>
                                    </p:anim>
                                  </p:childTnLst>
                                </p:cTn>
                              </p:par>
                              <p:par>
                                <p:cTn id="18" presetID="9" presetClass="emph" presetSubtype="0" nodeType="withEffect">
                                  <p:stCondLst>
                                    <p:cond delay="0"/>
                                  </p:stCondLst>
                                  <p:childTnLst>
                                    <p:set>
                                      <p:cBhvr rctx="PPT">
                                        <p:cTn id="19" dur="indefinite"/>
                                        <p:tgtEl>
                                          <p:spTgt spid="58371">
                                            <p:txEl>
                                              <p:pRg st="1" end="1"/>
                                            </p:txEl>
                                          </p:spTgt>
                                        </p:tgtEl>
                                        <p:attrNameLst>
                                          <p:attrName>style.opacity</p:attrName>
                                        </p:attrNameLst>
                                      </p:cBhvr>
                                      <p:to>
                                        <p:strVal val="0.5"/>
                                      </p:to>
                                    </p:set>
                                    <p:animEffect filter="image" prLst="opacity: 0.5">
                                      <p:cBhvr rctx="IE">
                                        <p:cTn id="20" dur="indefinite"/>
                                        <p:tgtEl>
                                          <p:spTgt spid="58371">
                                            <p:txEl>
                                              <p:pRg st="1" end="1"/>
                                            </p:txEl>
                                          </p:spTgt>
                                        </p:tgtEl>
                                      </p:cBhvr>
                                    </p:animEffect>
                                  </p:childTnLst>
                                </p:cTn>
                              </p:par>
                              <p:par>
                                <p:cTn id="21" presetID="2" presetClass="entr" presetSubtype="4" fill="hold" nodeType="withEffect">
                                  <p:stCondLst>
                                    <p:cond delay="0"/>
                                  </p:stCondLst>
                                  <p:childTnLst>
                                    <p:set>
                                      <p:cBhvr>
                                        <p:cTn id="22" dur="1" fill="hold">
                                          <p:stCondLst>
                                            <p:cond delay="0"/>
                                          </p:stCondLst>
                                        </p:cTn>
                                        <p:tgtEl>
                                          <p:spTgt spid="58371">
                                            <p:txEl>
                                              <p:pRg st="3" end="3"/>
                                            </p:txEl>
                                          </p:spTgt>
                                        </p:tgtEl>
                                        <p:attrNameLst>
                                          <p:attrName>style.visibility</p:attrName>
                                        </p:attrNameLst>
                                      </p:cBhvr>
                                      <p:to>
                                        <p:strVal val="visible"/>
                                      </p:to>
                                    </p:set>
                                    <p:anim calcmode="lin" valueType="num">
                                      <p:cBhvr additive="base">
                                        <p:cTn id="23" dur="5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83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8371">
                                            <p:txEl>
                                              <p:pRg st="4" end="4"/>
                                            </p:txEl>
                                          </p:spTgt>
                                        </p:tgtEl>
                                        <p:attrNameLst>
                                          <p:attrName>style.visibility</p:attrName>
                                        </p:attrNameLst>
                                      </p:cBhvr>
                                      <p:to>
                                        <p:strVal val="visible"/>
                                      </p:to>
                                    </p:set>
                                    <p:anim calcmode="lin" valueType="num">
                                      <p:cBhvr additive="base">
                                        <p:cTn id="29" dur="5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8371">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8371">
                                            <p:txEl>
                                              <p:pRg st="5" end="5"/>
                                            </p:txEl>
                                          </p:spTgt>
                                        </p:tgtEl>
                                        <p:attrNameLst>
                                          <p:attrName>style.visibility</p:attrName>
                                        </p:attrNameLst>
                                      </p:cBhvr>
                                      <p:to>
                                        <p:strVal val="visible"/>
                                      </p:to>
                                    </p:set>
                                    <p:anim calcmode="lin" valueType="num">
                                      <p:cBhvr additive="base">
                                        <p:cTn id="33" dur="500" fill="hold"/>
                                        <p:tgtEl>
                                          <p:spTgt spid="58371">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8371">
                                            <p:txEl>
                                              <p:pRg st="5" end="5"/>
                                            </p:txEl>
                                          </p:spTgt>
                                        </p:tgtEl>
                                        <p:attrNameLst>
                                          <p:attrName>ppt_y</p:attrName>
                                        </p:attrNameLst>
                                      </p:cBhvr>
                                      <p:tavLst>
                                        <p:tav tm="0">
                                          <p:val>
                                            <p:strVal val="1+#ppt_h/2"/>
                                          </p:val>
                                        </p:tav>
                                        <p:tav tm="100000">
                                          <p:val>
                                            <p:strVal val="#ppt_y"/>
                                          </p:val>
                                        </p:tav>
                                      </p:tavLst>
                                    </p:anim>
                                  </p:childTnLst>
                                </p:cTn>
                              </p:par>
                              <p:par>
                                <p:cTn id="35" presetID="9" presetClass="emph" presetSubtype="0" nodeType="withEffect">
                                  <p:stCondLst>
                                    <p:cond delay="0"/>
                                  </p:stCondLst>
                                  <p:childTnLst>
                                    <p:set>
                                      <p:cBhvr rctx="PPT">
                                        <p:cTn id="36" dur="indefinite"/>
                                        <p:tgtEl>
                                          <p:spTgt spid="58371">
                                            <p:txEl>
                                              <p:pRg st="2" end="2"/>
                                            </p:txEl>
                                          </p:spTgt>
                                        </p:tgtEl>
                                        <p:attrNameLst>
                                          <p:attrName>style.opacity</p:attrName>
                                        </p:attrNameLst>
                                      </p:cBhvr>
                                      <p:to>
                                        <p:strVal val="0.5"/>
                                      </p:to>
                                    </p:set>
                                    <p:animEffect filter="image" prLst="opacity: 0.5">
                                      <p:cBhvr rctx="IE">
                                        <p:cTn id="37" dur="indefinite"/>
                                        <p:tgtEl>
                                          <p:spTgt spid="58371">
                                            <p:txEl>
                                              <p:pRg st="2" end="2"/>
                                            </p:txEl>
                                          </p:spTgt>
                                        </p:tgtEl>
                                      </p:cBhvr>
                                    </p:animEffect>
                                  </p:childTnLst>
                                </p:cTn>
                              </p:par>
                              <p:par>
                                <p:cTn id="38" presetID="9" presetClass="emph" presetSubtype="0" nodeType="withEffect">
                                  <p:stCondLst>
                                    <p:cond delay="0"/>
                                  </p:stCondLst>
                                  <p:childTnLst>
                                    <p:set>
                                      <p:cBhvr rctx="PPT">
                                        <p:cTn id="39" dur="indefinite"/>
                                        <p:tgtEl>
                                          <p:spTgt spid="58371">
                                            <p:txEl>
                                              <p:pRg st="3" end="3"/>
                                            </p:txEl>
                                          </p:spTgt>
                                        </p:tgtEl>
                                        <p:attrNameLst>
                                          <p:attrName>style.opacity</p:attrName>
                                        </p:attrNameLst>
                                      </p:cBhvr>
                                      <p:to>
                                        <p:strVal val="0.5"/>
                                      </p:to>
                                    </p:set>
                                    <p:animEffect filter="image" prLst="opacity: 0.5">
                                      <p:cBhvr rctx="IE">
                                        <p:cTn id="40" dur="indefinite"/>
                                        <p:tgtEl>
                                          <p:spTgt spid="58371">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8371">
                                            <p:txEl>
                                              <p:pRg st="6" end="6"/>
                                            </p:txEl>
                                          </p:spTgt>
                                        </p:tgtEl>
                                        <p:attrNameLst>
                                          <p:attrName>style.visibility</p:attrName>
                                        </p:attrNameLst>
                                      </p:cBhvr>
                                      <p:to>
                                        <p:strVal val="visible"/>
                                      </p:to>
                                    </p:set>
                                    <p:anim calcmode="lin" valueType="num">
                                      <p:cBhvr additive="base">
                                        <p:cTn id="45" dur="500" fill="hold"/>
                                        <p:tgtEl>
                                          <p:spTgt spid="58371">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8371">
                                            <p:txEl>
                                              <p:pRg st="6" end="6"/>
                                            </p:txEl>
                                          </p:spTgt>
                                        </p:tgtEl>
                                        <p:attrNameLst>
                                          <p:attrName>ppt_y</p:attrName>
                                        </p:attrNameLst>
                                      </p:cBhvr>
                                      <p:tavLst>
                                        <p:tav tm="0">
                                          <p:val>
                                            <p:strVal val="1+#ppt_h/2"/>
                                          </p:val>
                                        </p:tav>
                                        <p:tav tm="100000">
                                          <p:val>
                                            <p:strVal val="#ppt_y"/>
                                          </p:val>
                                        </p:tav>
                                      </p:tavLst>
                                    </p:anim>
                                  </p:childTnLst>
                                </p:cTn>
                              </p:par>
                              <p:par>
                                <p:cTn id="47" presetID="9" presetClass="emph" presetSubtype="0" nodeType="withEffect">
                                  <p:stCondLst>
                                    <p:cond delay="0"/>
                                  </p:stCondLst>
                                  <p:childTnLst>
                                    <p:set>
                                      <p:cBhvr rctx="PPT">
                                        <p:cTn id="48" dur="indefinite"/>
                                        <p:tgtEl>
                                          <p:spTgt spid="58371">
                                            <p:txEl>
                                              <p:pRg st="4" end="4"/>
                                            </p:txEl>
                                          </p:spTgt>
                                        </p:tgtEl>
                                        <p:attrNameLst>
                                          <p:attrName>style.opacity</p:attrName>
                                        </p:attrNameLst>
                                      </p:cBhvr>
                                      <p:to>
                                        <p:strVal val="0.5"/>
                                      </p:to>
                                    </p:set>
                                    <p:animEffect filter="image" prLst="opacity: 0.5">
                                      <p:cBhvr rctx="IE">
                                        <p:cTn id="49" dur="indefinite"/>
                                        <p:tgtEl>
                                          <p:spTgt spid="58371">
                                            <p:txEl>
                                              <p:pRg st="4" end="4"/>
                                            </p:txEl>
                                          </p:spTgt>
                                        </p:tgtEl>
                                      </p:cBhvr>
                                    </p:animEffect>
                                  </p:childTnLst>
                                </p:cTn>
                              </p:par>
                              <p:par>
                                <p:cTn id="50" presetID="9" presetClass="emph" presetSubtype="0" nodeType="withEffect">
                                  <p:stCondLst>
                                    <p:cond delay="0"/>
                                  </p:stCondLst>
                                  <p:childTnLst>
                                    <p:set>
                                      <p:cBhvr rctx="PPT">
                                        <p:cTn id="51" dur="indefinite"/>
                                        <p:tgtEl>
                                          <p:spTgt spid="58371">
                                            <p:txEl>
                                              <p:pRg st="5" end="5"/>
                                            </p:txEl>
                                          </p:spTgt>
                                        </p:tgtEl>
                                        <p:attrNameLst>
                                          <p:attrName>style.opacity</p:attrName>
                                        </p:attrNameLst>
                                      </p:cBhvr>
                                      <p:to>
                                        <p:strVal val="0.5"/>
                                      </p:to>
                                    </p:set>
                                    <p:animEffect filter="image" prLst="opacity: 0.5">
                                      <p:cBhvr rctx="IE">
                                        <p:cTn id="52" dur="indefinite"/>
                                        <p:tgtEl>
                                          <p:spTgt spid="58371">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8371">
                                            <p:txEl>
                                              <p:pRg st="7" end="7"/>
                                            </p:txEl>
                                          </p:spTgt>
                                        </p:tgtEl>
                                        <p:attrNameLst>
                                          <p:attrName>style.visibility</p:attrName>
                                        </p:attrNameLst>
                                      </p:cBhvr>
                                      <p:to>
                                        <p:strVal val="visible"/>
                                      </p:to>
                                    </p:set>
                                    <p:anim calcmode="lin" valueType="num">
                                      <p:cBhvr additive="base">
                                        <p:cTn id="57" dur="500" fill="hold"/>
                                        <p:tgtEl>
                                          <p:spTgt spid="58371">
                                            <p:txEl>
                                              <p:pRg st="7" end="7"/>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8371">
                                            <p:txEl>
                                              <p:pRg st="7" end="7"/>
                                            </p:txEl>
                                          </p:spTgt>
                                        </p:tgtEl>
                                        <p:attrNameLst>
                                          <p:attrName>ppt_y</p:attrName>
                                        </p:attrNameLst>
                                      </p:cBhvr>
                                      <p:tavLst>
                                        <p:tav tm="0">
                                          <p:val>
                                            <p:strVal val="1+#ppt_h/2"/>
                                          </p:val>
                                        </p:tav>
                                        <p:tav tm="100000">
                                          <p:val>
                                            <p:strVal val="#ppt_y"/>
                                          </p:val>
                                        </p:tav>
                                      </p:tavLst>
                                    </p:anim>
                                  </p:childTnLst>
                                </p:cTn>
                              </p:par>
                              <p:par>
                                <p:cTn id="59" presetID="9" presetClass="emph" presetSubtype="0" nodeType="withEffect">
                                  <p:stCondLst>
                                    <p:cond delay="0"/>
                                  </p:stCondLst>
                                  <p:childTnLst>
                                    <p:set>
                                      <p:cBhvr rctx="PPT">
                                        <p:cTn id="60" dur="indefinite"/>
                                        <p:tgtEl>
                                          <p:spTgt spid="58371">
                                            <p:txEl>
                                              <p:pRg st="6" end="6"/>
                                            </p:txEl>
                                          </p:spTgt>
                                        </p:tgtEl>
                                        <p:attrNameLst>
                                          <p:attrName>style.opacity</p:attrName>
                                        </p:attrNameLst>
                                      </p:cBhvr>
                                      <p:to>
                                        <p:strVal val="0.5"/>
                                      </p:to>
                                    </p:set>
                                    <p:animEffect filter="image" prLst="opacity: 0.5">
                                      <p:cBhvr rctx="IE">
                                        <p:cTn id="61" dur="indefinite"/>
                                        <p:tgtEl>
                                          <p:spTgt spid="58371">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58371">
                                            <p:txEl>
                                              <p:pRg st="8" end="8"/>
                                            </p:txEl>
                                          </p:spTgt>
                                        </p:tgtEl>
                                        <p:attrNameLst>
                                          <p:attrName>style.visibility</p:attrName>
                                        </p:attrNameLst>
                                      </p:cBhvr>
                                      <p:to>
                                        <p:strVal val="visible"/>
                                      </p:to>
                                    </p:set>
                                    <p:anim calcmode="lin" valueType="num">
                                      <p:cBhvr additive="base">
                                        <p:cTn id="66" dur="500" fill="hold"/>
                                        <p:tgtEl>
                                          <p:spTgt spid="58371">
                                            <p:txEl>
                                              <p:pRg st="8" end="8"/>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58371">
                                            <p:txEl>
                                              <p:pRg st="8" end="8"/>
                                            </p:txEl>
                                          </p:spTgt>
                                        </p:tgtEl>
                                        <p:attrNameLst>
                                          <p:attrName>ppt_y</p:attrName>
                                        </p:attrNameLst>
                                      </p:cBhvr>
                                      <p:tavLst>
                                        <p:tav tm="0">
                                          <p:val>
                                            <p:strVal val="1+#ppt_h/2"/>
                                          </p:val>
                                        </p:tav>
                                        <p:tav tm="100000">
                                          <p:val>
                                            <p:strVal val="#ppt_y"/>
                                          </p:val>
                                        </p:tav>
                                      </p:tavLst>
                                    </p:anim>
                                  </p:childTnLst>
                                </p:cTn>
                              </p:par>
                              <p:par>
                                <p:cTn id="68" presetID="9" presetClass="emph" presetSubtype="0" nodeType="withEffect">
                                  <p:stCondLst>
                                    <p:cond delay="0"/>
                                  </p:stCondLst>
                                  <p:childTnLst>
                                    <p:set>
                                      <p:cBhvr rctx="PPT">
                                        <p:cTn id="69" dur="indefinite"/>
                                        <p:tgtEl>
                                          <p:spTgt spid="58371">
                                            <p:txEl>
                                              <p:pRg st="7" end="7"/>
                                            </p:txEl>
                                          </p:spTgt>
                                        </p:tgtEl>
                                        <p:attrNameLst>
                                          <p:attrName>style.opacity</p:attrName>
                                        </p:attrNameLst>
                                      </p:cBhvr>
                                      <p:to>
                                        <p:strVal val="0.5"/>
                                      </p:to>
                                    </p:set>
                                    <p:animEffect filter="image" prLst="opacity: 0.5">
                                      <p:cBhvr rctx="IE">
                                        <p:cTn id="70" dur="indefinite"/>
                                        <p:tgtEl>
                                          <p:spTgt spid="58371">
                                            <p:txEl>
                                              <p:pRg st="7" end="7"/>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58371">
                                            <p:txEl>
                                              <p:pRg st="9" end="9"/>
                                            </p:txEl>
                                          </p:spTgt>
                                        </p:tgtEl>
                                        <p:attrNameLst>
                                          <p:attrName>style.visibility</p:attrName>
                                        </p:attrNameLst>
                                      </p:cBhvr>
                                      <p:to>
                                        <p:strVal val="visible"/>
                                      </p:to>
                                    </p:set>
                                    <p:anim calcmode="lin" valueType="num">
                                      <p:cBhvr additive="base">
                                        <p:cTn id="75" dur="500" fill="hold"/>
                                        <p:tgtEl>
                                          <p:spTgt spid="58371">
                                            <p:txEl>
                                              <p:pRg st="9" end="9"/>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58371">
                                            <p:txEl>
                                              <p:pRg st="9" end="9"/>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58371">
                                            <p:txEl>
                                              <p:pRg st="10" end="10"/>
                                            </p:txEl>
                                          </p:spTgt>
                                        </p:tgtEl>
                                        <p:attrNameLst>
                                          <p:attrName>style.visibility</p:attrName>
                                        </p:attrNameLst>
                                      </p:cBhvr>
                                      <p:to>
                                        <p:strVal val="visible"/>
                                      </p:to>
                                    </p:set>
                                    <p:anim calcmode="lin" valueType="num">
                                      <p:cBhvr additive="base">
                                        <p:cTn id="79" dur="500" fill="hold"/>
                                        <p:tgtEl>
                                          <p:spTgt spid="58371">
                                            <p:txEl>
                                              <p:pRg st="10" end="1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8371">
                                            <p:txEl>
                                              <p:pRg st="10" end="10"/>
                                            </p:txEl>
                                          </p:spTgt>
                                        </p:tgtEl>
                                        <p:attrNameLst>
                                          <p:attrName>ppt_y</p:attrName>
                                        </p:attrNameLst>
                                      </p:cBhvr>
                                      <p:tavLst>
                                        <p:tav tm="0">
                                          <p:val>
                                            <p:strVal val="1+#ppt_h/2"/>
                                          </p:val>
                                        </p:tav>
                                        <p:tav tm="100000">
                                          <p:val>
                                            <p:strVal val="#ppt_y"/>
                                          </p:val>
                                        </p:tav>
                                      </p:tavLst>
                                    </p:anim>
                                  </p:childTnLst>
                                </p:cTn>
                              </p:par>
                              <p:par>
                                <p:cTn id="81" presetID="9" presetClass="emph" presetSubtype="0" nodeType="withEffect">
                                  <p:stCondLst>
                                    <p:cond delay="0"/>
                                  </p:stCondLst>
                                  <p:childTnLst>
                                    <p:set>
                                      <p:cBhvr rctx="PPT">
                                        <p:cTn id="82" dur="indefinite"/>
                                        <p:tgtEl>
                                          <p:spTgt spid="58371">
                                            <p:txEl>
                                              <p:pRg st="8" end="8"/>
                                            </p:txEl>
                                          </p:spTgt>
                                        </p:tgtEl>
                                        <p:attrNameLst>
                                          <p:attrName>style.opacity</p:attrName>
                                        </p:attrNameLst>
                                      </p:cBhvr>
                                      <p:to>
                                        <p:strVal val="0.5"/>
                                      </p:to>
                                    </p:set>
                                    <p:animEffect filter="image" prLst="opacity: 0.5">
                                      <p:cBhvr rctx="IE">
                                        <p:cTn id="83" dur="indefinite"/>
                                        <p:tgtEl>
                                          <p:spTgt spid="58371">
                                            <p:txEl>
                                              <p:pRg st="8" end="8"/>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58371">
                                            <p:txEl>
                                              <p:pRg st="11" end="11"/>
                                            </p:txEl>
                                          </p:spTgt>
                                        </p:tgtEl>
                                        <p:attrNameLst>
                                          <p:attrName>style.visibility</p:attrName>
                                        </p:attrNameLst>
                                      </p:cBhvr>
                                      <p:to>
                                        <p:strVal val="visible"/>
                                      </p:to>
                                    </p:set>
                                    <p:anim calcmode="lin" valueType="num">
                                      <p:cBhvr additive="base">
                                        <p:cTn id="88" dur="500" fill="hold"/>
                                        <p:tgtEl>
                                          <p:spTgt spid="58371">
                                            <p:txEl>
                                              <p:pRg st="11" end="11"/>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58371">
                                            <p:txEl>
                                              <p:pRg st="11" end="11"/>
                                            </p:txEl>
                                          </p:spTgt>
                                        </p:tgtEl>
                                        <p:attrNameLst>
                                          <p:attrName>ppt_y</p:attrName>
                                        </p:attrNameLst>
                                      </p:cBhvr>
                                      <p:tavLst>
                                        <p:tav tm="0">
                                          <p:val>
                                            <p:strVal val="1+#ppt_h/2"/>
                                          </p:val>
                                        </p:tav>
                                        <p:tav tm="100000">
                                          <p:val>
                                            <p:strVal val="#ppt_y"/>
                                          </p:val>
                                        </p:tav>
                                      </p:tavLst>
                                    </p:anim>
                                  </p:childTnLst>
                                </p:cTn>
                              </p:par>
                              <p:par>
                                <p:cTn id="90" presetID="9" presetClass="emph" presetSubtype="0" nodeType="withEffect">
                                  <p:stCondLst>
                                    <p:cond delay="0"/>
                                  </p:stCondLst>
                                  <p:childTnLst>
                                    <p:set>
                                      <p:cBhvr rctx="PPT">
                                        <p:cTn id="91" dur="indefinite"/>
                                        <p:tgtEl>
                                          <p:spTgt spid="58371">
                                            <p:txEl>
                                              <p:pRg st="9" end="9"/>
                                            </p:txEl>
                                          </p:spTgt>
                                        </p:tgtEl>
                                        <p:attrNameLst>
                                          <p:attrName>style.opacity</p:attrName>
                                        </p:attrNameLst>
                                      </p:cBhvr>
                                      <p:to>
                                        <p:strVal val="0.5"/>
                                      </p:to>
                                    </p:set>
                                    <p:animEffect filter="image" prLst="opacity: 0.5">
                                      <p:cBhvr rctx="IE">
                                        <p:cTn id="92" dur="indefinite"/>
                                        <p:tgtEl>
                                          <p:spTgt spid="58371">
                                            <p:txEl>
                                              <p:pRg st="9" end="9"/>
                                            </p:txEl>
                                          </p:spTgt>
                                        </p:tgtEl>
                                      </p:cBhvr>
                                    </p:animEffect>
                                  </p:childTnLst>
                                </p:cTn>
                              </p:par>
                              <p:par>
                                <p:cTn id="93" presetID="9" presetClass="emph" presetSubtype="0" nodeType="withEffect">
                                  <p:stCondLst>
                                    <p:cond delay="0"/>
                                  </p:stCondLst>
                                  <p:childTnLst>
                                    <p:set>
                                      <p:cBhvr rctx="PPT">
                                        <p:cTn id="94" dur="indefinite"/>
                                        <p:tgtEl>
                                          <p:spTgt spid="58371">
                                            <p:txEl>
                                              <p:pRg st="10" end="10"/>
                                            </p:txEl>
                                          </p:spTgt>
                                        </p:tgtEl>
                                        <p:attrNameLst>
                                          <p:attrName>style.opacity</p:attrName>
                                        </p:attrNameLst>
                                      </p:cBhvr>
                                      <p:to>
                                        <p:strVal val="0.5"/>
                                      </p:to>
                                    </p:set>
                                    <p:animEffect filter="image" prLst="opacity: 0.5">
                                      <p:cBhvr rctx="IE">
                                        <p:cTn id="95" dur="indefinite"/>
                                        <p:tgtEl>
                                          <p:spTgt spid="5837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5613" y="408895"/>
            <a:ext cx="8226425" cy="860479"/>
          </a:xfrm>
        </p:spPr>
        <p:txBody>
          <a:bodyPr/>
          <a:lstStyle/>
          <a:p>
            <a:r>
              <a:rPr lang="en-US" b="1" dirty="0" smtClean="0"/>
              <a:t>Some Characteristics of Historical Criticism and its History</a:t>
            </a:r>
            <a:endParaRPr lang="en-US" b="1" dirty="0"/>
          </a:p>
        </p:txBody>
      </p:sp>
      <p:sp>
        <p:nvSpPr>
          <p:cNvPr id="58371" name="Rectangle 3"/>
          <p:cNvSpPr>
            <a:spLocks noGrp="1" noChangeArrowheads="1"/>
          </p:cNvSpPr>
          <p:nvPr>
            <p:ph type="body" idx="1"/>
          </p:nvPr>
        </p:nvSpPr>
        <p:spPr>
          <a:xfrm>
            <a:off x="455613" y="1639866"/>
            <a:ext cx="8648700" cy="4849156"/>
          </a:xfrm>
        </p:spPr>
        <p:txBody>
          <a:bodyPr/>
          <a:lstStyle/>
          <a:p>
            <a:r>
              <a:rPr lang="en-US" dirty="0" smtClean="0"/>
              <a:t>Richard Simon (17</a:t>
            </a:r>
            <a:r>
              <a:rPr lang="en-US" baseline="30000" dirty="0" smtClean="0"/>
              <a:t>th</a:t>
            </a:r>
            <a:r>
              <a:rPr lang="en-US" dirty="0" smtClean="0"/>
              <a:t> C)</a:t>
            </a:r>
          </a:p>
          <a:p>
            <a:pPr lvl="1">
              <a:buFont typeface="Arial" panose="020B0604020202020204" pitchFamily="34" charset="0"/>
              <a:buChar char="–"/>
            </a:pPr>
            <a:r>
              <a:rPr lang="en-US" sz="2000" dirty="0" smtClean="0"/>
              <a:t>“Father of Higher Criticism”</a:t>
            </a:r>
          </a:p>
          <a:p>
            <a:pPr lvl="1">
              <a:buFont typeface="Arial" panose="020B0604020202020204" pitchFamily="34" charset="0"/>
              <a:buChar char="–"/>
            </a:pPr>
            <a:r>
              <a:rPr lang="en-US" sz="2000" dirty="0" smtClean="0"/>
              <a:t>Catholic Priest; discredit </a:t>
            </a:r>
            <a:r>
              <a:rPr lang="en-US" sz="2000" i="1" dirty="0" smtClean="0"/>
              <a:t>Sola Scriptura</a:t>
            </a:r>
          </a:p>
          <a:p>
            <a:pPr>
              <a:spcBef>
                <a:spcPts val="2400"/>
              </a:spcBef>
            </a:pPr>
            <a:r>
              <a:rPr lang="en-US" dirty="0" smtClean="0"/>
              <a:t>Baruch Spinoza (18</a:t>
            </a:r>
            <a:r>
              <a:rPr lang="en-US" baseline="30000" dirty="0" smtClean="0"/>
              <a:t>th</a:t>
            </a:r>
            <a:r>
              <a:rPr lang="en-US" dirty="0" smtClean="0"/>
              <a:t> C), Johann </a:t>
            </a:r>
            <a:r>
              <a:rPr lang="en-US" dirty="0" err="1" smtClean="0"/>
              <a:t>Semler</a:t>
            </a:r>
            <a:r>
              <a:rPr lang="en-US" dirty="0" smtClean="0"/>
              <a:t> (19</a:t>
            </a:r>
            <a:r>
              <a:rPr lang="en-US" baseline="30000" dirty="0" smtClean="0"/>
              <a:t>th</a:t>
            </a:r>
            <a:r>
              <a:rPr lang="en-US" dirty="0" smtClean="0"/>
              <a:t> C), etc.</a:t>
            </a:r>
          </a:p>
          <a:p>
            <a:pPr lvl="1">
              <a:buFont typeface="Arial" panose="020B0604020202020204" pitchFamily="34" charset="0"/>
              <a:buChar char="–"/>
            </a:pPr>
            <a:r>
              <a:rPr lang="en-US" sz="2000" dirty="0" smtClean="0"/>
              <a:t>“like any other literature”</a:t>
            </a:r>
          </a:p>
          <a:p>
            <a:pPr lvl="1">
              <a:buFont typeface="Arial" panose="020B0604020202020204" pitchFamily="34" charset="0"/>
              <a:buChar char="–"/>
            </a:pPr>
            <a:r>
              <a:rPr lang="en-US" sz="2000" dirty="0" smtClean="0"/>
              <a:t>Bible </a:t>
            </a:r>
            <a:r>
              <a:rPr lang="en-US" sz="2000" i="1" u="sng" dirty="0" smtClean="0"/>
              <a:t>contains</a:t>
            </a:r>
            <a:r>
              <a:rPr lang="en-US" sz="2000" dirty="0" smtClean="0"/>
              <a:t> the Word of God, not </a:t>
            </a:r>
            <a:r>
              <a:rPr lang="en-US" sz="2000" i="1" u="sng" dirty="0" smtClean="0"/>
              <a:t>is</a:t>
            </a:r>
            <a:r>
              <a:rPr lang="en-US" sz="2000" dirty="0" smtClean="0"/>
              <a:t> the Word</a:t>
            </a:r>
          </a:p>
          <a:p>
            <a:pPr>
              <a:spcBef>
                <a:spcPts val="2400"/>
              </a:spcBef>
            </a:pPr>
            <a:r>
              <a:rPr lang="en-US" dirty="0" smtClean="0"/>
              <a:t>Intrusion of (non-Biblical) worldviews under the guise of “objective” scientific scholarship</a:t>
            </a:r>
          </a:p>
          <a:p>
            <a:pPr marL="742950" lvl="2" indent="-342900">
              <a:buFont typeface="Arial" panose="020B0604020202020204" pitchFamily="34" charset="0"/>
              <a:buChar char="–"/>
            </a:pPr>
            <a:r>
              <a:rPr lang="en-US" sz="2000" dirty="0" smtClean="0"/>
              <a:t>E.g. Julius </a:t>
            </a:r>
            <a:r>
              <a:rPr lang="en-US" sz="2000" dirty="0" err="1" smtClean="0"/>
              <a:t>Wellhausen’s</a:t>
            </a:r>
            <a:r>
              <a:rPr lang="en-US" sz="2000" dirty="0" smtClean="0"/>
              <a:t> &amp; the “Father of Sociology” </a:t>
            </a:r>
            <a:r>
              <a:rPr lang="en-US" sz="2000" dirty="0" err="1"/>
              <a:t>Auguste</a:t>
            </a:r>
            <a:r>
              <a:rPr lang="en-US" sz="2000" dirty="0"/>
              <a:t> Comte’s </a:t>
            </a:r>
            <a:r>
              <a:rPr lang="en-US" sz="2000" dirty="0" smtClean="0"/>
              <a:t>evolving view of religion (“primitive” </a:t>
            </a:r>
            <a:r>
              <a:rPr lang="en-US" sz="2000" smtClean="0">
                <a:sym typeface="Wingdings" panose="05000000000000000000" pitchFamily="2" charset="2"/>
              </a:rPr>
              <a:t> “sophisticated”)</a:t>
            </a:r>
            <a:endParaRPr lang="en-US" sz="2000" dirty="0" smtClean="0">
              <a:sym typeface="Wingdings" panose="05000000000000000000" pitchFamily="2" charset="2"/>
            </a:endParaRPr>
          </a:p>
          <a:p>
            <a:pPr marL="742950" lvl="2" indent="-342900">
              <a:buFont typeface="Arial" panose="020B0604020202020204" pitchFamily="34" charset="0"/>
              <a:buChar char="–"/>
            </a:pPr>
            <a:r>
              <a:rPr lang="en-US" sz="2000" dirty="0" smtClean="0">
                <a:sym typeface="Wingdings" panose="05000000000000000000" pitchFamily="2" charset="2"/>
              </a:rPr>
              <a:t>Making room for humanistic agendas; reading “against the grain”</a:t>
            </a:r>
            <a:endParaRPr lang="en-US" sz="2000" dirty="0">
              <a:sym typeface="Wingdings" panose="05000000000000000000" pitchFamily="2" charset="2"/>
            </a:endParaRPr>
          </a:p>
        </p:txBody>
      </p:sp>
    </p:spTree>
    <p:extLst>
      <p:ext uri="{BB962C8B-B14F-4D97-AF65-F5344CB8AC3E}">
        <p14:creationId xmlns:p14="http://schemas.microsoft.com/office/powerpoint/2010/main" val="418594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 calcmode="lin" valueType="num">
                                      <p:cBhvr additive="base">
                                        <p:cTn id="7" dur="5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3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8371">
                                            <p:txEl>
                                              <p:pRg st="1" end="1"/>
                                            </p:txEl>
                                          </p:spTgt>
                                        </p:tgtEl>
                                        <p:attrNameLst>
                                          <p:attrName>style.visibility</p:attrName>
                                        </p:attrNameLst>
                                      </p:cBhvr>
                                      <p:to>
                                        <p:strVal val="visible"/>
                                      </p:to>
                                    </p:set>
                                    <p:anim calcmode="lin" valueType="num">
                                      <p:cBhvr additive="base">
                                        <p:cTn id="11" dur="5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83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 calcmode="lin" valueType="num">
                                      <p:cBhvr additive="base">
                                        <p:cTn id="17" dur="5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83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8371">
                                            <p:txEl>
                                              <p:pRg st="3" end="3"/>
                                            </p:txEl>
                                          </p:spTgt>
                                        </p:tgtEl>
                                        <p:attrNameLst>
                                          <p:attrName>style.visibility</p:attrName>
                                        </p:attrNameLst>
                                      </p:cBhvr>
                                      <p:to>
                                        <p:strVal val="visible"/>
                                      </p:to>
                                    </p:set>
                                    <p:anim calcmode="lin" valueType="num">
                                      <p:cBhvr additive="base">
                                        <p:cTn id="23" dur="5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8371">
                                            <p:txEl>
                                              <p:pRg st="3" end="3"/>
                                            </p:txEl>
                                          </p:spTgt>
                                        </p:tgtEl>
                                        <p:attrNameLst>
                                          <p:attrName>ppt_y</p:attrName>
                                        </p:attrNameLst>
                                      </p:cBhvr>
                                      <p:tavLst>
                                        <p:tav tm="0">
                                          <p:val>
                                            <p:strVal val="1+#ppt_h/2"/>
                                          </p:val>
                                        </p:tav>
                                        <p:tav tm="100000">
                                          <p:val>
                                            <p:strVal val="#ppt_y"/>
                                          </p:val>
                                        </p:tav>
                                      </p:tavLst>
                                    </p:anim>
                                  </p:childTnLst>
                                </p:cTn>
                              </p:par>
                              <p:par>
                                <p:cTn id="25" presetID="9" presetClass="emph" presetSubtype="0" nodeType="withEffect">
                                  <p:stCondLst>
                                    <p:cond delay="0"/>
                                  </p:stCondLst>
                                  <p:childTnLst>
                                    <p:set>
                                      <p:cBhvr rctx="PPT">
                                        <p:cTn id="26" dur="indefinite"/>
                                        <p:tgtEl>
                                          <p:spTgt spid="58371">
                                            <p:txEl>
                                              <p:pRg st="0" end="0"/>
                                            </p:txEl>
                                          </p:spTgt>
                                        </p:tgtEl>
                                        <p:attrNameLst>
                                          <p:attrName>style.opacity</p:attrName>
                                        </p:attrNameLst>
                                      </p:cBhvr>
                                      <p:to>
                                        <p:strVal val="0.5"/>
                                      </p:to>
                                    </p:set>
                                    <p:animEffect filter="image" prLst="opacity: 0.5">
                                      <p:cBhvr rctx="IE">
                                        <p:cTn id="27" dur="indefinite"/>
                                        <p:tgtEl>
                                          <p:spTgt spid="58371">
                                            <p:txEl>
                                              <p:pRg st="0" end="0"/>
                                            </p:txEl>
                                          </p:spTgt>
                                        </p:tgtEl>
                                      </p:cBhvr>
                                    </p:animEffect>
                                  </p:childTnLst>
                                </p:cTn>
                              </p:par>
                              <p:par>
                                <p:cTn id="28" presetID="9" presetClass="emph" presetSubtype="0" nodeType="withEffect">
                                  <p:stCondLst>
                                    <p:cond delay="0"/>
                                  </p:stCondLst>
                                  <p:childTnLst>
                                    <p:set>
                                      <p:cBhvr rctx="PPT">
                                        <p:cTn id="29" dur="indefinite"/>
                                        <p:tgtEl>
                                          <p:spTgt spid="58371">
                                            <p:txEl>
                                              <p:pRg st="1" end="1"/>
                                            </p:txEl>
                                          </p:spTgt>
                                        </p:tgtEl>
                                        <p:attrNameLst>
                                          <p:attrName>style.opacity</p:attrName>
                                        </p:attrNameLst>
                                      </p:cBhvr>
                                      <p:to>
                                        <p:strVal val="0.5"/>
                                      </p:to>
                                    </p:set>
                                    <p:animEffect filter="image" prLst="opacity: 0.5">
                                      <p:cBhvr rctx="IE">
                                        <p:cTn id="30" dur="indefinite"/>
                                        <p:tgtEl>
                                          <p:spTgt spid="58371">
                                            <p:txEl>
                                              <p:pRg st="1" end="1"/>
                                            </p:txEl>
                                          </p:spTgt>
                                        </p:tgtEl>
                                      </p:cBhvr>
                                    </p:animEffect>
                                  </p:childTnLst>
                                </p:cTn>
                              </p:par>
                              <p:par>
                                <p:cTn id="31" presetID="9" presetClass="emph" presetSubtype="0" nodeType="withEffect">
                                  <p:stCondLst>
                                    <p:cond delay="0"/>
                                  </p:stCondLst>
                                  <p:childTnLst>
                                    <p:set>
                                      <p:cBhvr rctx="PPT">
                                        <p:cTn id="32" dur="indefinite"/>
                                        <p:tgtEl>
                                          <p:spTgt spid="58371">
                                            <p:txEl>
                                              <p:pRg st="2" end="2"/>
                                            </p:txEl>
                                          </p:spTgt>
                                        </p:tgtEl>
                                        <p:attrNameLst>
                                          <p:attrName>style.opacity</p:attrName>
                                        </p:attrNameLst>
                                      </p:cBhvr>
                                      <p:to>
                                        <p:strVal val="0.5"/>
                                      </p:to>
                                    </p:set>
                                    <p:animEffect filter="image" prLst="opacity: 0.5">
                                      <p:cBhvr rctx="IE">
                                        <p:cTn id="33" dur="indefinite"/>
                                        <p:tgtEl>
                                          <p:spTgt spid="58371">
                                            <p:txEl>
                                              <p:pRg st="2" end="2"/>
                                            </p:txEl>
                                          </p:spTgt>
                                        </p:tgtEl>
                                      </p:cBhvr>
                                    </p:animEffect>
                                  </p:childTnLst>
                                </p:cTn>
                              </p:par>
                              <p:par>
                                <p:cTn id="34" presetID="2" presetClass="entr" presetSubtype="4" fill="hold" nodeType="withEffect">
                                  <p:stCondLst>
                                    <p:cond delay="0"/>
                                  </p:stCondLst>
                                  <p:childTnLst>
                                    <p:set>
                                      <p:cBhvr>
                                        <p:cTn id="35" dur="1" fill="hold">
                                          <p:stCondLst>
                                            <p:cond delay="0"/>
                                          </p:stCondLst>
                                        </p:cTn>
                                        <p:tgtEl>
                                          <p:spTgt spid="58371">
                                            <p:txEl>
                                              <p:pRg st="4" end="4"/>
                                            </p:txEl>
                                          </p:spTgt>
                                        </p:tgtEl>
                                        <p:attrNameLst>
                                          <p:attrName>style.visibility</p:attrName>
                                        </p:attrNameLst>
                                      </p:cBhvr>
                                      <p:to>
                                        <p:strVal val="visible"/>
                                      </p:to>
                                    </p:set>
                                    <p:anim calcmode="lin" valueType="num">
                                      <p:cBhvr additive="base">
                                        <p:cTn id="36" dur="5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583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8371">
                                            <p:txEl>
                                              <p:pRg st="5" end="5"/>
                                            </p:txEl>
                                          </p:spTgt>
                                        </p:tgtEl>
                                        <p:attrNameLst>
                                          <p:attrName>style.visibility</p:attrName>
                                        </p:attrNameLst>
                                      </p:cBhvr>
                                      <p:to>
                                        <p:strVal val="visible"/>
                                      </p:to>
                                    </p:set>
                                    <p:anim calcmode="lin" valueType="num">
                                      <p:cBhvr additive="base">
                                        <p:cTn id="42" dur="500" fill="hold"/>
                                        <p:tgtEl>
                                          <p:spTgt spid="58371">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837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8371">
                                            <p:txEl>
                                              <p:pRg st="6" end="6"/>
                                            </p:txEl>
                                          </p:spTgt>
                                        </p:tgtEl>
                                        <p:attrNameLst>
                                          <p:attrName>style.visibility</p:attrName>
                                        </p:attrNameLst>
                                      </p:cBhvr>
                                      <p:to>
                                        <p:strVal val="visible"/>
                                      </p:to>
                                    </p:set>
                                    <p:anim calcmode="lin" valueType="num">
                                      <p:cBhvr additive="base">
                                        <p:cTn id="48" dur="500" fill="hold"/>
                                        <p:tgtEl>
                                          <p:spTgt spid="58371">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58371">
                                            <p:txEl>
                                              <p:pRg st="6" end="6"/>
                                            </p:txEl>
                                          </p:spTgt>
                                        </p:tgtEl>
                                        <p:attrNameLst>
                                          <p:attrName>ppt_y</p:attrName>
                                        </p:attrNameLst>
                                      </p:cBhvr>
                                      <p:tavLst>
                                        <p:tav tm="0">
                                          <p:val>
                                            <p:strVal val="1+#ppt_h/2"/>
                                          </p:val>
                                        </p:tav>
                                        <p:tav tm="100000">
                                          <p:val>
                                            <p:strVal val="#ppt_y"/>
                                          </p:val>
                                        </p:tav>
                                      </p:tavLst>
                                    </p:anim>
                                  </p:childTnLst>
                                </p:cTn>
                              </p:par>
                              <p:par>
                                <p:cTn id="50" presetID="9" presetClass="emph" presetSubtype="0" nodeType="withEffect">
                                  <p:stCondLst>
                                    <p:cond delay="0"/>
                                  </p:stCondLst>
                                  <p:childTnLst>
                                    <p:set>
                                      <p:cBhvr rctx="PPT">
                                        <p:cTn id="51" dur="indefinite"/>
                                        <p:tgtEl>
                                          <p:spTgt spid="58371">
                                            <p:txEl>
                                              <p:pRg st="3" end="3"/>
                                            </p:txEl>
                                          </p:spTgt>
                                        </p:tgtEl>
                                        <p:attrNameLst>
                                          <p:attrName>style.opacity</p:attrName>
                                        </p:attrNameLst>
                                      </p:cBhvr>
                                      <p:to>
                                        <p:strVal val="0.5"/>
                                      </p:to>
                                    </p:set>
                                    <p:animEffect filter="image" prLst="opacity: 0.5">
                                      <p:cBhvr rctx="IE">
                                        <p:cTn id="52" dur="indefinite"/>
                                        <p:tgtEl>
                                          <p:spTgt spid="58371">
                                            <p:txEl>
                                              <p:pRg st="3" end="3"/>
                                            </p:txEl>
                                          </p:spTgt>
                                        </p:tgtEl>
                                      </p:cBhvr>
                                    </p:animEffect>
                                  </p:childTnLst>
                                </p:cTn>
                              </p:par>
                              <p:par>
                                <p:cTn id="53" presetID="9" presetClass="emph" presetSubtype="0" nodeType="withEffect">
                                  <p:stCondLst>
                                    <p:cond delay="0"/>
                                  </p:stCondLst>
                                  <p:childTnLst>
                                    <p:set>
                                      <p:cBhvr rctx="PPT">
                                        <p:cTn id="54" dur="indefinite"/>
                                        <p:tgtEl>
                                          <p:spTgt spid="58371">
                                            <p:txEl>
                                              <p:pRg st="4" end="4"/>
                                            </p:txEl>
                                          </p:spTgt>
                                        </p:tgtEl>
                                        <p:attrNameLst>
                                          <p:attrName>style.opacity</p:attrName>
                                        </p:attrNameLst>
                                      </p:cBhvr>
                                      <p:to>
                                        <p:strVal val="0.5"/>
                                      </p:to>
                                    </p:set>
                                    <p:animEffect filter="image" prLst="opacity: 0.5">
                                      <p:cBhvr rctx="IE">
                                        <p:cTn id="55" dur="indefinite"/>
                                        <p:tgtEl>
                                          <p:spTgt spid="58371">
                                            <p:txEl>
                                              <p:pRg st="4" end="4"/>
                                            </p:txEl>
                                          </p:spTgt>
                                        </p:tgtEl>
                                      </p:cBhvr>
                                    </p:animEffect>
                                  </p:childTnLst>
                                </p:cTn>
                              </p:par>
                              <p:par>
                                <p:cTn id="56" presetID="9" presetClass="emph" presetSubtype="0" nodeType="withEffect">
                                  <p:stCondLst>
                                    <p:cond delay="0"/>
                                  </p:stCondLst>
                                  <p:childTnLst>
                                    <p:set>
                                      <p:cBhvr rctx="PPT">
                                        <p:cTn id="57" dur="indefinite"/>
                                        <p:tgtEl>
                                          <p:spTgt spid="58371">
                                            <p:txEl>
                                              <p:pRg st="5" end="5"/>
                                            </p:txEl>
                                          </p:spTgt>
                                        </p:tgtEl>
                                        <p:attrNameLst>
                                          <p:attrName>style.opacity</p:attrName>
                                        </p:attrNameLst>
                                      </p:cBhvr>
                                      <p:to>
                                        <p:strVal val="0.5"/>
                                      </p:to>
                                    </p:set>
                                    <p:animEffect filter="image" prLst="opacity: 0.5">
                                      <p:cBhvr rctx="IE">
                                        <p:cTn id="58" dur="indefinite"/>
                                        <p:tgtEl>
                                          <p:spTgt spid="58371">
                                            <p:txEl>
                                              <p:pRg st="5" end="5"/>
                                            </p:txEl>
                                          </p:spTgt>
                                        </p:tgtEl>
                                      </p:cBhvr>
                                    </p:animEffect>
                                  </p:childTnLst>
                                </p:cTn>
                              </p:par>
                              <p:par>
                                <p:cTn id="59" presetID="2" presetClass="entr" presetSubtype="4" fill="hold" nodeType="withEffect">
                                  <p:stCondLst>
                                    <p:cond delay="0"/>
                                  </p:stCondLst>
                                  <p:childTnLst>
                                    <p:set>
                                      <p:cBhvr>
                                        <p:cTn id="60" dur="1" fill="hold">
                                          <p:stCondLst>
                                            <p:cond delay="0"/>
                                          </p:stCondLst>
                                        </p:cTn>
                                        <p:tgtEl>
                                          <p:spTgt spid="58371">
                                            <p:txEl>
                                              <p:pRg st="7" end="7"/>
                                            </p:txEl>
                                          </p:spTgt>
                                        </p:tgtEl>
                                        <p:attrNameLst>
                                          <p:attrName>style.visibility</p:attrName>
                                        </p:attrNameLst>
                                      </p:cBhvr>
                                      <p:to>
                                        <p:strVal val="visible"/>
                                      </p:to>
                                    </p:set>
                                    <p:anim calcmode="lin" valueType="num">
                                      <p:cBhvr additive="base">
                                        <p:cTn id="61" dur="500" fill="hold"/>
                                        <p:tgtEl>
                                          <p:spTgt spid="58371">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37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8371">
                                            <p:txEl>
                                              <p:pRg st="8" end="8"/>
                                            </p:txEl>
                                          </p:spTgt>
                                        </p:tgtEl>
                                        <p:attrNameLst>
                                          <p:attrName>style.visibility</p:attrName>
                                        </p:attrNameLst>
                                      </p:cBhvr>
                                      <p:to>
                                        <p:strVal val="visible"/>
                                      </p:to>
                                    </p:set>
                                    <p:anim calcmode="lin" valueType="num">
                                      <p:cBhvr additive="base">
                                        <p:cTn id="67" dur="500" fill="hold"/>
                                        <p:tgtEl>
                                          <p:spTgt spid="58371">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37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38680" y="427038"/>
            <a:ext cx="8226425" cy="313191"/>
          </a:xfrm>
        </p:spPr>
        <p:txBody>
          <a:bodyPr/>
          <a:lstStyle/>
          <a:p>
            <a:pPr marL="914400" indent="-914400"/>
            <a:r>
              <a:rPr lang="en-US" sz="4000" dirty="0" smtClean="0"/>
              <a:t>The “Triptych”</a:t>
            </a:r>
            <a:endParaRPr lang="en-US" sz="2000" dirty="0"/>
          </a:p>
        </p:txBody>
      </p:sp>
      <p:grpSp>
        <p:nvGrpSpPr>
          <p:cNvPr id="10" name="Group 9"/>
          <p:cNvGrpSpPr/>
          <p:nvPr/>
        </p:nvGrpSpPr>
        <p:grpSpPr>
          <a:xfrm>
            <a:off x="2438399" y="2175164"/>
            <a:ext cx="4530547" cy="4294452"/>
            <a:chOff x="2803019" y="3190073"/>
            <a:chExt cx="4133850" cy="3053412"/>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3019" y="3190073"/>
              <a:ext cx="4133850" cy="3053412"/>
            </a:xfrm>
            <a:prstGeom prst="rect">
              <a:avLst/>
            </a:prstGeom>
            <a:ln>
              <a:noFill/>
            </a:ln>
            <a:effectLst>
              <a:softEdge rad="112500"/>
            </a:effectLst>
          </p:spPr>
        </p:pic>
        <p:sp>
          <p:nvSpPr>
            <p:cNvPr id="8" name="TextBox 7"/>
            <p:cNvSpPr txBox="1"/>
            <p:nvPr/>
          </p:nvSpPr>
          <p:spPr>
            <a:xfrm>
              <a:off x="3704360" y="5512300"/>
              <a:ext cx="1745672" cy="584775"/>
            </a:xfrm>
            <a:prstGeom prst="rect">
              <a:avLst/>
            </a:prstGeom>
          </p:spPr>
          <p:style>
            <a:lnRef idx="0">
              <a:scrgbClr r="0" g="0" b="0"/>
            </a:lnRef>
            <a:fillRef idx="1002">
              <a:schemeClr val="dk2"/>
            </a:fillRef>
            <a:effectRef idx="0">
              <a:scrgbClr r="0" g="0" b="0"/>
            </a:effectRef>
            <a:fontRef idx="major"/>
          </p:style>
          <p:txBody>
            <a:bodyPr wrap="square" rtlCol="0">
              <a:spAutoFit/>
            </a:bodyPr>
            <a:lstStyle/>
            <a:p>
              <a:pPr algn="ctr"/>
              <a:r>
                <a:rPr lang="en-US" sz="3200" dirty="0" smtClean="0">
                  <a:solidFill>
                    <a:srgbClr val="920000"/>
                  </a:solidFill>
                </a:rPr>
                <a:t>TEXT</a:t>
              </a:r>
              <a:endParaRPr lang="en-US" dirty="0">
                <a:solidFill>
                  <a:srgbClr val="920000"/>
                </a:solidFill>
              </a:endParaRPr>
            </a:p>
          </p:txBody>
        </p:sp>
      </p:grpSp>
      <p:grpSp>
        <p:nvGrpSpPr>
          <p:cNvPr id="3" name="Group 2"/>
          <p:cNvGrpSpPr/>
          <p:nvPr/>
        </p:nvGrpSpPr>
        <p:grpSpPr>
          <a:xfrm>
            <a:off x="198098" y="1914236"/>
            <a:ext cx="4184733" cy="2300763"/>
            <a:chOff x="198098" y="1914236"/>
            <a:chExt cx="4184733" cy="2300763"/>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098" y="1914236"/>
              <a:ext cx="4184733" cy="2300763"/>
            </a:xfrm>
            <a:prstGeom prst="rect">
              <a:avLst/>
            </a:prstGeom>
            <a:ln>
              <a:noFill/>
            </a:ln>
            <a:effectLst>
              <a:softEdge rad="112500"/>
            </a:effectLst>
          </p:spPr>
        </p:pic>
        <p:sp>
          <p:nvSpPr>
            <p:cNvPr id="2" name="TextBox 1"/>
            <p:cNvSpPr txBox="1"/>
            <p:nvPr/>
          </p:nvSpPr>
          <p:spPr>
            <a:xfrm>
              <a:off x="441783" y="3499165"/>
              <a:ext cx="2173888" cy="523220"/>
            </a:xfrm>
            <a:prstGeom prst="rect">
              <a:avLst/>
            </a:prstGeom>
          </p:spPr>
          <p:style>
            <a:lnRef idx="0">
              <a:scrgbClr r="0" g="0" b="0"/>
            </a:lnRef>
            <a:fillRef idx="1002">
              <a:schemeClr val="dk2"/>
            </a:fillRef>
            <a:effectRef idx="0">
              <a:scrgbClr r="0" g="0" b="0"/>
            </a:effectRef>
            <a:fontRef idx="major"/>
          </p:style>
          <p:txBody>
            <a:bodyPr wrap="square" rtlCol="0">
              <a:spAutoFit/>
            </a:bodyPr>
            <a:lstStyle/>
            <a:p>
              <a:pPr algn="ctr"/>
              <a:r>
                <a:rPr lang="en-US" sz="2800" dirty="0" smtClean="0">
                  <a:solidFill>
                    <a:srgbClr val="920000"/>
                  </a:solidFill>
                </a:rPr>
                <a:t>CONTEXT</a:t>
              </a:r>
              <a:endParaRPr lang="en-US" dirty="0">
                <a:solidFill>
                  <a:srgbClr val="920000"/>
                </a:solidFill>
              </a:endParaRPr>
            </a:p>
          </p:txBody>
        </p:sp>
      </p:grpSp>
      <p:grpSp>
        <p:nvGrpSpPr>
          <p:cNvPr id="11" name="Group 10"/>
          <p:cNvGrpSpPr/>
          <p:nvPr/>
        </p:nvGrpSpPr>
        <p:grpSpPr>
          <a:xfrm flipH="1">
            <a:off x="6405038" y="4215000"/>
            <a:ext cx="2590802" cy="2547720"/>
            <a:chOff x="6305550" y="3276600"/>
            <a:chExt cx="2609850" cy="3053412"/>
          </a:xfrm>
        </p:grpSpPr>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r="10372" b="26860"/>
            <a:stretch/>
          </p:blipFill>
          <p:spPr>
            <a:xfrm>
              <a:off x="6305550" y="3276600"/>
              <a:ext cx="2609850" cy="3053412"/>
            </a:xfrm>
            <a:prstGeom prst="rect">
              <a:avLst/>
            </a:prstGeom>
            <a:ln>
              <a:noFill/>
            </a:ln>
            <a:effectLst>
              <a:softEdge rad="112500"/>
            </a:effectLst>
          </p:spPr>
        </p:pic>
        <p:sp>
          <p:nvSpPr>
            <p:cNvPr id="9" name="TextBox 8"/>
            <p:cNvSpPr txBox="1"/>
            <p:nvPr/>
          </p:nvSpPr>
          <p:spPr>
            <a:xfrm>
              <a:off x="6748895" y="5510491"/>
              <a:ext cx="1916209" cy="584775"/>
            </a:xfrm>
            <a:prstGeom prst="rect">
              <a:avLst/>
            </a:prstGeom>
          </p:spPr>
          <p:style>
            <a:lnRef idx="0">
              <a:scrgbClr r="0" g="0" b="0"/>
            </a:lnRef>
            <a:fillRef idx="1002">
              <a:schemeClr val="dk2"/>
            </a:fillRef>
            <a:effectRef idx="0">
              <a:scrgbClr r="0" g="0" b="0"/>
            </a:effectRef>
            <a:fontRef idx="major"/>
          </p:style>
          <p:txBody>
            <a:bodyPr wrap="square" rtlCol="0">
              <a:spAutoFit/>
            </a:bodyPr>
            <a:lstStyle/>
            <a:p>
              <a:r>
                <a:rPr lang="en-US" sz="3200" dirty="0" smtClean="0">
                  <a:solidFill>
                    <a:srgbClr val="920000"/>
                  </a:solidFill>
                </a:rPr>
                <a:t>READER</a:t>
              </a:r>
              <a:endParaRPr lang="en-US" dirty="0">
                <a:solidFill>
                  <a:srgbClr val="920000"/>
                </a:solidFill>
              </a:endParaRPr>
            </a:p>
          </p:txBody>
        </p:sp>
      </p:grpSp>
      <p:sp>
        <p:nvSpPr>
          <p:cNvPr id="7" name="TextBox 6"/>
          <p:cNvSpPr txBox="1"/>
          <p:nvPr/>
        </p:nvSpPr>
        <p:spPr>
          <a:xfrm>
            <a:off x="198098" y="5181600"/>
            <a:ext cx="8945902" cy="1415772"/>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dirty="0" smtClean="0"/>
              <a:t>Spinoza (17</a:t>
            </a:r>
            <a:r>
              <a:rPr lang="en-US" sz="2200" baseline="30000" dirty="0" smtClean="0"/>
              <a:t>th</a:t>
            </a:r>
            <a:r>
              <a:rPr lang="en-US" sz="2200" dirty="0" smtClean="0"/>
              <a:t> C), </a:t>
            </a:r>
            <a:r>
              <a:rPr lang="en-US" sz="2200" dirty="0" err="1" smtClean="0"/>
              <a:t>Semler</a:t>
            </a:r>
            <a:r>
              <a:rPr lang="en-US" sz="2200" dirty="0" smtClean="0"/>
              <a:t> (18</a:t>
            </a:r>
            <a:r>
              <a:rPr lang="en-US" sz="2200" baseline="30000" dirty="0" smtClean="0"/>
              <a:t>th</a:t>
            </a:r>
            <a:r>
              <a:rPr lang="en-US" sz="2200" dirty="0" smtClean="0"/>
              <a:t> C), etc.: “any other literature”</a:t>
            </a:r>
          </a:p>
          <a:p>
            <a:pPr marL="285750" indent="-285750">
              <a:spcBef>
                <a:spcPts val="1200"/>
              </a:spcBef>
              <a:buFont typeface="Arial" panose="020B0604020202020204" pitchFamily="34" charset="0"/>
              <a:buChar char="•"/>
            </a:pPr>
            <a:r>
              <a:rPr lang="en-US" sz="2200" dirty="0" smtClean="0"/>
              <a:t>Text: product of religious evolution (History of Religions School)</a:t>
            </a:r>
          </a:p>
          <a:p>
            <a:pPr marL="285750" indent="-285750">
              <a:spcBef>
                <a:spcPts val="1200"/>
              </a:spcBef>
              <a:buFont typeface="Arial" panose="020B0604020202020204" pitchFamily="34" charset="0"/>
              <a:buChar char="•"/>
            </a:pPr>
            <a:r>
              <a:rPr lang="en-US" sz="2200" dirty="0" smtClean="0"/>
              <a:t>Text: product of human cultural milieu (social sciences)</a:t>
            </a:r>
          </a:p>
        </p:txBody>
      </p:sp>
      <p:sp>
        <p:nvSpPr>
          <p:cNvPr id="12" name="Rectangle 11"/>
          <p:cNvSpPr/>
          <p:nvPr/>
        </p:nvSpPr>
        <p:spPr>
          <a:xfrm>
            <a:off x="2735442" y="613540"/>
            <a:ext cx="7830958" cy="954107"/>
          </a:xfrm>
          <a:prstGeom prst="rect">
            <a:avLst/>
          </a:prstGeom>
        </p:spPr>
        <p:txBody>
          <a:bodyPr wrap="square">
            <a:spAutoFit/>
          </a:bodyPr>
          <a:lstStyle/>
          <a:p>
            <a:r>
              <a:rPr lang="en-US" sz="2400" dirty="0" smtClean="0"/>
              <a:t>Historical Criticism: 	eyes </a:t>
            </a:r>
            <a:r>
              <a:rPr lang="en-US" sz="2400" dirty="0"/>
              <a:t>on </a:t>
            </a:r>
            <a:r>
              <a:rPr lang="en-US" sz="2400" dirty="0" smtClean="0"/>
              <a:t>CONTEXT</a:t>
            </a:r>
            <a:r>
              <a:rPr lang="en-US" sz="2800" dirty="0" smtClean="0"/>
              <a:t>						</a:t>
            </a:r>
            <a:r>
              <a:rPr lang="en-US" sz="2400" dirty="0" smtClean="0"/>
              <a:t>Redefine context, &amp; text</a:t>
            </a:r>
            <a:endParaRPr lang="en-US" sz="2400" dirty="0"/>
          </a:p>
        </p:txBody>
      </p:sp>
    </p:spTree>
    <p:extLst>
      <p:ext uri="{BB962C8B-B14F-4D97-AF65-F5344CB8AC3E}">
        <p14:creationId xmlns:p14="http://schemas.microsoft.com/office/powerpoint/2010/main" val="80101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par>
                                <p:cTn id="7" presetID="9" presetClass="emph" presetSubtype="0" nodeType="withEffect">
                                  <p:stCondLst>
                                    <p:cond delay="0"/>
                                  </p:stCondLst>
                                  <p:childTnLst>
                                    <p:set>
                                      <p:cBhvr rctx="PPT">
                                        <p:cTn id="8" dur="indefinite"/>
                                        <p:tgtEl>
                                          <p:spTgt spid="10"/>
                                        </p:tgtEl>
                                        <p:attrNameLst>
                                          <p:attrName>style.opacity</p:attrName>
                                        </p:attrNameLst>
                                      </p:cBhvr>
                                      <p:to>
                                        <p:strVal val="0.5"/>
                                      </p:to>
                                    </p:set>
                                    <p:animEffect filter="image" prLst="opacity: 0.5">
                                      <p:cBhvr rctx="IE">
                                        <p:cTn id="9" dur="indefinite"/>
                                        <p:tgtEl>
                                          <p:spTgt spid="10"/>
                                        </p:tgtEl>
                                      </p:cBhvr>
                                    </p:animEffect>
                                  </p:childTnLst>
                                </p:cTn>
                              </p:par>
                              <p:par>
                                <p:cTn id="10" presetID="9" presetClass="emph" presetSubtype="0" nodeType="withEffect">
                                  <p:stCondLst>
                                    <p:cond delay="0"/>
                                  </p:stCondLst>
                                  <p:childTnLst>
                                    <p:set>
                                      <p:cBhvr rctx="PPT">
                                        <p:cTn id="11" dur="indefinite"/>
                                        <p:tgtEl>
                                          <p:spTgt spid="11"/>
                                        </p:tgtEl>
                                        <p:attrNameLst>
                                          <p:attrName>style.opacity</p:attrName>
                                        </p:attrNameLst>
                                      </p:cBhvr>
                                      <p:to>
                                        <p:strVal val="0.15"/>
                                      </p:to>
                                    </p:set>
                                    <p:animEffect filter="image" prLst="opacity: 0.15">
                                      <p:cBhvr rctx="IE">
                                        <p:cTn id="12" dur="indefinite"/>
                                        <p:tgtEl>
                                          <p:spTgt spid="11"/>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2-Stratigraphy-of-a-tell_lg.jpg"/>
          <p:cNvPicPr>
            <a:picLocks noChangeAspect="1"/>
          </p:cNvPicPr>
          <p:nvPr/>
        </p:nvPicPr>
        <p:blipFill>
          <a:blip r:embed="rId3" cstate="print"/>
          <a:stretch>
            <a:fillRect/>
          </a:stretch>
        </p:blipFill>
        <p:spPr>
          <a:xfrm>
            <a:off x="3151966" y="1451543"/>
            <a:ext cx="5788834" cy="5171090"/>
          </a:xfrm>
          <a:prstGeom prst="rect">
            <a:avLst/>
          </a:prstGeom>
          <a:ln>
            <a:noFill/>
          </a:ln>
          <a:effectLst>
            <a:softEdge rad="112500"/>
          </a:effectLst>
        </p:spPr>
      </p:pic>
      <p:sp>
        <p:nvSpPr>
          <p:cNvPr id="57349" name="Rectangle 5"/>
          <p:cNvSpPr>
            <a:spLocks noGrp="1" noChangeArrowheads="1"/>
          </p:cNvSpPr>
          <p:nvPr>
            <p:ph type="subTitle" idx="1"/>
          </p:nvPr>
        </p:nvSpPr>
        <p:spPr>
          <a:xfrm>
            <a:off x="4428524" y="4012326"/>
            <a:ext cx="2744787" cy="559675"/>
          </a:xfrm>
        </p:spPr>
        <p:txBody>
          <a:bodyPr>
            <a:prstTxWarp prst="textChevronInverted">
              <a:avLst/>
            </a:prstTxWarp>
          </a:bodyPr>
          <a:lstStyle/>
          <a:p>
            <a:r>
              <a:rPr lang="en-US" dirty="0" smtClean="0">
                <a:solidFill>
                  <a:srgbClr val="5D6311"/>
                </a:solidFill>
              </a:rPr>
              <a:t>Yahwist (J)</a:t>
            </a:r>
            <a:endParaRPr lang="en-US" dirty="0">
              <a:solidFill>
                <a:srgbClr val="5D6311"/>
              </a:solidFill>
            </a:endParaRPr>
          </a:p>
        </p:txBody>
      </p:sp>
      <p:sp>
        <p:nvSpPr>
          <p:cNvPr id="5" name="Rectangle 5"/>
          <p:cNvSpPr txBox="1">
            <a:spLocks noChangeArrowheads="1"/>
          </p:cNvSpPr>
          <p:nvPr/>
        </p:nvSpPr>
        <p:spPr bwMode="auto">
          <a:xfrm>
            <a:off x="5321906" y="3534104"/>
            <a:ext cx="2744787" cy="559675"/>
          </a:xfrm>
          <a:prstGeom prst="rect">
            <a:avLst/>
          </a:prstGeom>
          <a:noFill/>
          <a:ln w="9525">
            <a:noFill/>
            <a:miter lim="800000"/>
            <a:headEnd/>
            <a:tailEnd/>
          </a:ln>
          <a:effectLst/>
        </p:spPr>
        <p:txBody>
          <a:bodyPr vert="horz" wrap="square" lIns="91440" tIns="45720" rIns="91440" bIns="45720" numCol="1" anchor="t" anchorCtr="0" compatLnSpc="1">
            <a:prstTxWarp prst="textChevron">
              <a:avLst/>
            </a:prstTxWarp>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defRPr/>
            </a:pPr>
            <a:r>
              <a:rPr kumimoji="0" lang="en-US" sz="2400" b="0" i="0" u="none" strike="noStrike" kern="0" cap="none" spc="0" normalizeH="0" baseline="0" noProof="0" dirty="0" err="1" smtClean="0">
                <a:ln>
                  <a:noFill/>
                </a:ln>
                <a:solidFill>
                  <a:srgbClr val="5D6311"/>
                </a:solidFill>
                <a:effectLst/>
                <a:uLnTx/>
                <a:uFillTx/>
                <a:latin typeface="+mn-lt"/>
                <a:ea typeface="+mn-ea"/>
                <a:cs typeface="+mn-cs"/>
              </a:rPr>
              <a:t>Elohist</a:t>
            </a:r>
            <a:r>
              <a:rPr kumimoji="0" lang="en-US" sz="2400" b="0" i="0" u="none" strike="noStrike" kern="0" cap="none" spc="0" normalizeH="0" baseline="0" noProof="0" dirty="0" smtClean="0">
                <a:ln>
                  <a:noFill/>
                </a:ln>
                <a:solidFill>
                  <a:srgbClr val="5D6311"/>
                </a:solidFill>
                <a:effectLst/>
                <a:uLnTx/>
                <a:uFillTx/>
                <a:latin typeface="+mn-lt"/>
                <a:ea typeface="+mn-ea"/>
                <a:cs typeface="+mn-cs"/>
              </a:rPr>
              <a:t> (E)</a:t>
            </a:r>
            <a:endParaRPr kumimoji="0" lang="en-US" sz="2400" b="0" i="0" u="none" strike="noStrike" kern="0" cap="none" spc="0" normalizeH="0" baseline="0" noProof="0" dirty="0">
              <a:ln>
                <a:noFill/>
              </a:ln>
              <a:solidFill>
                <a:srgbClr val="5D6311"/>
              </a:solidFill>
              <a:effectLst/>
              <a:uLnTx/>
              <a:uFillTx/>
              <a:latin typeface="+mn-lt"/>
              <a:ea typeface="+mn-ea"/>
              <a:cs typeface="+mn-cs"/>
            </a:endParaRPr>
          </a:p>
        </p:txBody>
      </p:sp>
      <p:sp>
        <p:nvSpPr>
          <p:cNvPr id="6" name="Rectangle 5"/>
          <p:cNvSpPr txBox="1">
            <a:spLocks noChangeArrowheads="1"/>
          </p:cNvSpPr>
          <p:nvPr/>
        </p:nvSpPr>
        <p:spPr bwMode="auto">
          <a:xfrm>
            <a:off x="4493171" y="2837793"/>
            <a:ext cx="3799491" cy="709448"/>
          </a:xfrm>
          <a:prstGeom prst="rect">
            <a:avLst/>
          </a:prstGeom>
          <a:noFill/>
          <a:ln w="9525">
            <a:noFill/>
            <a:miter lim="800000"/>
            <a:headEnd/>
            <a:tailEnd/>
          </a:ln>
          <a:effectLst/>
        </p:spPr>
        <p:txBody>
          <a:bodyPr vert="horz" wrap="square" lIns="91440" tIns="45720" rIns="91440" bIns="45720" numCol="1" anchor="t" anchorCtr="0" compatLnSpc="1">
            <a:prstTxWarp prst="textChevron">
              <a:avLst/>
            </a:prstTxWarp>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defRPr/>
            </a:pPr>
            <a:r>
              <a:rPr kumimoji="0" lang="en-US" sz="2400" b="0" i="0" u="none" strike="noStrike" kern="0" cap="none" spc="0" normalizeH="0" baseline="0" noProof="0" dirty="0" smtClean="0">
                <a:ln>
                  <a:noFill/>
                </a:ln>
                <a:solidFill>
                  <a:srgbClr val="5D6311"/>
                </a:solidFill>
                <a:effectLst/>
                <a:uLnTx/>
                <a:uFillTx/>
                <a:latin typeface="+mn-lt"/>
                <a:ea typeface="+mn-ea"/>
                <a:cs typeface="+mn-cs"/>
              </a:rPr>
              <a:t>Deuteronomist (D)</a:t>
            </a:r>
            <a:endParaRPr kumimoji="0" lang="en-US" sz="2400" b="0" i="0" u="none" strike="noStrike" kern="0" cap="none" spc="0" normalizeH="0" baseline="0" noProof="0" dirty="0">
              <a:ln>
                <a:noFill/>
              </a:ln>
              <a:solidFill>
                <a:srgbClr val="5D6311"/>
              </a:solidFill>
              <a:effectLst/>
              <a:uLnTx/>
              <a:uFillTx/>
              <a:latin typeface="+mn-lt"/>
              <a:ea typeface="+mn-ea"/>
              <a:cs typeface="+mn-cs"/>
            </a:endParaRPr>
          </a:p>
        </p:txBody>
      </p:sp>
      <p:sp>
        <p:nvSpPr>
          <p:cNvPr id="12" name="TextBox 11"/>
          <p:cNvSpPr txBox="1"/>
          <p:nvPr/>
        </p:nvSpPr>
        <p:spPr>
          <a:xfrm>
            <a:off x="329925" y="1266144"/>
            <a:ext cx="6364374" cy="5232202"/>
          </a:xfrm>
          <a:prstGeom prst="rect">
            <a:avLst/>
          </a:prstGeom>
          <a:noFill/>
        </p:spPr>
        <p:txBody>
          <a:bodyPr wrap="square" rtlCol="0">
            <a:spAutoFit/>
          </a:bodyPr>
          <a:lstStyle/>
          <a:p>
            <a:r>
              <a:rPr lang="en-US" sz="2400" b="1" dirty="0" smtClean="0"/>
              <a:t>Source Criticism </a:t>
            </a:r>
          </a:p>
          <a:p>
            <a:r>
              <a:rPr lang="en-US" dirty="0" smtClean="0"/>
              <a:t>R. Simon (17</a:t>
            </a:r>
            <a:r>
              <a:rPr lang="en-US" baseline="30000" dirty="0" smtClean="0"/>
              <a:t>th</a:t>
            </a:r>
            <a:r>
              <a:rPr lang="en-US" dirty="0" smtClean="0"/>
              <a:t> C)</a:t>
            </a:r>
          </a:p>
          <a:p>
            <a:r>
              <a:rPr lang="en-US" dirty="0" smtClean="0"/>
              <a:t>Jean</a:t>
            </a:r>
            <a:r>
              <a:rPr lang="en-US" b="1" dirty="0" smtClean="0"/>
              <a:t> </a:t>
            </a:r>
            <a:r>
              <a:rPr lang="en-US" dirty="0" err="1" smtClean="0"/>
              <a:t>Astruc</a:t>
            </a:r>
            <a:r>
              <a:rPr lang="en-US" dirty="0" smtClean="0"/>
              <a:t> (18</a:t>
            </a:r>
            <a:r>
              <a:rPr lang="en-US" baseline="30000" dirty="0" smtClean="0"/>
              <a:t>th</a:t>
            </a:r>
            <a:r>
              <a:rPr lang="en-US" dirty="0" smtClean="0"/>
              <a:t> C)</a:t>
            </a:r>
          </a:p>
          <a:p>
            <a:r>
              <a:rPr lang="en-US" dirty="0" smtClean="0"/>
              <a:t>J. Wellhausen (19</a:t>
            </a:r>
            <a:r>
              <a:rPr lang="en-US" baseline="30000" dirty="0" smtClean="0"/>
              <a:t>th</a:t>
            </a:r>
            <a:r>
              <a:rPr lang="en-US" dirty="0" smtClean="0"/>
              <a:t> C)</a:t>
            </a:r>
          </a:p>
          <a:p>
            <a:endParaRPr lang="en-US" dirty="0" smtClean="0"/>
          </a:p>
          <a:p>
            <a:r>
              <a:rPr lang="en-US" sz="2400" b="1" dirty="0" smtClean="0"/>
              <a:t>Form Criticism</a:t>
            </a:r>
          </a:p>
          <a:p>
            <a:r>
              <a:rPr lang="en-US" dirty="0" smtClean="0"/>
              <a:t>H. Gunkel (post-WWI)</a:t>
            </a:r>
          </a:p>
          <a:p>
            <a:r>
              <a:rPr lang="en-US" dirty="0" smtClean="0"/>
              <a:t>(Gospels: R. </a:t>
            </a:r>
            <a:r>
              <a:rPr lang="en-US" dirty="0" err="1" smtClean="0"/>
              <a:t>Bultmann</a:t>
            </a:r>
            <a:r>
              <a:rPr lang="en-US" dirty="0" smtClean="0"/>
              <a:t> [pos</a:t>
            </a:r>
            <a:r>
              <a:rPr lang="en-US" dirty="0" smtClean="0">
                <a:solidFill>
                  <a:schemeClr val="accent5">
                    <a:lumMod val="25000"/>
                  </a:schemeClr>
                </a:solidFill>
              </a:rPr>
              <a:t>t-WWI])</a:t>
            </a:r>
            <a:endParaRPr lang="en-US" dirty="0" smtClean="0"/>
          </a:p>
          <a:p>
            <a:endParaRPr lang="en-US" dirty="0" smtClean="0"/>
          </a:p>
          <a:p>
            <a:r>
              <a:rPr lang="en-US" sz="2000" b="1" dirty="0" smtClean="0"/>
              <a:t>(Tradition Criticism</a:t>
            </a:r>
            <a:r>
              <a:rPr lang="en-US" sz="2000" dirty="0" smtClean="0"/>
              <a:t> </a:t>
            </a:r>
            <a:endParaRPr lang="en-US" sz="2400" dirty="0" smtClean="0"/>
          </a:p>
          <a:p>
            <a:r>
              <a:rPr lang="en-US" dirty="0" smtClean="0"/>
              <a:t>G. von </a:t>
            </a:r>
            <a:r>
              <a:rPr lang="en-US" dirty="0" err="1" smtClean="0"/>
              <a:t>Rad</a:t>
            </a:r>
            <a:r>
              <a:rPr lang="en-US" dirty="0" smtClean="0"/>
              <a:t> [post WWII]</a:t>
            </a:r>
            <a:r>
              <a:rPr lang="en-US" sz="2000" b="1" dirty="0" smtClean="0"/>
              <a:t>)</a:t>
            </a:r>
            <a:endParaRPr lang="en-US" b="1" dirty="0" smtClean="0"/>
          </a:p>
          <a:p>
            <a:endParaRPr lang="en-US" dirty="0" smtClean="0"/>
          </a:p>
          <a:p>
            <a:r>
              <a:rPr lang="en-US" sz="2400" b="1" dirty="0" smtClean="0"/>
              <a:t>Redaction Criticism</a:t>
            </a:r>
            <a:endParaRPr lang="en-US" sz="2400" dirty="0" smtClean="0"/>
          </a:p>
          <a:p>
            <a:r>
              <a:rPr lang="en-US" dirty="0" smtClean="0"/>
              <a:t>(post WWII)</a:t>
            </a:r>
          </a:p>
          <a:p>
            <a:endParaRPr lang="en-US" b="1" dirty="0" smtClean="0"/>
          </a:p>
          <a:p>
            <a:pPr marL="3314700" indent="-3314700"/>
            <a:r>
              <a:rPr lang="en-US" sz="2400" b="1" dirty="0" smtClean="0"/>
              <a:t>Canonical Criticism</a:t>
            </a:r>
            <a:endParaRPr lang="en-US" sz="2400" b="1" dirty="0" smtClean="0">
              <a:solidFill>
                <a:schemeClr val="accent5">
                  <a:lumMod val="25000"/>
                </a:schemeClr>
              </a:solidFill>
            </a:endParaRPr>
          </a:p>
          <a:p>
            <a:r>
              <a:rPr lang="en-US" dirty="0" smtClean="0"/>
              <a:t>B. Childs (later 20</a:t>
            </a:r>
            <a:r>
              <a:rPr lang="en-US" baseline="30000" dirty="0" smtClean="0"/>
              <a:t>th</a:t>
            </a:r>
            <a:r>
              <a:rPr lang="en-US" dirty="0" smtClean="0"/>
              <a:t> C)</a:t>
            </a:r>
            <a:endParaRPr lang="en-US" dirty="0"/>
          </a:p>
        </p:txBody>
      </p:sp>
      <p:sp>
        <p:nvSpPr>
          <p:cNvPr id="7" name="Rectangle 5"/>
          <p:cNvSpPr txBox="1">
            <a:spLocks noChangeArrowheads="1"/>
          </p:cNvSpPr>
          <p:nvPr/>
        </p:nvSpPr>
        <p:spPr bwMode="auto">
          <a:xfrm>
            <a:off x="4855781" y="2506718"/>
            <a:ext cx="2948152" cy="425668"/>
          </a:xfrm>
          <a:prstGeom prst="rect">
            <a:avLst/>
          </a:prstGeom>
          <a:noFill/>
          <a:ln w="9525">
            <a:noFill/>
            <a:miter lim="800000"/>
            <a:headEnd/>
            <a:tailEnd/>
          </a:ln>
          <a:effectLst/>
        </p:spPr>
        <p:txBody>
          <a:bodyPr vert="horz" wrap="square" lIns="91440" tIns="45720" rIns="91440" bIns="45720" numCol="1" anchor="t" anchorCtr="0" compatLnSpc="1">
            <a:prstTxWarp prst="textCanUp">
              <a:avLst/>
            </a:prstTxWarp>
          </a:bodyPr>
          <a:lstStyle/>
          <a:p>
            <a:pPr marL="0" marR="0" lvl="0" indent="0" algn="ctr" defTabSz="914400" rtl="0" eaLnBrk="1" fontAlgn="base" latinLnBrk="0" hangingPunct="1">
              <a:lnSpc>
                <a:spcPct val="100000"/>
              </a:lnSpc>
              <a:spcBef>
                <a:spcPct val="20000"/>
              </a:spcBef>
              <a:spcAft>
                <a:spcPct val="0"/>
              </a:spcAft>
              <a:buClr>
                <a:srgbClr val="FFFFFF"/>
              </a:buClr>
              <a:buSzTx/>
              <a:buFontTx/>
              <a:buNone/>
              <a:tabLst/>
              <a:defRPr/>
            </a:pPr>
            <a:r>
              <a:rPr kumimoji="0" lang="en-US" sz="2400" b="0" i="0" u="none" strike="noStrike" kern="0" cap="none" spc="0" normalizeH="0" baseline="0" noProof="0" dirty="0" smtClean="0">
                <a:ln>
                  <a:noFill/>
                </a:ln>
                <a:solidFill>
                  <a:srgbClr val="5D6311"/>
                </a:solidFill>
                <a:effectLst/>
                <a:uLnTx/>
                <a:uFillTx/>
                <a:latin typeface="+mn-lt"/>
                <a:ea typeface="+mn-ea"/>
                <a:cs typeface="+mn-cs"/>
              </a:rPr>
              <a:t>Priestly (P)</a:t>
            </a:r>
            <a:endParaRPr kumimoji="0" lang="en-US" sz="2400" b="0" i="0" u="none" strike="noStrike" kern="0" cap="none" spc="0" normalizeH="0" baseline="0" noProof="0" dirty="0">
              <a:ln>
                <a:noFill/>
              </a:ln>
              <a:solidFill>
                <a:srgbClr val="5D6311"/>
              </a:solidFill>
              <a:effectLst/>
              <a:uLnTx/>
              <a:uFillTx/>
              <a:latin typeface="+mn-lt"/>
              <a:ea typeface="+mn-ea"/>
              <a:cs typeface="+mn-cs"/>
            </a:endParaRPr>
          </a:p>
        </p:txBody>
      </p:sp>
      <p:sp>
        <p:nvSpPr>
          <p:cNvPr id="9" name="Rectangle 5"/>
          <p:cNvSpPr txBox="1">
            <a:spLocks noChangeArrowheads="1"/>
          </p:cNvSpPr>
          <p:nvPr/>
        </p:nvSpPr>
        <p:spPr bwMode="auto">
          <a:xfrm>
            <a:off x="3416300" y="4826877"/>
            <a:ext cx="2537812" cy="407275"/>
          </a:xfrm>
          <a:prstGeom prst="rect">
            <a:avLst/>
          </a:prstGeom>
          <a:noFill/>
          <a:ln w="9525">
            <a:noFill/>
            <a:miter lim="800000"/>
            <a:headEnd/>
            <a:tailEnd/>
          </a:ln>
          <a:effectLst/>
        </p:spPr>
        <p:txBody>
          <a:bodyPr vert="horz" wrap="square" lIns="91440" tIns="45720" rIns="91440" bIns="45720" numCol="1" anchor="t" anchorCtr="0" compatLnSpc="1">
            <a:prstTxWarp prst="textCurveUp">
              <a:avLst/>
            </a:prstTxWarp>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defRPr/>
            </a:pPr>
            <a:r>
              <a:rPr kumimoji="0" lang="en-US" sz="2400" b="0" i="0" u="none" strike="noStrike" kern="0" cap="none" spc="0" normalizeH="0" baseline="0" noProof="0" dirty="0" smtClean="0">
                <a:ln>
                  <a:noFill/>
                </a:ln>
                <a:solidFill>
                  <a:srgbClr val="C00000"/>
                </a:solidFill>
                <a:effectLst/>
                <a:uLnTx/>
                <a:uFillTx/>
                <a:latin typeface="+mn-lt"/>
                <a:ea typeface="+mn-ea"/>
                <a:cs typeface="+mn-cs"/>
              </a:rPr>
              <a:t>Oral traditions</a:t>
            </a:r>
            <a:endParaRPr kumimoji="0" lang="en-US" sz="2400" b="0" i="0" u="none" strike="noStrike" kern="0" cap="none" spc="0" normalizeH="0" baseline="0" noProof="0" dirty="0">
              <a:ln>
                <a:noFill/>
              </a:ln>
              <a:solidFill>
                <a:srgbClr val="C00000"/>
              </a:solidFill>
              <a:effectLst/>
              <a:uLnTx/>
              <a:uFillTx/>
              <a:latin typeface="+mn-lt"/>
              <a:ea typeface="+mn-ea"/>
              <a:cs typeface="+mn-cs"/>
            </a:endParaRPr>
          </a:p>
        </p:txBody>
      </p:sp>
      <p:sp>
        <p:nvSpPr>
          <p:cNvPr id="10" name="Rectangle 5"/>
          <p:cNvSpPr txBox="1">
            <a:spLocks noChangeArrowheads="1"/>
          </p:cNvSpPr>
          <p:nvPr/>
        </p:nvSpPr>
        <p:spPr bwMode="auto">
          <a:xfrm>
            <a:off x="4581718" y="4506311"/>
            <a:ext cx="2744787" cy="407275"/>
          </a:xfrm>
          <a:prstGeom prst="rect">
            <a:avLst/>
          </a:prstGeom>
          <a:noFill/>
          <a:ln w="9525">
            <a:noFill/>
            <a:miter lim="800000"/>
            <a:headEnd/>
            <a:tailEnd/>
          </a:ln>
          <a:effectLst/>
        </p:spPr>
        <p:txBody>
          <a:bodyPr vert="horz" wrap="square" lIns="91440" tIns="45720" rIns="91440" bIns="45720" numCol="1" anchor="t" anchorCtr="0" compatLnSpc="1">
            <a:prstTxWarp prst="textWave2">
              <a:avLst/>
            </a:prstTxWarp>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defRPr/>
            </a:pPr>
            <a:r>
              <a:rPr kumimoji="0" lang="en-US" sz="2400" b="0" i="0" u="none" strike="noStrike" kern="0" cap="none" spc="0" normalizeH="0" baseline="0" noProof="0" dirty="0" smtClean="0">
                <a:ln>
                  <a:noFill/>
                </a:ln>
                <a:solidFill>
                  <a:srgbClr val="C00000"/>
                </a:solidFill>
                <a:effectLst/>
                <a:uLnTx/>
                <a:uFillTx/>
                <a:latin typeface="+mn-lt"/>
                <a:ea typeface="+mn-ea"/>
                <a:cs typeface="+mn-cs"/>
              </a:rPr>
              <a:t>Oral traditions</a:t>
            </a:r>
            <a:endParaRPr kumimoji="0" lang="en-US" sz="2400" b="0" i="0" u="none" strike="noStrike" kern="0" cap="none" spc="0" normalizeH="0" baseline="0" noProof="0" dirty="0">
              <a:ln>
                <a:noFill/>
              </a:ln>
              <a:solidFill>
                <a:srgbClr val="C00000"/>
              </a:solidFill>
              <a:effectLst/>
              <a:uLnTx/>
              <a:uFillTx/>
              <a:latin typeface="+mn-lt"/>
              <a:ea typeface="+mn-ea"/>
              <a:cs typeface="+mn-cs"/>
            </a:endParaRPr>
          </a:p>
        </p:txBody>
      </p:sp>
      <p:sp>
        <p:nvSpPr>
          <p:cNvPr id="11" name="Rectangle 5"/>
          <p:cNvSpPr txBox="1">
            <a:spLocks noChangeArrowheads="1"/>
          </p:cNvSpPr>
          <p:nvPr/>
        </p:nvSpPr>
        <p:spPr bwMode="auto">
          <a:xfrm>
            <a:off x="5863186" y="5089637"/>
            <a:ext cx="2744787" cy="407275"/>
          </a:xfrm>
          <a:prstGeom prst="rect">
            <a:avLst/>
          </a:prstGeom>
          <a:noFill/>
          <a:ln w="9525">
            <a:noFill/>
            <a:miter lim="800000"/>
            <a:headEnd/>
            <a:tailEnd/>
          </a:ln>
          <a:effectLst/>
        </p:spPr>
        <p:txBody>
          <a:bodyPr vert="horz" wrap="square" lIns="91440" tIns="45720" rIns="91440" bIns="45720" numCol="1" anchor="t" anchorCtr="0" compatLnSpc="1">
            <a:prstTxWarp prst="textCurveDown">
              <a:avLst/>
            </a:prstTxWarp>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defRPr/>
            </a:pPr>
            <a:r>
              <a:rPr kumimoji="0" lang="en-US" sz="2400" b="0" i="0" u="none" strike="noStrike" kern="0" cap="none" spc="0" normalizeH="0" baseline="0" noProof="0" dirty="0" smtClean="0">
                <a:ln>
                  <a:noFill/>
                </a:ln>
                <a:solidFill>
                  <a:srgbClr val="C00000"/>
                </a:solidFill>
                <a:effectLst/>
                <a:uLnTx/>
                <a:uFillTx/>
                <a:latin typeface="+mn-lt"/>
                <a:ea typeface="+mn-ea"/>
                <a:cs typeface="+mn-cs"/>
              </a:rPr>
              <a:t>Oral traditions</a:t>
            </a:r>
            <a:endParaRPr kumimoji="0" lang="en-US" sz="2400" b="0" i="0" u="none" strike="noStrike" kern="0" cap="none" spc="0" normalizeH="0" baseline="0" noProof="0" dirty="0">
              <a:ln>
                <a:noFill/>
              </a:ln>
              <a:solidFill>
                <a:srgbClr val="C00000"/>
              </a:solidFill>
              <a:effectLst/>
              <a:uLnTx/>
              <a:uFillTx/>
              <a:latin typeface="+mn-lt"/>
              <a:ea typeface="+mn-ea"/>
              <a:cs typeface="+mn-cs"/>
            </a:endParaRPr>
          </a:p>
        </p:txBody>
      </p:sp>
      <p:sp>
        <p:nvSpPr>
          <p:cNvPr id="15" name="Rectangle 4"/>
          <p:cNvSpPr>
            <a:spLocks noGrp="1" noChangeArrowheads="1"/>
          </p:cNvSpPr>
          <p:nvPr>
            <p:ph type="ctrTitle"/>
          </p:nvPr>
        </p:nvSpPr>
        <p:spPr>
          <a:xfrm>
            <a:off x="192854" y="125686"/>
            <a:ext cx="8765628" cy="1213945"/>
          </a:xfrm>
        </p:spPr>
        <p:txBody>
          <a:bodyPr anchor="ctr"/>
          <a:lstStyle/>
          <a:p>
            <a:pPr algn="ctr"/>
            <a:r>
              <a:rPr lang="en-US" sz="2800" b="1" dirty="0" smtClean="0"/>
              <a:t>“Assured Result” e.g. 1: Pentateuch (Gen-</a:t>
            </a:r>
            <a:r>
              <a:rPr lang="en-US" sz="2800" b="1" dirty="0" err="1" smtClean="0"/>
              <a:t>Deut</a:t>
            </a:r>
            <a:r>
              <a:rPr lang="en-US" sz="2800" b="1" dirty="0" smtClean="0"/>
              <a:t>)</a:t>
            </a:r>
            <a:r>
              <a:rPr lang="en-US" sz="2400" b="1" dirty="0" smtClean="0"/>
              <a:t/>
            </a:r>
            <a:br>
              <a:rPr lang="en-US" sz="2400" b="1" dirty="0" smtClean="0"/>
            </a:br>
            <a:r>
              <a:rPr lang="en-US" sz="2000" i="1" dirty="0" smtClean="0"/>
              <a:t>How have Historical Critics “seen the ground”?</a:t>
            </a:r>
            <a:endParaRPr lang="en-US" sz="2000" i="1" dirty="0"/>
          </a:p>
        </p:txBody>
      </p:sp>
      <p:sp>
        <p:nvSpPr>
          <p:cNvPr id="2" name="TextBox 1"/>
          <p:cNvSpPr txBox="1"/>
          <p:nvPr/>
        </p:nvSpPr>
        <p:spPr>
          <a:xfrm>
            <a:off x="3209325" y="5822193"/>
            <a:ext cx="5731475" cy="369332"/>
          </a:xfrm>
          <a:prstGeom prst="rect">
            <a:avLst/>
          </a:prstGeom>
          <a:noFill/>
        </p:spPr>
        <p:txBody>
          <a:bodyPr wrap="square" rtlCol="0">
            <a:spAutoFit/>
          </a:bodyPr>
          <a:lstStyle/>
          <a:p>
            <a:r>
              <a:rPr lang="en-US" b="1" dirty="0">
                <a:solidFill>
                  <a:srgbClr val="F4FE72"/>
                </a:solidFill>
                <a:sym typeface="Wingdings" pitchFamily="2" charset="2"/>
              </a:rPr>
              <a:t> narrative approaches (seeing the </a:t>
            </a:r>
            <a:r>
              <a:rPr lang="en-US" b="1" dirty="0" smtClean="0">
                <a:solidFill>
                  <a:srgbClr val="F4FE72"/>
                </a:solidFill>
                <a:sym typeface="Wingdings" pitchFamily="2" charset="2"/>
              </a:rPr>
              <a:t>mound </a:t>
            </a:r>
            <a:r>
              <a:rPr lang="en-US" b="1" dirty="0">
                <a:solidFill>
                  <a:srgbClr val="F4FE72"/>
                </a:solidFill>
                <a:sym typeface="Wingdings" pitchFamily="2" charset="2"/>
              </a:rPr>
              <a:t>again)</a:t>
            </a:r>
            <a:endParaRPr lang="en-US" dirty="0">
              <a:solidFill>
                <a:srgbClr val="F4FE7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 calcmode="lin" valueType="num">
                                      <p:cBhvr additive="base">
                                        <p:cTn id="11"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 calcmode="lin" valueType="num">
                                      <p:cBhvr additive="base">
                                        <p:cTn id="15"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57349">
                                            <p:txEl>
                                              <p:pRg st="0" end="0"/>
                                            </p:txEl>
                                          </p:spTgt>
                                        </p:tgtEl>
                                        <p:attrNameLst>
                                          <p:attrName>style.visibility</p:attrName>
                                        </p:attrNameLst>
                                      </p:cBhvr>
                                      <p:to>
                                        <p:strVal val="visible"/>
                                      </p:to>
                                    </p:set>
                                    <p:anim calcmode="lin" valueType="num">
                                      <p:cBhvr additive="base">
                                        <p:cTn id="23" dur="500" fill="hold"/>
                                        <p:tgtEl>
                                          <p:spTgt spid="57349">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7349">
                                            <p:txEl>
                                              <p:pRg st="0" end="0"/>
                                            </p:tx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200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30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2000" fill="hold"/>
                                        <p:tgtEl>
                                          <p:spTgt spid="7"/>
                                        </p:tgtEl>
                                        <p:attrNameLst>
                                          <p:attrName>ppt_x</p:attrName>
                                        </p:attrNameLst>
                                      </p:cBhvr>
                                      <p:tavLst>
                                        <p:tav tm="0">
                                          <p:val>
                                            <p:strVal val="#ppt_x"/>
                                          </p:val>
                                        </p:tav>
                                        <p:tav tm="100000">
                                          <p:val>
                                            <p:strVal val="#ppt_x"/>
                                          </p:val>
                                        </p:tav>
                                      </p:tavLst>
                                    </p:anim>
                                    <p:anim calcmode="lin" valueType="num">
                                      <p:cBhvr additive="base">
                                        <p:cTn id="36" dur="2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
                                            <p:txEl>
                                              <p:pRg st="5" end="5"/>
                                            </p:txEl>
                                          </p:spTgt>
                                        </p:tgtEl>
                                        <p:attrNameLst>
                                          <p:attrName>style.visibility</p:attrName>
                                        </p:attrNameLst>
                                      </p:cBhvr>
                                      <p:to>
                                        <p:strVal val="visible"/>
                                      </p:to>
                                    </p:set>
                                    <p:anim calcmode="lin" valueType="num">
                                      <p:cBhvr additive="base">
                                        <p:cTn id="41"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
                                            <p:txEl>
                                              <p:pRg st="6" end="6"/>
                                            </p:txEl>
                                          </p:spTgt>
                                        </p:tgtEl>
                                        <p:attrNameLst>
                                          <p:attrName>style.visibility</p:attrName>
                                        </p:attrNameLst>
                                      </p:cBhvr>
                                      <p:to>
                                        <p:strVal val="visible"/>
                                      </p:to>
                                    </p:set>
                                    <p:anim calcmode="lin" valueType="num">
                                      <p:cBhvr additive="base">
                                        <p:cTn id="45"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
                                            <p:txEl>
                                              <p:pRg st="6" end="6"/>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par>
                                <p:cTn id="56" presetID="2" presetClass="entr" presetSubtype="3"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2000" fill="hold"/>
                                        <p:tgtEl>
                                          <p:spTgt spid="11"/>
                                        </p:tgtEl>
                                        <p:attrNameLst>
                                          <p:attrName>ppt_x</p:attrName>
                                        </p:attrNameLst>
                                      </p:cBhvr>
                                      <p:tavLst>
                                        <p:tav tm="0">
                                          <p:val>
                                            <p:strVal val="1+#ppt_w/2"/>
                                          </p:val>
                                        </p:tav>
                                        <p:tav tm="100000">
                                          <p:val>
                                            <p:strVal val="#ppt_x"/>
                                          </p:val>
                                        </p:tav>
                                      </p:tavLst>
                                    </p:anim>
                                    <p:anim calcmode="lin" valueType="num">
                                      <p:cBhvr additive="base">
                                        <p:cTn id="59" dur="2000" fill="hold"/>
                                        <p:tgtEl>
                                          <p:spTgt spid="11"/>
                                        </p:tgtEl>
                                        <p:attrNameLst>
                                          <p:attrName>ppt_y</p:attrName>
                                        </p:attrNameLst>
                                      </p:cBhvr>
                                      <p:tavLst>
                                        <p:tav tm="0">
                                          <p:val>
                                            <p:strVal val="0-#ppt_h/2"/>
                                          </p:val>
                                        </p:tav>
                                        <p:tav tm="100000">
                                          <p:val>
                                            <p:strVal val="#ppt_y"/>
                                          </p:val>
                                        </p:tav>
                                      </p:tavLst>
                                    </p:anim>
                                  </p:childTnLst>
                                </p:cTn>
                              </p:par>
                              <p:par>
                                <p:cTn id="60" presetID="2" presetClass="entr" presetSubtype="9" fill="hold" grpId="0" nodeType="withEffect">
                                  <p:stCondLst>
                                    <p:cond delay="100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1000" fill="hold"/>
                                        <p:tgtEl>
                                          <p:spTgt spid="10"/>
                                        </p:tgtEl>
                                        <p:attrNameLst>
                                          <p:attrName>ppt_x</p:attrName>
                                        </p:attrNameLst>
                                      </p:cBhvr>
                                      <p:tavLst>
                                        <p:tav tm="0">
                                          <p:val>
                                            <p:strVal val="0-#ppt_w/2"/>
                                          </p:val>
                                        </p:tav>
                                        <p:tav tm="100000">
                                          <p:val>
                                            <p:strVal val="#ppt_x"/>
                                          </p:val>
                                        </p:tav>
                                      </p:tavLst>
                                    </p:anim>
                                    <p:anim calcmode="lin" valueType="num">
                                      <p:cBhvr additive="base">
                                        <p:cTn id="63"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2">
                                            <p:txEl>
                                              <p:pRg st="9" end="9"/>
                                            </p:txEl>
                                          </p:spTgt>
                                        </p:tgtEl>
                                        <p:attrNameLst>
                                          <p:attrName>style.visibility</p:attrName>
                                        </p:attrNameLst>
                                      </p:cBhvr>
                                      <p:to>
                                        <p:strVal val="visible"/>
                                      </p:to>
                                    </p:set>
                                    <p:anim calcmode="lin" valueType="num">
                                      <p:cBhvr additive="base">
                                        <p:cTn id="68"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12">
                                            <p:txEl>
                                              <p:pRg st="9" end="9"/>
                                            </p:txEl>
                                          </p:spTgt>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2">
                                            <p:txEl>
                                              <p:pRg st="10" end="10"/>
                                            </p:txEl>
                                          </p:spTgt>
                                        </p:tgtEl>
                                        <p:attrNameLst>
                                          <p:attrName>style.visibility</p:attrName>
                                        </p:attrNameLst>
                                      </p:cBhvr>
                                      <p:to>
                                        <p:strVal val="visible"/>
                                      </p:to>
                                    </p:set>
                                    <p:anim calcmode="lin" valueType="num">
                                      <p:cBhvr additive="base">
                                        <p:cTn id="72"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12">
                                            <p:txEl>
                                              <p:pRg st="12" end="12"/>
                                            </p:txEl>
                                          </p:spTgt>
                                        </p:tgtEl>
                                        <p:attrNameLst>
                                          <p:attrName>style.visibility</p:attrName>
                                        </p:attrNameLst>
                                      </p:cBhvr>
                                      <p:to>
                                        <p:strVal val="visible"/>
                                      </p:to>
                                    </p:set>
                                    <p:anim calcmode="lin" valueType="num">
                                      <p:cBhvr additive="base">
                                        <p:cTn id="78" dur="500" fill="hold"/>
                                        <p:tgtEl>
                                          <p:spTgt spid="12">
                                            <p:txEl>
                                              <p:pRg st="12" end="12"/>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12">
                                            <p:txEl>
                                              <p:pRg st="12" end="12"/>
                                            </p:txEl>
                                          </p:spTgt>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12">
                                            <p:txEl>
                                              <p:pRg st="13" end="13"/>
                                            </p:txEl>
                                          </p:spTgt>
                                        </p:tgtEl>
                                        <p:attrNameLst>
                                          <p:attrName>style.visibility</p:attrName>
                                        </p:attrNameLst>
                                      </p:cBhvr>
                                      <p:to>
                                        <p:strVal val="visible"/>
                                      </p:to>
                                    </p:set>
                                    <p:anim calcmode="lin" valueType="num">
                                      <p:cBhvr additive="base">
                                        <p:cTn id="82" dur="500" fill="hold"/>
                                        <p:tgtEl>
                                          <p:spTgt spid="12">
                                            <p:txEl>
                                              <p:pRg st="13" end="13"/>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12">
                                            <p:txEl>
                                              <p:pRg st="13" end="13"/>
                                            </p:txEl>
                                          </p:spTgt>
                                        </p:tgtEl>
                                        <p:attrNameLst>
                                          <p:attrName>ppt_y</p:attrName>
                                        </p:attrNameLst>
                                      </p:cBhvr>
                                      <p:tavLst>
                                        <p:tav tm="0">
                                          <p:val>
                                            <p:strVal val="1+#ppt_h/2"/>
                                          </p:val>
                                        </p:tav>
                                        <p:tav tm="100000">
                                          <p:val>
                                            <p:strVal val="#ppt_y"/>
                                          </p:val>
                                        </p:tav>
                                      </p:tavLst>
                                    </p:anim>
                                  </p:childTnLst>
                                </p:cTn>
                              </p:par>
                              <p:par>
                                <p:cTn id="84" presetID="6" presetClass="emph" presetSubtype="0" accel="50000" decel="50000" fill="hold" grpId="1" nodeType="withEffect">
                                  <p:stCondLst>
                                    <p:cond delay="0"/>
                                  </p:stCondLst>
                                  <p:childTnLst>
                                    <p:animScale>
                                      <p:cBhvr>
                                        <p:cTn id="85" dur="3000" fill="hold"/>
                                        <p:tgtEl>
                                          <p:spTgt spid="7"/>
                                        </p:tgtEl>
                                      </p:cBhvr>
                                      <p:by x="100000" y="175000"/>
                                    </p:animScale>
                                  </p:childTnLst>
                                </p:cTn>
                              </p:par>
                              <p:par>
                                <p:cTn id="86" presetID="6" presetClass="emph" presetSubtype="0" accel="50000" decel="50000" fill="hold" grpId="1" nodeType="withEffect">
                                  <p:stCondLst>
                                    <p:cond delay="0"/>
                                  </p:stCondLst>
                                  <p:childTnLst>
                                    <p:animScale>
                                      <p:cBhvr>
                                        <p:cTn id="87" dur="3000" fill="hold"/>
                                        <p:tgtEl>
                                          <p:spTgt spid="6"/>
                                        </p:tgtEl>
                                      </p:cBhvr>
                                      <p:by x="100000" y="175000"/>
                                    </p:animScale>
                                  </p:childTnLst>
                                </p:cTn>
                              </p:par>
                              <p:par>
                                <p:cTn id="88" presetID="6" presetClass="emph" presetSubtype="0" accel="50000" decel="50000" fill="hold" grpId="1" nodeType="withEffect">
                                  <p:stCondLst>
                                    <p:cond delay="0"/>
                                  </p:stCondLst>
                                  <p:childTnLst>
                                    <p:animScale>
                                      <p:cBhvr>
                                        <p:cTn id="89" dur="3000" fill="hold"/>
                                        <p:tgtEl>
                                          <p:spTgt spid="5"/>
                                        </p:tgtEl>
                                      </p:cBhvr>
                                      <p:by x="100000" y="175000"/>
                                    </p:animScale>
                                  </p:childTnLst>
                                </p:cTn>
                              </p:par>
                              <p:par>
                                <p:cTn id="90" presetID="6" presetClass="emph" presetSubtype="0" accel="50000" decel="50000" fill="hold" grpId="1" nodeType="withEffect">
                                  <p:stCondLst>
                                    <p:cond delay="0"/>
                                  </p:stCondLst>
                                  <p:childTnLst>
                                    <p:animScale>
                                      <p:cBhvr>
                                        <p:cTn id="91" dur="3000" fill="hold"/>
                                        <p:tgtEl>
                                          <p:spTgt spid="57349">
                                            <p:txEl>
                                              <p:pRg st="0" end="0"/>
                                            </p:txEl>
                                          </p:spTgt>
                                        </p:tgtEl>
                                      </p:cBhvr>
                                      <p:by x="100000" y="175000"/>
                                    </p:animScale>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12">
                                            <p:txEl>
                                              <p:pRg st="15" end="15"/>
                                            </p:txEl>
                                          </p:spTgt>
                                        </p:tgtEl>
                                        <p:attrNameLst>
                                          <p:attrName>style.visibility</p:attrName>
                                        </p:attrNameLst>
                                      </p:cBhvr>
                                      <p:to>
                                        <p:strVal val="visible"/>
                                      </p:to>
                                    </p:set>
                                    <p:anim calcmode="lin" valueType="num">
                                      <p:cBhvr additive="base">
                                        <p:cTn id="96" dur="500" fill="hold"/>
                                        <p:tgtEl>
                                          <p:spTgt spid="12">
                                            <p:txEl>
                                              <p:pRg st="15" end="15"/>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12">
                                            <p:txEl>
                                              <p:pRg st="15" end="15"/>
                                            </p:txEl>
                                          </p:spTgt>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12">
                                            <p:txEl>
                                              <p:pRg st="16" end="16"/>
                                            </p:txEl>
                                          </p:spTgt>
                                        </p:tgtEl>
                                        <p:attrNameLst>
                                          <p:attrName>style.visibility</p:attrName>
                                        </p:attrNameLst>
                                      </p:cBhvr>
                                      <p:to>
                                        <p:strVal val="visible"/>
                                      </p:to>
                                    </p:set>
                                    <p:anim calcmode="lin" valueType="num">
                                      <p:cBhvr additive="base">
                                        <p:cTn id="100" dur="500" fill="hold"/>
                                        <p:tgtEl>
                                          <p:spTgt spid="12">
                                            <p:txEl>
                                              <p:pRg st="16" end="16"/>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12">
                                            <p:txEl>
                                              <p:pRg st="16" end="16"/>
                                            </p:txEl>
                                          </p:spTgt>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2"/>
                                        </p:tgtEl>
                                        <p:attrNameLst>
                                          <p:attrName>style.visibility</p:attrName>
                                        </p:attrNameLst>
                                      </p:cBhvr>
                                      <p:to>
                                        <p:strVal val="visible"/>
                                      </p:to>
                                    </p:set>
                                    <p:anim calcmode="lin" valueType="num">
                                      <p:cBhvr additive="base">
                                        <p:cTn id="104" dur="500" fill="hold"/>
                                        <p:tgtEl>
                                          <p:spTgt spid="2"/>
                                        </p:tgtEl>
                                        <p:attrNameLst>
                                          <p:attrName>ppt_x</p:attrName>
                                        </p:attrNameLst>
                                      </p:cBhvr>
                                      <p:tavLst>
                                        <p:tav tm="0">
                                          <p:val>
                                            <p:strVal val="#ppt_x"/>
                                          </p:val>
                                        </p:tav>
                                        <p:tav tm="100000">
                                          <p:val>
                                            <p:strVal val="#ppt_x"/>
                                          </p:val>
                                        </p:tav>
                                      </p:tavLst>
                                    </p:anim>
                                    <p:anim calcmode="lin" valueType="num">
                                      <p:cBhvr additive="base">
                                        <p:cTn id="105" dur="500" fill="hold"/>
                                        <p:tgtEl>
                                          <p:spTgt spid="2"/>
                                        </p:tgtEl>
                                        <p:attrNameLst>
                                          <p:attrName>ppt_y</p:attrName>
                                        </p:attrNameLst>
                                      </p:cBhvr>
                                      <p:tavLst>
                                        <p:tav tm="0">
                                          <p:val>
                                            <p:strVal val="1+#ppt_h/2"/>
                                          </p:val>
                                        </p:tav>
                                        <p:tav tm="100000">
                                          <p:val>
                                            <p:strVal val="#ppt_y"/>
                                          </p:val>
                                        </p:tav>
                                      </p:tavLst>
                                    </p:anim>
                                  </p:childTnLst>
                                </p:cTn>
                              </p:par>
                              <p:par>
                                <p:cTn id="106" presetID="9" presetClass="emph" presetSubtype="0" nodeType="withEffect">
                                  <p:stCondLst>
                                    <p:cond delay="0"/>
                                  </p:stCondLst>
                                  <p:childTnLst>
                                    <p:set>
                                      <p:cBhvr rctx="PPT">
                                        <p:cTn id="107" dur="indefinite"/>
                                        <p:tgtEl>
                                          <p:spTgt spid="4"/>
                                        </p:tgtEl>
                                        <p:attrNameLst>
                                          <p:attrName>style.opacity</p:attrName>
                                        </p:attrNameLst>
                                      </p:cBhvr>
                                      <p:to>
                                        <p:strVal val="0.25"/>
                                      </p:to>
                                    </p:set>
                                    <p:animEffect filter="image" prLst="opacity: 0.25">
                                      <p:cBhvr rctx="IE">
                                        <p:cTn id="108"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build="p"/>
      <p:bldP spid="57349" grpId="1" build="p"/>
      <p:bldP spid="5" grpId="0"/>
      <p:bldP spid="5" grpId="1"/>
      <p:bldP spid="6" grpId="0"/>
      <p:bldP spid="6" grpId="1"/>
      <p:bldP spid="7" grpId="0"/>
      <p:bldP spid="7" grpId="1"/>
      <p:bldP spid="9" grpId="0"/>
      <p:bldP spid="10" grpId="0"/>
      <p:bldP spid="11"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27000" y="279400"/>
            <a:ext cx="8877299" cy="952500"/>
          </a:xfrm>
        </p:spPr>
        <p:txBody>
          <a:bodyPr/>
          <a:lstStyle/>
          <a:p>
            <a:pPr algn="ctr">
              <a:spcBef>
                <a:spcPts val="1200"/>
              </a:spcBef>
            </a:pPr>
            <a:r>
              <a:rPr lang="en-US" sz="2800" b="1" dirty="0"/>
              <a:t>“Assured Result” </a:t>
            </a:r>
            <a:r>
              <a:rPr lang="en-US" sz="2800" b="1" dirty="0" smtClean="0"/>
              <a:t>e.g. 2: Pastorals (</a:t>
            </a:r>
            <a:r>
              <a:rPr lang="en-US" sz="2800" b="1" dirty="0"/>
              <a:t>1-2 </a:t>
            </a:r>
            <a:r>
              <a:rPr lang="en-US" sz="2800" b="1" dirty="0" smtClean="0"/>
              <a:t>Tim, </a:t>
            </a:r>
            <a:r>
              <a:rPr lang="en-US" sz="2800" b="1" dirty="0"/>
              <a:t>Titus</a:t>
            </a:r>
            <a:r>
              <a:rPr lang="en-US" sz="2800" b="1" dirty="0" smtClean="0"/>
              <a:t>)</a:t>
            </a:r>
            <a:r>
              <a:rPr lang="en-US" sz="2400" b="1" dirty="0" smtClean="0"/>
              <a:t/>
            </a:r>
            <a:br>
              <a:rPr lang="en-US" sz="2400" b="1" dirty="0" smtClean="0"/>
            </a:br>
            <a:r>
              <a:rPr lang="en-US" sz="1100" b="1" dirty="0" smtClean="0"/>
              <a:t/>
            </a:r>
            <a:br>
              <a:rPr lang="en-US" sz="1100" b="1" dirty="0" smtClean="0"/>
            </a:br>
            <a:r>
              <a:rPr lang="en-US" sz="2400" i="1" dirty="0" smtClean="0"/>
              <a:t>Why critical scholars think Paul did </a:t>
            </a:r>
            <a:r>
              <a:rPr lang="en-US" sz="2400" i="1" u="sng" dirty="0" smtClean="0"/>
              <a:t>not</a:t>
            </a:r>
            <a:r>
              <a:rPr lang="en-US" sz="2400" dirty="0"/>
              <a:t> </a:t>
            </a:r>
            <a:r>
              <a:rPr lang="en-US" sz="2400" i="1" dirty="0" smtClean="0"/>
              <a:t>write them?</a:t>
            </a:r>
            <a:endParaRPr lang="en-US" sz="2400" dirty="0"/>
          </a:p>
        </p:txBody>
      </p:sp>
      <p:sp>
        <p:nvSpPr>
          <p:cNvPr id="58371" name="Rectangle 3"/>
          <p:cNvSpPr>
            <a:spLocks noGrp="1" noChangeArrowheads="1"/>
          </p:cNvSpPr>
          <p:nvPr>
            <p:ph type="body" idx="1"/>
          </p:nvPr>
        </p:nvSpPr>
        <p:spPr>
          <a:xfrm>
            <a:off x="127000" y="1511300"/>
            <a:ext cx="8877299" cy="5084764"/>
          </a:xfrm>
        </p:spPr>
        <p:txBody>
          <a:bodyPr/>
          <a:lstStyle/>
          <a:p>
            <a:r>
              <a:rPr lang="en-US" sz="2200" dirty="0" smtClean="0"/>
              <a:t>Differences in vocabulary vs. “genuine” letters of Paul </a:t>
            </a:r>
          </a:p>
          <a:p>
            <a:pPr>
              <a:spcBef>
                <a:spcPts val="1200"/>
              </a:spcBef>
            </a:pPr>
            <a:r>
              <a:rPr lang="en-US" sz="2200" dirty="0" smtClean="0"/>
              <a:t>“later” (2</a:t>
            </a:r>
            <a:r>
              <a:rPr lang="en-US" sz="2200" baseline="30000" dirty="0" smtClean="0"/>
              <a:t>nd</a:t>
            </a:r>
            <a:r>
              <a:rPr lang="en-US" sz="2200" dirty="0" smtClean="0"/>
              <a:t> C) church organization (religious/theological evolution)</a:t>
            </a:r>
          </a:p>
          <a:p>
            <a:pPr>
              <a:spcBef>
                <a:spcPts val="1200"/>
              </a:spcBef>
              <a:tabLst>
                <a:tab pos="2463800" algn="l"/>
              </a:tabLst>
            </a:pPr>
            <a:r>
              <a:rPr lang="en-US" sz="2200" dirty="0" smtClean="0"/>
              <a:t>David Meade: 	</a:t>
            </a:r>
            <a:r>
              <a:rPr lang="en-US" sz="1800" dirty="0" smtClean="0">
                <a:sym typeface="Wingdings" panose="05000000000000000000" pitchFamily="2" charset="2"/>
              </a:rPr>
              <a:t> how the theory might fit the Pastoral Epistles </a:t>
            </a:r>
          </a:p>
          <a:p>
            <a:pPr marL="2286000" lvl="5" indent="0">
              <a:spcBef>
                <a:spcPts val="1200"/>
              </a:spcBef>
              <a:buNone/>
              <a:tabLst>
                <a:tab pos="2463800" algn="l"/>
              </a:tabLst>
            </a:pPr>
            <a:r>
              <a:rPr lang="en-US" sz="1800" dirty="0">
                <a:sym typeface="Wingdings" panose="05000000000000000000" pitchFamily="2" charset="2"/>
              </a:rPr>
              <a:t>	</a:t>
            </a:r>
            <a:r>
              <a:rPr lang="en-US" sz="1800" dirty="0" smtClean="0">
                <a:sym typeface="Wingdings" panose="05000000000000000000" pitchFamily="2" charset="2"/>
              </a:rPr>
              <a:t>	(i.e., not “proven”)</a:t>
            </a:r>
            <a:endParaRPr lang="en-US" sz="1800" dirty="0" smtClean="0"/>
          </a:p>
          <a:p>
            <a:pPr marL="2457450" lvl="6" indent="0">
              <a:spcBef>
                <a:spcPts val="1200"/>
              </a:spcBef>
              <a:buNone/>
            </a:pPr>
            <a:r>
              <a:rPr lang="en-US" sz="1800" dirty="0" smtClean="0"/>
              <a:t>Fabricated names, circumstances (e.g., 2Tim 4:9f) </a:t>
            </a:r>
            <a:r>
              <a:rPr lang="en-US" sz="1800" dirty="0" smtClean="0">
                <a:sym typeface="Wingdings" panose="05000000000000000000" pitchFamily="2" charset="2"/>
              </a:rPr>
              <a:t> air of authenticity &amp; therefore </a:t>
            </a:r>
            <a:r>
              <a:rPr lang="en-US" sz="1800" i="1" u="sng" dirty="0" smtClean="0">
                <a:sym typeface="Wingdings" panose="05000000000000000000" pitchFamily="2" charset="2"/>
              </a:rPr>
              <a:t>authority</a:t>
            </a:r>
          </a:p>
          <a:p>
            <a:pPr marL="342900" lvl="6" indent="-342900"/>
            <a:r>
              <a:rPr lang="en-US" sz="2200" b="1" dirty="0" smtClean="0">
                <a:sym typeface="Wingdings" panose="05000000000000000000" pitchFamily="2" charset="2"/>
              </a:rPr>
              <a:t>Objections</a:t>
            </a:r>
            <a:r>
              <a:rPr lang="en-US" sz="2200" dirty="0" smtClean="0">
                <a:sym typeface="Wingdings" panose="05000000000000000000" pitchFamily="2" charset="2"/>
              </a:rPr>
              <a:t>:</a:t>
            </a:r>
          </a:p>
          <a:p>
            <a:pPr lvl="1">
              <a:spcBef>
                <a:spcPts val="600"/>
              </a:spcBef>
              <a:buFont typeface="Arial" panose="020B0604020202020204" pitchFamily="34" charset="0"/>
              <a:buChar char="‒"/>
            </a:pPr>
            <a:r>
              <a:rPr lang="en-US" sz="1800" i="1" dirty="0" smtClean="0"/>
              <a:t>If</a:t>
            </a:r>
            <a:r>
              <a:rPr lang="en-US" sz="1800" dirty="0" smtClean="0"/>
              <a:t> a hat fits, it does not follow that it’s mine…	&amp; that’s a very big IF, because:</a:t>
            </a:r>
          </a:p>
          <a:p>
            <a:pPr lvl="1">
              <a:spcBef>
                <a:spcPts val="600"/>
              </a:spcBef>
              <a:buFont typeface="Arial" panose="020B0604020202020204" pitchFamily="34" charset="0"/>
              <a:buChar char="‒"/>
            </a:pPr>
            <a:r>
              <a:rPr lang="en-US" sz="1800" dirty="0" smtClean="0"/>
              <a:t>Creates more problems that it solves </a:t>
            </a:r>
          </a:p>
          <a:p>
            <a:pPr lvl="1">
              <a:spcBef>
                <a:spcPts val="600"/>
              </a:spcBef>
              <a:buFont typeface="Arial" panose="020B0604020202020204" pitchFamily="34" charset="0"/>
              <a:buChar char="‒"/>
            </a:pPr>
            <a:r>
              <a:rPr lang="en-US" sz="1800" dirty="0" smtClean="0"/>
              <a:t>Evolution of doctrinal/ecclesiastical “development” = speculative</a:t>
            </a:r>
          </a:p>
          <a:p>
            <a:pPr lvl="1">
              <a:spcBef>
                <a:spcPts val="600"/>
              </a:spcBef>
              <a:buFont typeface="Arial" panose="020B0604020202020204" pitchFamily="34" charset="0"/>
              <a:buChar char="‒"/>
            </a:pPr>
            <a:r>
              <a:rPr lang="en-US" sz="1800" dirty="0" smtClean="0"/>
              <a:t>Absence of 2</a:t>
            </a:r>
            <a:r>
              <a:rPr lang="en-US" sz="1800" baseline="30000" dirty="0" smtClean="0"/>
              <a:t>nd</a:t>
            </a:r>
            <a:r>
              <a:rPr lang="en-US" sz="1800" dirty="0" smtClean="0"/>
              <a:t> C issues like martyrdom &amp; state’s attitude to Christianity</a:t>
            </a:r>
          </a:p>
          <a:p>
            <a:pPr lvl="1">
              <a:spcBef>
                <a:spcPts val="600"/>
              </a:spcBef>
              <a:buFont typeface="Arial" panose="020B0604020202020204" pitchFamily="34" charset="0"/>
              <a:buChar char="‒"/>
            </a:pPr>
            <a:r>
              <a:rPr lang="en-US" sz="1800" dirty="0" smtClean="0"/>
              <a:t>Language vis-à-vis audience &amp; occasion</a:t>
            </a:r>
          </a:p>
          <a:p>
            <a:pPr marL="742950" lvl="2" indent="0">
              <a:spcBef>
                <a:spcPts val="600"/>
              </a:spcBef>
              <a:buNone/>
            </a:pPr>
            <a:r>
              <a:rPr lang="en-US" sz="1800" b="1" i="1" dirty="0" smtClean="0"/>
              <a:t>What do James Bond and Chitty </a:t>
            </a:r>
            <a:r>
              <a:rPr lang="en-US" sz="1800" b="1" i="1" dirty="0" err="1" smtClean="0"/>
              <a:t>Chitty</a:t>
            </a:r>
            <a:r>
              <a:rPr lang="en-US" sz="1800" b="1" i="1" dirty="0" smtClean="0"/>
              <a:t> Bang </a:t>
            </a:r>
            <a:r>
              <a:rPr lang="en-US" sz="1800" b="1" i="1" dirty="0" err="1" smtClean="0"/>
              <a:t>Bang</a:t>
            </a:r>
            <a:r>
              <a:rPr lang="en-US" sz="1800" b="1" i="1" dirty="0" smtClean="0"/>
              <a:t> have in common?</a:t>
            </a:r>
          </a:p>
          <a:p>
            <a:pPr lvl="1">
              <a:buFont typeface="Arial" panose="020B0604020202020204" pitchFamily="34" charset="0"/>
              <a:buChar char="‒"/>
            </a:pPr>
            <a:endParaRPr lang="en-US" sz="2000" dirty="0" smtClean="0"/>
          </a:p>
        </p:txBody>
      </p:sp>
    </p:spTree>
    <p:extLst>
      <p:ext uri="{BB962C8B-B14F-4D97-AF65-F5344CB8AC3E}">
        <p14:creationId xmlns:p14="http://schemas.microsoft.com/office/powerpoint/2010/main" val="12360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 calcmode="lin" valueType="num">
                                      <p:cBhvr additive="base">
                                        <p:cTn id="7" dur="5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3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8371">
                                            <p:txEl>
                                              <p:pRg st="1" end="1"/>
                                            </p:txEl>
                                          </p:spTgt>
                                        </p:tgtEl>
                                        <p:attrNameLst>
                                          <p:attrName>style.visibility</p:attrName>
                                        </p:attrNameLst>
                                      </p:cBhvr>
                                      <p:to>
                                        <p:strVal val="visible"/>
                                      </p:to>
                                    </p:set>
                                    <p:animEffect transition="in" filter="fade">
                                      <p:cBhvr>
                                        <p:cTn id="13" dur="1000"/>
                                        <p:tgtEl>
                                          <p:spTgt spid="58371">
                                            <p:txEl>
                                              <p:pRg st="1" end="1"/>
                                            </p:txEl>
                                          </p:spTgt>
                                        </p:tgtEl>
                                      </p:cBhvr>
                                    </p:animEffect>
                                    <p:anim calcmode="lin" valueType="num">
                                      <p:cBhvr>
                                        <p:cTn id="14" dur="10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58371">
                                            <p:txEl>
                                              <p:pRg st="1" end="1"/>
                                            </p:txEl>
                                          </p:spTgt>
                                        </p:tgtEl>
                                        <p:attrNameLst>
                                          <p:attrName>ppt_y</p:attrName>
                                        </p:attrNameLst>
                                      </p:cBhvr>
                                      <p:tavLst>
                                        <p:tav tm="0">
                                          <p:val>
                                            <p:strVal val="#ppt_y+.1"/>
                                          </p:val>
                                        </p:tav>
                                        <p:tav tm="100000">
                                          <p:val>
                                            <p:strVal val="#ppt_y"/>
                                          </p:val>
                                        </p:tav>
                                      </p:tavLst>
                                    </p:anim>
                                  </p:childTnLst>
                                </p:cTn>
                              </p:par>
                              <p:par>
                                <p:cTn id="16" presetID="9" presetClass="emph" presetSubtype="0" nodeType="withEffect">
                                  <p:stCondLst>
                                    <p:cond delay="0"/>
                                  </p:stCondLst>
                                  <p:childTnLst>
                                    <p:set>
                                      <p:cBhvr rctx="PPT">
                                        <p:cTn id="17" dur="indefinite"/>
                                        <p:tgtEl>
                                          <p:spTgt spid="58371">
                                            <p:txEl>
                                              <p:pRg st="0" end="0"/>
                                            </p:txEl>
                                          </p:spTgt>
                                        </p:tgtEl>
                                        <p:attrNameLst>
                                          <p:attrName>style.opacity</p:attrName>
                                        </p:attrNameLst>
                                      </p:cBhvr>
                                      <p:to>
                                        <p:strVal val="0.5"/>
                                      </p:to>
                                    </p:set>
                                    <p:animEffect filter="image" prLst="opacity: 0.5">
                                      <p:cBhvr rctx="IE">
                                        <p:cTn id="18" dur="indefinite"/>
                                        <p:tgtEl>
                                          <p:spTgt spid="58371">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8371">
                                            <p:txEl>
                                              <p:pRg st="2" end="2"/>
                                            </p:txEl>
                                          </p:spTgt>
                                        </p:tgtEl>
                                        <p:attrNameLst>
                                          <p:attrName>style.visibility</p:attrName>
                                        </p:attrNameLst>
                                      </p:cBhvr>
                                      <p:to>
                                        <p:strVal val="visible"/>
                                      </p:to>
                                    </p:set>
                                    <p:animEffect transition="in" filter="fade">
                                      <p:cBhvr>
                                        <p:cTn id="23" dur="1000"/>
                                        <p:tgtEl>
                                          <p:spTgt spid="58371">
                                            <p:txEl>
                                              <p:pRg st="2" end="2"/>
                                            </p:txEl>
                                          </p:spTgt>
                                        </p:tgtEl>
                                      </p:cBhvr>
                                    </p:animEffect>
                                    <p:anim calcmode="lin" valueType="num">
                                      <p:cBhvr>
                                        <p:cTn id="24" dur="10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58371">
                                            <p:txEl>
                                              <p:pRg st="2" end="2"/>
                                            </p:txEl>
                                          </p:spTgt>
                                        </p:tgtEl>
                                        <p:attrNameLst>
                                          <p:attrName>ppt_y</p:attrName>
                                        </p:attrNameLst>
                                      </p:cBhvr>
                                      <p:tavLst>
                                        <p:tav tm="0">
                                          <p:val>
                                            <p:strVal val="#ppt_y+.1"/>
                                          </p:val>
                                        </p:tav>
                                        <p:tav tm="100000">
                                          <p:val>
                                            <p:strVal val="#ppt_y"/>
                                          </p:val>
                                        </p:tav>
                                      </p:tavLst>
                                    </p:anim>
                                  </p:childTnLst>
                                </p:cTn>
                              </p:par>
                              <p:par>
                                <p:cTn id="26" presetID="9" presetClass="emph" presetSubtype="0" nodeType="withEffect">
                                  <p:stCondLst>
                                    <p:cond delay="0"/>
                                  </p:stCondLst>
                                  <p:childTnLst>
                                    <p:set>
                                      <p:cBhvr rctx="PPT">
                                        <p:cTn id="27" dur="indefinite"/>
                                        <p:tgtEl>
                                          <p:spTgt spid="58371">
                                            <p:txEl>
                                              <p:pRg st="1" end="1"/>
                                            </p:txEl>
                                          </p:spTgt>
                                        </p:tgtEl>
                                        <p:attrNameLst>
                                          <p:attrName>style.opacity</p:attrName>
                                        </p:attrNameLst>
                                      </p:cBhvr>
                                      <p:to>
                                        <p:strVal val="0.5"/>
                                      </p:to>
                                    </p:set>
                                    <p:animEffect filter="image" prLst="opacity: 0.5">
                                      <p:cBhvr rctx="IE">
                                        <p:cTn id="28" dur="indefinite"/>
                                        <p:tgtEl>
                                          <p:spTgt spid="58371">
                                            <p:txEl>
                                              <p:pRg st="1" end="1"/>
                                            </p:txEl>
                                          </p:spTgt>
                                        </p:tgtEl>
                                      </p:cBhvr>
                                    </p:animEffect>
                                  </p:childTnLst>
                                </p:cTn>
                              </p:par>
                              <p:par>
                                <p:cTn id="29" presetID="42" presetClass="entr" presetSubtype="0" fill="hold" nodeType="withEffect">
                                  <p:stCondLst>
                                    <p:cond delay="0"/>
                                  </p:stCondLst>
                                  <p:childTnLst>
                                    <p:set>
                                      <p:cBhvr>
                                        <p:cTn id="30" dur="1" fill="hold">
                                          <p:stCondLst>
                                            <p:cond delay="0"/>
                                          </p:stCondLst>
                                        </p:cTn>
                                        <p:tgtEl>
                                          <p:spTgt spid="58371">
                                            <p:txEl>
                                              <p:pRg st="3" end="3"/>
                                            </p:txEl>
                                          </p:spTgt>
                                        </p:tgtEl>
                                        <p:attrNameLst>
                                          <p:attrName>style.visibility</p:attrName>
                                        </p:attrNameLst>
                                      </p:cBhvr>
                                      <p:to>
                                        <p:strVal val="visible"/>
                                      </p:to>
                                    </p:set>
                                    <p:animEffect transition="in" filter="fade">
                                      <p:cBhvr>
                                        <p:cTn id="31" dur="1000"/>
                                        <p:tgtEl>
                                          <p:spTgt spid="58371">
                                            <p:txEl>
                                              <p:pRg st="3" end="3"/>
                                            </p:txEl>
                                          </p:spTgt>
                                        </p:tgtEl>
                                      </p:cBhvr>
                                    </p:animEffect>
                                    <p:anim calcmode="lin" valueType="num">
                                      <p:cBhvr>
                                        <p:cTn id="32" dur="10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583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8371">
                                            <p:txEl>
                                              <p:pRg st="4" end="4"/>
                                            </p:txEl>
                                          </p:spTgt>
                                        </p:tgtEl>
                                        <p:attrNameLst>
                                          <p:attrName>style.visibility</p:attrName>
                                        </p:attrNameLst>
                                      </p:cBhvr>
                                      <p:to>
                                        <p:strVal val="visible"/>
                                      </p:to>
                                    </p:set>
                                    <p:animEffect transition="in" filter="fade">
                                      <p:cBhvr>
                                        <p:cTn id="38" dur="1000"/>
                                        <p:tgtEl>
                                          <p:spTgt spid="58371">
                                            <p:txEl>
                                              <p:pRg st="4" end="4"/>
                                            </p:txEl>
                                          </p:spTgt>
                                        </p:tgtEl>
                                      </p:cBhvr>
                                    </p:animEffect>
                                    <p:anim calcmode="lin" valueType="num">
                                      <p:cBhvr>
                                        <p:cTn id="39" dur="10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58371">
                                            <p:txEl>
                                              <p:pRg st="4" end="4"/>
                                            </p:txEl>
                                          </p:spTgt>
                                        </p:tgtEl>
                                        <p:attrNameLst>
                                          <p:attrName>ppt_y</p:attrName>
                                        </p:attrNameLst>
                                      </p:cBhvr>
                                      <p:tavLst>
                                        <p:tav tm="0">
                                          <p:val>
                                            <p:strVal val="#ppt_y+.1"/>
                                          </p:val>
                                        </p:tav>
                                        <p:tav tm="100000">
                                          <p:val>
                                            <p:strVal val="#ppt_y"/>
                                          </p:val>
                                        </p:tav>
                                      </p:tavLst>
                                    </p:anim>
                                  </p:childTnLst>
                                </p:cTn>
                              </p:par>
                              <p:par>
                                <p:cTn id="41" presetID="9" presetClass="emph" presetSubtype="0" nodeType="withEffect">
                                  <p:stCondLst>
                                    <p:cond delay="0"/>
                                  </p:stCondLst>
                                  <p:childTnLst>
                                    <p:set>
                                      <p:cBhvr rctx="PPT">
                                        <p:cTn id="42" dur="indefinite"/>
                                        <p:tgtEl>
                                          <p:spTgt spid="58371">
                                            <p:txEl>
                                              <p:pRg st="2" end="2"/>
                                            </p:txEl>
                                          </p:spTgt>
                                        </p:tgtEl>
                                        <p:attrNameLst>
                                          <p:attrName>style.opacity</p:attrName>
                                        </p:attrNameLst>
                                      </p:cBhvr>
                                      <p:to>
                                        <p:strVal val="0.5"/>
                                      </p:to>
                                    </p:set>
                                    <p:animEffect filter="image" prLst="opacity: 0.5">
                                      <p:cBhvr rctx="IE">
                                        <p:cTn id="43" dur="indefinite"/>
                                        <p:tgtEl>
                                          <p:spTgt spid="58371">
                                            <p:txEl>
                                              <p:pRg st="2" end="2"/>
                                            </p:txEl>
                                          </p:spTgt>
                                        </p:tgtEl>
                                      </p:cBhvr>
                                    </p:animEffect>
                                  </p:childTnLst>
                                </p:cTn>
                              </p:par>
                              <p:par>
                                <p:cTn id="44" presetID="9" presetClass="emph" presetSubtype="0" nodeType="withEffect">
                                  <p:stCondLst>
                                    <p:cond delay="0"/>
                                  </p:stCondLst>
                                  <p:childTnLst>
                                    <p:set>
                                      <p:cBhvr rctx="PPT">
                                        <p:cTn id="45" dur="indefinite"/>
                                        <p:tgtEl>
                                          <p:spTgt spid="58371">
                                            <p:txEl>
                                              <p:pRg st="3" end="3"/>
                                            </p:txEl>
                                          </p:spTgt>
                                        </p:tgtEl>
                                        <p:attrNameLst>
                                          <p:attrName>style.opacity</p:attrName>
                                        </p:attrNameLst>
                                      </p:cBhvr>
                                      <p:to>
                                        <p:strVal val="0.5"/>
                                      </p:to>
                                    </p:set>
                                    <p:animEffect filter="image" prLst="opacity: 0.5">
                                      <p:cBhvr rctx="IE">
                                        <p:cTn id="46" dur="indefinite"/>
                                        <p:tgtEl>
                                          <p:spTgt spid="58371">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8371">
                                            <p:txEl>
                                              <p:pRg st="5" end="5"/>
                                            </p:txEl>
                                          </p:spTgt>
                                        </p:tgtEl>
                                        <p:attrNameLst>
                                          <p:attrName>style.visibility</p:attrName>
                                        </p:attrNameLst>
                                      </p:cBhvr>
                                      <p:to>
                                        <p:strVal val="visible"/>
                                      </p:to>
                                    </p:set>
                                    <p:anim calcmode="lin" valueType="num">
                                      <p:cBhvr additive="base">
                                        <p:cTn id="51" dur="500" fill="hold"/>
                                        <p:tgtEl>
                                          <p:spTgt spid="58371">
                                            <p:txEl>
                                              <p:pRg st="5" end="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8371">
                                            <p:txEl>
                                              <p:pRg st="5" end="5"/>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8371">
                                            <p:txEl>
                                              <p:pRg st="6" end="6"/>
                                            </p:txEl>
                                          </p:spTgt>
                                        </p:tgtEl>
                                        <p:attrNameLst>
                                          <p:attrName>style.visibility</p:attrName>
                                        </p:attrNameLst>
                                      </p:cBhvr>
                                      <p:to>
                                        <p:strVal val="visible"/>
                                      </p:to>
                                    </p:set>
                                    <p:anim calcmode="lin" valueType="num">
                                      <p:cBhvr additive="base">
                                        <p:cTn id="55" dur="500" fill="hold"/>
                                        <p:tgtEl>
                                          <p:spTgt spid="58371">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371">
                                            <p:txEl>
                                              <p:pRg st="6" end="6"/>
                                            </p:txEl>
                                          </p:spTgt>
                                        </p:tgtEl>
                                        <p:attrNameLst>
                                          <p:attrName>ppt_y</p:attrName>
                                        </p:attrNameLst>
                                      </p:cBhvr>
                                      <p:tavLst>
                                        <p:tav tm="0">
                                          <p:val>
                                            <p:strVal val="1+#ppt_h/2"/>
                                          </p:val>
                                        </p:tav>
                                        <p:tav tm="100000">
                                          <p:val>
                                            <p:strVal val="#ppt_y"/>
                                          </p:val>
                                        </p:tav>
                                      </p:tavLst>
                                    </p:anim>
                                  </p:childTnLst>
                                </p:cTn>
                              </p:par>
                              <p:par>
                                <p:cTn id="57" presetID="9" presetClass="emph" presetSubtype="0" nodeType="withEffect">
                                  <p:stCondLst>
                                    <p:cond delay="0"/>
                                  </p:stCondLst>
                                  <p:childTnLst>
                                    <p:set>
                                      <p:cBhvr rctx="PPT">
                                        <p:cTn id="58" dur="indefinite"/>
                                        <p:tgtEl>
                                          <p:spTgt spid="58371">
                                            <p:txEl>
                                              <p:pRg st="4" end="4"/>
                                            </p:txEl>
                                          </p:spTgt>
                                        </p:tgtEl>
                                        <p:attrNameLst>
                                          <p:attrName>style.opacity</p:attrName>
                                        </p:attrNameLst>
                                      </p:cBhvr>
                                      <p:to>
                                        <p:strVal val="0.5"/>
                                      </p:to>
                                    </p:set>
                                    <p:animEffect filter="image" prLst="opacity: 0.5">
                                      <p:cBhvr rctx="IE">
                                        <p:cTn id="59" dur="indefinite"/>
                                        <p:tgtEl>
                                          <p:spTgt spid="58371">
                                            <p:txEl>
                                              <p:pRg st="4" end="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58371">
                                            <p:txEl>
                                              <p:pRg st="7" end="7"/>
                                            </p:txEl>
                                          </p:spTgt>
                                        </p:tgtEl>
                                        <p:attrNameLst>
                                          <p:attrName>style.visibility</p:attrName>
                                        </p:attrNameLst>
                                      </p:cBhvr>
                                      <p:to>
                                        <p:strVal val="visible"/>
                                      </p:to>
                                    </p:set>
                                    <p:anim calcmode="lin" valueType="num">
                                      <p:cBhvr additive="base">
                                        <p:cTn id="64" dur="500" fill="hold"/>
                                        <p:tgtEl>
                                          <p:spTgt spid="58371">
                                            <p:txEl>
                                              <p:pRg st="7" end="7"/>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8371">
                                            <p:txEl>
                                              <p:pRg st="7" end="7"/>
                                            </p:txEl>
                                          </p:spTgt>
                                        </p:tgtEl>
                                        <p:attrNameLst>
                                          <p:attrName>ppt_y</p:attrName>
                                        </p:attrNameLst>
                                      </p:cBhvr>
                                      <p:tavLst>
                                        <p:tav tm="0">
                                          <p:val>
                                            <p:strVal val="1+#ppt_h/2"/>
                                          </p:val>
                                        </p:tav>
                                        <p:tav tm="100000">
                                          <p:val>
                                            <p:strVal val="#ppt_y"/>
                                          </p:val>
                                        </p:tav>
                                      </p:tavLst>
                                    </p:anim>
                                  </p:childTnLst>
                                </p:cTn>
                              </p:par>
                              <p:par>
                                <p:cTn id="66" presetID="9" presetClass="emph" presetSubtype="0" nodeType="withEffect">
                                  <p:stCondLst>
                                    <p:cond delay="0"/>
                                  </p:stCondLst>
                                  <p:childTnLst>
                                    <p:set>
                                      <p:cBhvr rctx="PPT">
                                        <p:cTn id="67" dur="indefinite"/>
                                        <p:tgtEl>
                                          <p:spTgt spid="58371">
                                            <p:txEl>
                                              <p:pRg st="5" end="5"/>
                                            </p:txEl>
                                          </p:spTgt>
                                        </p:tgtEl>
                                        <p:attrNameLst>
                                          <p:attrName>style.opacity</p:attrName>
                                        </p:attrNameLst>
                                      </p:cBhvr>
                                      <p:to>
                                        <p:strVal val="0.5"/>
                                      </p:to>
                                    </p:set>
                                    <p:animEffect filter="image" prLst="opacity: 0.5">
                                      <p:cBhvr rctx="IE">
                                        <p:cTn id="68" dur="indefinite"/>
                                        <p:tgtEl>
                                          <p:spTgt spid="58371">
                                            <p:txEl>
                                              <p:pRg st="5" end="5"/>
                                            </p:txEl>
                                          </p:spTgt>
                                        </p:tgtEl>
                                      </p:cBhvr>
                                    </p:animEffect>
                                  </p:childTnLst>
                                </p:cTn>
                              </p:par>
                              <p:par>
                                <p:cTn id="69" presetID="9" presetClass="emph" presetSubtype="0" nodeType="withEffect">
                                  <p:stCondLst>
                                    <p:cond delay="0"/>
                                  </p:stCondLst>
                                  <p:childTnLst>
                                    <p:set>
                                      <p:cBhvr rctx="PPT">
                                        <p:cTn id="70" dur="indefinite"/>
                                        <p:tgtEl>
                                          <p:spTgt spid="58371">
                                            <p:txEl>
                                              <p:pRg st="6" end="6"/>
                                            </p:txEl>
                                          </p:spTgt>
                                        </p:tgtEl>
                                        <p:attrNameLst>
                                          <p:attrName>style.opacity</p:attrName>
                                        </p:attrNameLst>
                                      </p:cBhvr>
                                      <p:to>
                                        <p:strVal val="0.5"/>
                                      </p:to>
                                    </p:set>
                                    <p:animEffect filter="image" prLst="opacity: 0.5">
                                      <p:cBhvr rctx="IE">
                                        <p:cTn id="71" dur="indefinite"/>
                                        <p:tgtEl>
                                          <p:spTgt spid="58371">
                                            <p:txEl>
                                              <p:pRg st="6" end="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58371">
                                            <p:txEl>
                                              <p:pRg st="8" end="8"/>
                                            </p:txEl>
                                          </p:spTgt>
                                        </p:tgtEl>
                                        <p:attrNameLst>
                                          <p:attrName>style.visibility</p:attrName>
                                        </p:attrNameLst>
                                      </p:cBhvr>
                                      <p:to>
                                        <p:strVal val="visible"/>
                                      </p:to>
                                    </p:set>
                                    <p:anim calcmode="lin" valueType="num">
                                      <p:cBhvr additive="base">
                                        <p:cTn id="76" dur="500" fill="hold"/>
                                        <p:tgtEl>
                                          <p:spTgt spid="58371">
                                            <p:txEl>
                                              <p:pRg st="8" end="8"/>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58371">
                                            <p:txEl>
                                              <p:pRg st="8" end="8"/>
                                            </p:txEl>
                                          </p:spTgt>
                                        </p:tgtEl>
                                        <p:attrNameLst>
                                          <p:attrName>ppt_y</p:attrName>
                                        </p:attrNameLst>
                                      </p:cBhvr>
                                      <p:tavLst>
                                        <p:tav tm="0">
                                          <p:val>
                                            <p:strVal val="1+#ppt_h/2"/>
                                          </p:val>
                                        </p:tav>
                                        <p:tav tm="100000">
                                          <p:val>
                                            <p:strVal val="#ppt_y"/>
                                          </p:val>
                                        </p:tav>
                                      </p:tavLst>
                                    </p:anim>
                                  </p:childTnLst>
                                </p:cTn>
                              </p:par>
                              <p:par>
                                <p:cTn id="78" presetID="9" presetClass="emph" presetSubtype="0" nodeType="withEffect">
                                  <p:stCondLst>
                                    <p:cond delay="0"/>
                                  </p:stCondLst>
                                  <p:childTnLst>
                                    <p:set>
                                      <p:cBhvr rctx="PPT">
                                        <p:cTn id="79" dur="indefinite"/>
                                        <p:tgtEl>
                                          <p:spTgt spid="58371">
                                            <p:txEl>
                                              <p:pRg st="7" end="7"/>
                                            </p:txEl>
                                          </p:spTgt>
                                        </p:tgtEl>
                                        <p:attrNameLst>
                                          <p:attrName>style.opacity</p:attrName>
                                        </p:attrNameLst>
                                      </p:cBhvr>
                                      <p:to>
                                        <p:strVal val="0.5"/>
                                      </p:to>
                                    </p:set>
                                    <p:animEffect filter="image" prLst="opacity: 0.5">
                                      <p:cBhvr rctx="IE">
                                        <p:cTn id="80" dur="indefinite"/>
                                        <p:tgtEl>
                                          <p:spTgt spid="58371">
                                            <p:txEl>
                                              <p:pRg st="7" end="7"/>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58371">
                                            <p:txEl>
                                              <p:pRg st="9" end="9"/>
                                            </p:txEl>
                                          </p:spTgt>
                                        </p:tgtEl>
                                        <p:attrNameLst>
                                          <p:attrName>style.visibility</p:attrName>
                                        </p:attrNameLst>
                                      </p:cBhvr>
                                      <p:to>
                                        <p:strVal val="visible"/>
                                      </p:to>
                                    </p:set>
                                    <p:anim calcmode="lin" valueType="num">
                                      <p:cBhvr additive="base">
                                        <p:cTn id="85" dur="500" fill="hold"/>
                                        <p:tgtEl>
                                          <p:spTgt spid="58371">
                                            <p:txEl>
                                              <p:pRg st="9" end="9"/>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8371">
                                            <p:txEl>
                                              <p:pRg st="9" end="9"/>
                                            </p:txEl>
                                          </p:spTgt>
                                        </p:tgtEl>
                                        <p:attrNameLst>
                                          <p:attrName>ppt_y</p:attrName>
                                        </p:attrNameLst>
                                      </p:cBhvr>
                                      <p:tavLst>
                                        <p:tav tm="0">
                                          <p:val>
                                            <p:strVal val="1+#ppt_h/2"/>
                                          </p:val>
                                        </p:tav>
                                        <p:tav tm="100000">
                                          <p:val>
                                            <p:strVal val="#ppt_y"/>
                                          </p:val>
                                        </p:tav>
                                      </p:tavLst>
                                    </p:anim>
                                  </p:childTnLst>
                                </p:cTn>
                              </p:par>
                              <p:par>
                                <p:cTn id="87" presetID="9" presetClass="emph" presetSubtype="0" nodeType="withEffect">
                                  <p:stCondLst>
                                    <p:cond delay="0"/>
                                  </p:stCondLst>
                                  <p:childTnLst>
                                    <p:set>
                                      <p:cBhvr rctx="PPT">
                                        <p:cTn id="88" dur="indefinite"/>
                                        <p:tgtEl>
                                          <p:spTgt spid="58371">
                                            <p:txEl>
                                              <p:pRg st="8" end="8"/>
                                            </p:txEl>
                                          </p:spTgt>
                                        </p:tgtEl>
                                        <p:attrNameLst>
                                          <p:attrName>style.opacity</p:attrName>
                                        </p:attrNameLst>
                                      </p:cBhvr>
                                      <p:to>
                                        <p:strVal val="0.5"/>
                                      </p:to>
                                    </p:set>
                                    <p:animEffect filter="image" prLst="opacity: 0.5">
                                      <p:cBhvr rctx="IE">
                                        <p:cTn id="89" dur="indefinite"/>
                                        <p:tgtEl>
                                          <p:spTgt spid="58371">
                                            <p:txEl>
                                              <p:pRg st="8" end="8"/>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58371">
                                            <p:txEl>
                                              <p:pRg st="10" end="10"/>
                                            </p:txEl>
                                          </p:spTgt>
                                        </p:tgtEl>
                                        <p:attrNameLst>
                                          <p:attrName>style.visibility</p:attrName>
                                        </p:attrNameLst>
                                      </p:cBhvr>
                                      <p:to>
                                        <p:strVal val="visible"/>
                                      </p:to>
                                    </p:set>
                                    <p:anim calcmode="lin" valueType="num">
                                      <p:cBhvr additive="base">
                                        <p:cTn id="94" dur="500" fill="hold"/>
                                        <p:tgtEl>
                                          <p:spTgt spid="58371">
                                            <p:txEl>
                                              <p:pRg st="10" end="10"/>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58371">
                                            <p:txEl>
                                              <p:pRg st="10" end="10"/>
                                            </p:txEl>
                                          </p:spTgt>
                                        </p:tgtEl>
                                        <p:attrNameLst>
                                          <p:attrName>ppt_y</p:attrName>
                                        </p:attrNameLst>
                                      </p:cBhvr>
                                      <p:tavLst>
                                        <p:tav tm="0">
                                          <p:val>
                                            <p:strVal val="1+#ppt_h/2"/>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58371">
                                            <p:txEl>
                                              <p:pRg st="11" end="11"/>
                                            </p:txEl>
                                          </p:spTgt>
                                        </p:tgtEl>
                                        <p:attrNameLst>
                                          <p:attrName>style.visibility</p:attrName>
                                        </p:attrNameLst>
                                      </p:cBhvr>
                                      <p:to>
                                        <p:strVal val="visible"/>
                                      </p:to>
                                    </p:set>
                                    <p:anim calcmode="lin" valueType="num">
                                      <p:cBhvr additive="base">
                                        <p:cTn id="98" dur="500" fill="hold"/>
                                        <p:tgtEl>
                                          <p:spTgt spid="58371">
                                            <p:txEl>
                                              <p:pRg st="11" end="11"/>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58371">
                                            <p:txEl>
                                              <p:pRg st="11" end="11"/>
                                            </p:txEl>
                                          </p:spTgt>
                                        </p:tgtEl>
                                        <p:attrNameLst>
                                          <p:attrName>ppt_y</p:attrName>
                                        </p:attrNameLst>
                                      </p:cBhvr>
                                      <p:tavLst>
                                        <p:tav tm="0">
                                          <p:val>
                                            <p:strVal val="1+#ppt_h/2"/>
                                          </p:val>
                                        </p:tav>
                                        <p:tav tm="100000">
                                          <p:val>
                                            <p:strVal val="#ppt_y"/>
                                          </p:val>
                                        </p:tav>
                                      </p:tavLst>
                                    </p:anim>
                                  </p:childTnLst>
                                </p:cTn>
                              </p:par>
                              <p:par>
                                <p:cTn id="100" presetID="9" presetClass="emph" presetSubtype="0" nodeType="withEffect">
                                  <p:stCondLst>
                                    <p:cond delay="0"/>
                                  </p:stCondLst>
                                  <p:childTnLst>
                                    <p:set>
                                      <p:cBhvr rctx="PPT">
                                        <p:cTn id="101" dur="indefinite"/>
                                        <p:tgtEl>
                                          <p:spTgt spid="58371">
                                            <p:txEl>
                                              <p:pRg st="9" end="9"/>
                                            </p:txEl>
                                          </p:spTgt>
                                        </p:tgtEl>
                                        <p:attrNameLst>
                                          <p:attrName>style.opacity</p:attrName>
                                        </p:attrNameLst>
                                      </p:cBhvr>
                                      <p:to>
                                        <p:strVal val="0.5"/>
                                      </p:to>
                                    </p:set>
                                    <p:animEffect filter="image" prLst="opacity: 0.5">
                                      <p:cBhvr rctx="IE">
                                        <p:cTn id="102" dur="indefinite"/>
                                        <p:tgtEl>
                                          <p:spTgt spid="583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58379" y="274638"/>
            <a:ext cx="8653270" cy="1143000"/>
          </a:xfrm>
        </p:spPr>
        <p:txBody>
          <a:bodyPr/>
          <a:lstStyle/>
          <a:p>
            <a:r>
              <a:rPr lang="en-US" dirty="0" smtClean="0"/>
              <a:t>Summing Up The Character of Historical Criticism &amp; Some Implications…</a:t>
            </a:r>
            <a:endParaRPr lang="en-US" dirty="0"/>
          </a:p>
        </p:txBody>
      </p:sp>
      <p:sp>
        <p:nvSpPr>
          <p:cNvPr id="56323" name="Rectangle 3"/>
          <p:cNvSpPr>
            <a:spLocks noGrp="1" noChangeArrowheads="1"/>
          </p:cNvSpPr>
          <p:nvPr>
            <p:ph type="body" idx="1"/>
          </p:nvPr>
        </p:nvSpPr>
        <p:spPr>
          <a:xfrm>
            <a:off x="401782" y="1605589"/>
            <a:ext cx="8625609" cy="4165745"/>
          </a:xfrm>
        </p:spPr>
        <p:txBody>
          <a:bodyPr/>
          <a:lstStyle/>
          <a:p>
            <a:r>
              <a:rPr lang="en-US" u="sng" dirty="0" smtClean="0"/>
              <a:t>Atomistic</a:t>
            </a:r>
            <a:r>
              <a:rPr lang="en-US" dirty="0"/>
              <a:t>:</a:t>
            </a:r>
            <a:r>
              <a:rPr lang="en-US" dirty="0" smtClean="0"/>
              <a:t> assumes contradiction, not harmony </a:t>
            </a:r>
          </a:p>
          <a:p>
            <a:pPr lvl="1">
              <a:buFont typeface="Arial" panose="020B0604020202020204" pitchFamily="34" charset="0"/>
              <a:buChar char="–"/>
            </a:pPr>
            <a:r>
              <a:rPr lang="en-US" sz="2000" dirty="0" smtClean="0"/>
              <a:t>Theolog</a:t>
            </a:r>
            <a:r>
              <a:rPr lang="en-US" sz="2000" i="1" u="sng" dirty="0" smtClean="0"/>
              <a:t>ies</a:t>
            </a:r>
            <a:r>
              <a:rPr lang="en-US" sz="2000" dirty="0" smtClean="0"/>
              <a:t> of the Bible, not theolog</a:t>
            </a:r>
            <a:r>
              <a:rPr lang="en-US" sz="2000" i="1" u="sng" dirty="0" smtClean="0"/>
              <a:t>y</a:t>
            </a:r>
          </a:p>
          <a:p>
            <a:pPr>
              <a:spcBef>
                <a:spcPts val="2400"/>
              </a:spcBef>
            </a:pPr>
            <a:r>
              <a:rPr lang="en-US" u="sng" dirty="0" smtClean="0"/>
              <a:t>Deconstructive</a:t>
            </a:r>
            <a:r>
              <a:rPr lang="en-US" dirty="0" smtClean="0"/>
              <a:t>: skeptical of the Bible’s own testimony to theological history (Christ!)</a:t>
            </a:r>
          </a:p>
          <a:p>
            <a:pPr>
              <a:spcBef>
                <a:spcPts val="2400"/>
              </a:spcBef>
              <a:buFont typeface="Arial" panose="020B0604020202020204" pitchFamily="34" charset="0"/>
              <a:buChar char="•"/>
            </a:pPr>
            <a:r>
              <a:rPr lang="en-US" u="sng" dirty="0"/>
              <a:t>Reconstructive</a:t>
            </a:r>
            <a:r>
              <a:rPr lang="en-US" dirty="0"/>
              <a:t>: revisionist “history of religion/doctrine”</a:t>
            </a:r>
          </a:p>
          <a:p>
            <a:pPr>
              <a:spcBef>
                <a:spcPts val="2400"/>
              </a:spcBef>
              <a:buFont typeface="Arial" panose="020B0604020202020204" pitchFamily="34" charset="0"/>
              <a:buChar char="•"/>
            </a:pPr>
            <a:r>
              <a:rPr lang="en-US" dirty="0" smtClean="0"/>
              <a:t>“humanity” of Scripture or a “humanistic” view of it?</a:t>
            </a:r>
          </a:p>
          <a:p>
            <a:pPr lvl="1">
              <a:spcBef>
                <a:spcPts val="1200"/>
              </a:spcBef>
              <a:buFont typeface="Arial" panose="020B0604020202020204" pitchFamily="34" charset="0"/>
              <a:buChar char="‒"/>
            </a:pPr>
            <a:r>
              <a:rPr lang="en-US" sz="2000" dirty="0" smtClean="0"/>
              <a:t>Like “any other literature” (18</a:t>
            </a:r>
            <a:r>
              <a:rPr lang="en-US" sz="2000" baseline="30000" dirty="0" smtClean="0"/>
              <a:t>th</a:t>
            </a:r>
            <a:r>
              <a:rPr lang="en-US" sz="2000" dirty="0" smtClean="0"/>
              <a:t> C: Spinoza; 19</a:t>
            </a:r>
            <a:r>
              <a:rPr lang="en-US" sz="2000" baseline="30000" dirty="0" smtClean="0"/>
              <a:t>th</a:t>
            </a:r>
            <a:r>
              <a:rPr lang="en-US" sz="2000" dirty="0" smtClean="0"/>
              <a:t> C: </a:t>
            </a:r>
            <a:r>
              <a:rPr lang="en-US" sz="2000" dirty="0" err="1" smtClean="0"/>
              <a:t>Semler</a:t>
            </a:r>
            <a:r>
              <a:rPr lang="en-US" sz="2000" dirty="0" smtClean="0"/>
              <a:t>)</a:t>
            </a:r>
          </a:p>
          <a:p>
            <a:pPr lvl="1">
              <a:spcBef>
                <a:spcPts val="600"/>
              </a:spcBef>
              <a:buFont typeface="Arial" panose="020B0604020202020204" pitchFamily="34" charset="0"/>
              <a:buChar char="‒"/>
            </a:pPr>
            <a:r>
              <a:rPr lang="en-US" sz="2000" dirty="0" smtClean="0"/>
              <a:t>Product of a long history of redaction (editing) of sources  </a:t>
            </a:r>
          </a:p>
          <a:p>
            <a:pPr lvl="1">
              <a:buFont typeface="Arial" panose="020B0604020202020204" pitchFamily="34" charset="0"/>
              <a:buChar char="‒"/>
            </a:pPr>
            <a:r>
              <a:rPr lang="en-US" sz="2000" dirty="0" smtClean="0"/>
              <a:t>Product of religious evolution (</a:t>
            </a:r>
            <a:r>
              <a:rPr lang="en-US" sz="2000" dirty="0" err="1" smtClean="0"/>
              <a:t>Auguste</a:t>
            </a:r>
            <a:r>
              <a:rPr lang="en-US" sz="2000" dirty="0" smtClean="0"/>
              <a:t> Comte; History of Religions)</a:t>
            </a:r>
          </a:p>
          <a:p>
            <a:pPr lvl="1">
              <a:buFont typeface="Arial" panose="020B0604020202020204" pitchFamily="34" charset="0"/>
              <a:buChar char="‒"/>
            </a:pPr>
            <a:r>
              <a:rPr lang="en-US" sz="2000" dirty="0" smtClean="0"/>
              <a:t>A practical  denial of Divine revelation (e.g., Moses as mediator of Covenant/Torah = literary device, not historical reality)</a:t>
            </a:r>
          </a:p>
          <a:p>
            <a:endParaRPr lang="en-US" dirty="0"/>
          </a:p>
        </p:txBody>
      </p:sp>
    </p:spTree>
    <p:extLst>
      <p:ext uri="{BB962C8B-B14F-4D97-AF65-F5344CB8AC3E}">
        <p14:creationId xmlns:p14="http://schemas.microsoft.com/office/powerpoint/2010/main" val="19952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 calcmode="lin" valueType="num">
                                      <p:cBhvr additive="base">
                                        <p:cTn id="7" dur="500" fill="hold"/>
                                        <p:tgtEl>
                                          <p:spTgt spid="563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6323">
                                            <p:txEl>
                                              <p:pRg st="1" end="1"/>
                                            </p:txEl>
                                          </p:spTgt>
                                        </p:tgtEl>
                                        <p:attrNameLst>
                                          <p:attrName>style.visibility</p:attrName>
                                        </p:attrNameLst>
                                      </p:cBhvr>
                                      <p:to>
                                        <p:strVal val="visible"/>
                                      </p:to>
                                    </p:set>
                                    <p:anim calcmode="lin" valueType="num">
                                      <p:cBhvr additive="base">
                                        <p:cTn id="11"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6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6323">
                                            <p:txEl>
                                              <p:pRg st="2" end="2"/>
                                            </p:txEl>
                                          </p:spTgt>
                                        </p:tgtEl>
                                        <p:attrNameLst>
                                          <p:attrName>style.visibility</p:attrName>
                                        </p:attrNameLst>
                                      </p:cBhvr>
                                      <p:to>
                                        <p:strVal val="visible"/>
                                      </p:to>
                                    </p:set>
                                    <p:anim calcmode="lin" valueType="num">
                                      <p:cBhvr additive="base">
                                        <p:cTn id="17"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6323">
                                            <p:txEl>
                                              <p:pRg st="2" end="2"/>
                                            </p:txEl>
                                          </p:spTgt>
                                        </p:tgtEl>
                                        <p:attrNameLst>
                                          <p:attrName>ppt_y</p:attrName>
                                        </p:attrNameLst>
                                      </p:cBhvr>
                                      <p:tavLst>
                                        <p:tav tm="0">
                                          <p:val>
                                            <p:strVal val="1+#ppt_h/2"/>
                                          </p:val>
                                        </p:tav>
                                        <p:tav tm="100000">
                                          <p:val>
                                            <p:strVal val="#ppt_y"/>
                                          </p:val>
                                        </p:tav>
                                      </p:tavLst>
                                    </p:anim>
                                  </p:childTnLst>
                                </p:cTn>
                              </p:par>
                              <p:par>
                                <p:cTn id="19" presetID="9" presetClass="emph" presetSubtype="0" nodeType="withEffect">
                                  <p:stCondLst>
                                    <p:cond delay="0"/>
                                  </p:stCondLst>
                                  <p:childTnLst>
                                    <p:set>
                                      <p:cBhvr rctx="PPT">
                                        <p:cTn id="20" dur="indefinite"/>
                                        <p:tgtEl>
                                          <p:spTgt spid="56323">
                                            <p:txEl>
                                              <p:pRg st="0" end="0"/>
                                            </p:txEl>
                                          </p:spTgt>
                                        </p:tgtEl>
                                        <p:attrNameLst>
                                          <p:attrName>style.opacity</p:attrName>
                                        </p:attrNameLst>
                                      </p:cBhvr>
                                      <p:to>
                                        <p:strVal val="0.5"/>
                                      </p:to>
                                    </p:set>
                                    <p:animEffect filter="image" prLst="opacity: 0.5">
                                      <p:cBhvr rctx="IE">
                                        <p:cTn id="21" dur="indefinite"/>
                                        <p:tgtEl>
                                          <p:spTgt spid="56323">
                                            <p:txEl>
                                              <p:pRg st="0" end="0"/>
                                            </p:txEl>
                                          </p:spTgt>
                                        </p:tgtEl>
                                      </p:cBhvr>
                                    </p:animEffect>
                                  </p:childTnLst>
                                </p:cTn>
                              </p:par>
                              <p:par>
                                <p:cTn id="22" presetID="9" presetClass="emph" presetSubtype="0" nodeType="withEffect">
                                  <p:stCondLst>
                                    <p:cond delay="0"/>
                                  </p:stCondLst>
                                  <p:childTnLst>
                                    <p:set>
                                      <p:cBhvr rctx="PPT">
                                        <p:cTn id="23" dur="indefinite"/>
                                        <p:tgtEl>
                                          <p:spTgt spid="56323">
                                            <p:txEl>
                                              <p:pRg st="1" end="1"/>
                                            </p:txEl>
                                          </p:spTgt>
                                        </p:tgtEl>
                                        <p:attrNameLst>
                                          <p:attrName>style.opacity</p:attrName>
                                        </p:attrNameLst>
                                      </p:cBhvr>
                                      <p:to>
                                        <p:strVal val="0.5"/>
                                      </p:to>
                                    </p:set>
                                    <p:animEffect filter="image" prLst="opacity: 0.5">
                                      <p:cBhvr rctx="IE">
                                        <p:cTn id="24" dur="indefinite"/>
                                        <p:tgtEl>
                                          <p:spTgt spid="5632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6323">
                                            <p:txEl>
                                              <p:pRg st="3" end="3"/>
                                            </p:txEl>
                                          </p:spTgt>
                                        </p:tgtEl>
                                        <p:attrNameLst>
                                          <p:attrName>style.visibility</p:attrName>
                                        </p:attrNameLst>
                                      </p:cBhvr>
                                      <p:to>
                                        <p:strVal val="visible"/>
                                      </p:to>
                                    </p:set>
                                    <p:anim calcmode="lin" valueType="num">
                                      <p:cBhvr additive="base">
                                        <p:cTn id="29" dur="5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6323">
                                            <p:txEl>
                                              <p:pRg st="3" end="3"/>
                                            </p:txEl>
                                          </p:spTgt>
                                        </p:tgtEl>
                                        <p:attrNameLst>
                                          <p:attrName>ppt_y</p:attrName>
                                        </p:attrNameLst>
                                      </p:cBhvr>
                                      <p:tavLst>
                                        <p:tav tm="0">
                                          <p:val>
                                            <p:strVal val="1+#ppt_h/2"/>
                                          </p:val>
                                        </p:tav>
                                        <p:tav tm="100000">
                                          <p:val>
                                            <p:strVal val="#ppt_y"/>
                                          </p:val>
                                        </p:tav>
                                      </p:tavLst>
                                    </p:anim>
                                  </p:childTnLst>
                                </p:cTn>
                              </p:par>
                              <p:par>
                                <p:cTn id="31" presetID="9" presetClass="emph" presetSubtype="0" nodeType="withEffect">
                                  <p:stCondLst>
                                    <p:cond delay="0"/>
                                  </p:stCondLst>
                                  <p:childTnLst>
                                    <p:set>
                                      <p:cBhvr rctx="PPT">
                                        <p:cTn id="32" dur="indefinite"/>
                                        <p:tgtEl>
                                          <p:spTgt spid="56323">
                                            <p:txEl>
                                              <p:pRg st="2" end="2"/>
                                            </p:txEl>
                                          </p:spTgt>
                                        </p:tgtEl>
                                        <p:attrNameLst>
                                          <p:attrName>style.opacity</p:attrName>
                                        </p:attrNameLst>
                                      </p:cBhvr>
                                      <p:to>
                                        <p:strVal val="0.5"/>
                                      </p:to>
                                    </p:set>
                                    <p:animEffect filter="image" prLst="opacity: 0.5">
                                      <p:cBhvr rctx="IE">
                                        <p:cTn id="33" dur="indefinite"/>
                                        <p:tgtEl>
                                          <p:spTgt spid="5632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56323">
                                            <p:txEl>
                                              <p:pRg st="4" end="4"/>
                                            </p:txEl>
                                          </p:spTgt>
                                        </p:tgtEl>
                                        <p:attrNameLst>
                                          <p:attrName>style.visibility</p:attrName>
                                        </p:attrNameLst>
                                      </p:cBhvr>
                                      <p:to>
                                        <p:strVal val="visible"/>
                                      </p:to>
                                    </p:set>
                                    <p:anim calcmode="lin" valueType="num">
                                      <p:cBhvr additive="base">
                                        <p:cTn id="38" dur="500" fill="hold"/>
                                        <p:tgtEl>
                                          <p:spTgt spid="5632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6323">
                                            <p:txEl>
                                              <p:pRg st="4" end="4"/>
                                            </p:txEl>
                                          </p:spTgt>
                                        </p:tgtEl>
                                        <p:attrNameLst>
                                          <p:attrName>ppt_y</p:attrName>
                                        </p:attrNameLst>
                                      </p:cBhvr>
                                      <p:tavLst>
                                        <p:tav tm="0">
                                          <p:val>
                                            <p:strVal val="1+#ppt_h/2"/>
                                          </p:val>
                                        </p:tav>
                                        <p:tav tm="100000">
                                          <p:val>
                                            <p:strVal val="#ppt_y"/>
                                          </p:val>
                                        </p:tav>
                                      </p:tavLst>
                                    </p:anim>
                                  </p:childTnLst>
                                </p:cTn>
                              </p:par>
                              <p:par>
                                <p:cTn id="40" presetID="9" presetClass="emph" presetSubtype="0" nodeType="withEffect">
                                  <p:stCondLst>
                                    <p:cond delay="0"/>
                                  </p:stCondLst>
                                  <p:childTnLst>
                                    <p:set>
                                      <p:cBhvr rctx="PPT">
                                        <p:cTn id="41" dur="indefinite"/>
                                        <p:tgtEl>
                                          <p:spTgt spid="56323">
                                            <p:txEl>
                                              <p:pRg st="3" end="3"/>
                                            </p:txEl>
                                          </p:spTgt>
                                        </p:tgtEl>
                                        <p:attrNameLst>
                                          <p:attrName>style.opacity</p:attrName>
                                        </p:attrNameLst>
                                      </p:cBhvr>
                                      <p:to>
                                        <p:strVal val="0.5"/>
                                      </p:to>
                                    </p:set>
                                    <p:animEffect filter="image" prLst="opacity: 0.5">
                                      <p:cBhvr rctx="IE">
                                        <p:cTn id="42" dur="indefinite"/>
                                        <p:tgtEl>
                                          <p:spTgt spid="5632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6323">
                                            <p:txEl>
                                              <p:pRg st="5" end="5"/>
                                            </p:txEl>
                                          </p:spTgt>
                                        </p:tgtEl>
                                        <p:attrNameLst>
                                          <p:attrName>style.visibility</p:attrName>
                                        </p:attrNameLst>
                                      </p:cBhvr>
                                      <p:to>
                                        <p:strVal val="visible"/>
                                      </p:to>
                                    </p:set>
                                    <p:anim calcmode="lin" valueType="num">
                                      <p:cBhvr additive="base">
                                        <p:cTn id="47" dur="500" fill="hold"/>
                                        <p:tgtEl>
                                          <p:spTgt spid="56323">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6323">
                                            <p:txEl>
                                              <p:pRg st="5" end="5"/>
                                            </p:txEl>
                                          </p:spTgt>
                                        </p:tgtEl>
                                        <p:attrNameLst>
                                          <p:attrName>ppt_y</p:attrName>
                                        </p:attrNameLst>
                                      </p:cBhvr>
                                      <p:tavLst>
                                        <p:tav tm="0">
                                          <p:val>
                                            <p:strVal val="1+#ppt_h/2"/>
                                          </p:val>
                                        </p:tav>
                                        <p:tav tm="100000">
                                          <p:val>
                                            <p:strVal val="#ppt_y"/>
                                          </p:val>
                                        </p:tav>
                                      </p:tavLst>
                                    </p:anim>
                                  </p:childTnLst>
                                </p:cTn>
                              </p:par>
                              <p:par>
                                <p:cTn id="49" presetID="9" presetClass="emph" presetSubtype="0" nodeType="withEffect">
                                  <p:stCondLst>
                                    <p:cond delay="0"/>
                                  </p:stCondLst>
                                  <p:childTnLst>
                                    <p:set>
                                      <p:cBhvr rctx="PPT">
                                        <p:cTn id="50" dur="indefinite"/>
                                        <p:tgtEl>
                                          <p:spTgt spid="56323">
                                            <p:txEl>
                                              <p:pRg st="4" end="4"/>
                                            </p:txEl>
                                          </p:spTgt>
                                        </p:tgtEl>
                                        <p:attrNameLst>
                                          <p:attrName>style.opacity</p:attrName>
                                        </p:attrNameLst>
                                      </p:cBhvr>
                                      <p:to>
                                        <p:strVal val="0.5"/>
                                      </p:to>
                                    </p:set>
                                    <p:animEffect filter="image" prLst="opacity: 0.5">
                                      <p:cBhvr rctx="IE">
                                        <p:cTn id="51" dur="indefinite"/>
                                        <p:tgtEl>
                                          <p:spTgt spid="56323">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56323">
                                            <p:txEl>
                                              <p:pRg st="6" end="6"/>
                                            </p:txEl>
                                          </p:spTgt>
                                        </p:tgtEl>
                                        <p:attrNameLst>
                                          <p:attrName>style.visibility</p:attrName>
                                        </p:attrNameLst>
                                      </p:cBhvr>
                                      <p:to>
                                        <p:strVal val="visible"/>
                                      </p:to>
                                    </p:set>
                                    <p:anim calcmode="lin" valueType="num">
                                      <p:cBhvr additive="base">
                                        <p:cTn id="56" dur="500" fill="hold"/>
                                        <p:tgtEl>
                                          <p:spTgt spid="56323">
                                            <p:txEl>
                                              <p:pRg st="6" end="6"/>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56323">
                                            <p:txEl>
                                              <p:pRg st="6" end="6"/>
                                            </p:txEl>
                                          </p:spTgt>
                                        </p:tgtEl>
                                        <p:attrNameLst>
                                          <p:attrName>ppt_y</p:attrName>
                                        </p:attrNameLst>
                                      </p:cBhvr>
                                      <p:tavLst>
                                        <p:tav tm="0">
                                          <p:val>
                                            <p:strVal val="1+#ppt_h/2"/>
                                          </p:val>
                                        </p:tav>
                                        <p:tav tm="100000">
                                          <p:val>
                                            <p:strVal val="#ppt_y"/>
                                          </p:val>
                                        </p:tav>
                                      </p:tavLst>
                                    </p:anim>
                                  </p:childTnLst>
                                </p:cTn>
                              </p:par>
                              <p:par>
                                <p:cTn id="58" presetID="9" presetClass="emph" presetSubtype="0" nodeType="withEffect">
                                  <p:stCondLst>
                                    <p:cond delay="0"/>
                                  </p:stCondLst>
                                  <p:childTnLst>
                                    <p:set>
                                      <p:cBhvr rctx="PPT">
                                        <p:cTn id="59" dur="indefinite"/>
                                        <p:tgtEl>
                                          <p:spTgt spid="56323">
                                            <p:txEl>
                                              <p:pRg st="5" end="5"/>
                                            </p:txEl>
                                          </p:spTgt>
                                        </p:tgtEl>
                                        <p:attrNameLst>
                                          <p:attrName>style.opacity</p:attrName>
                                        </p:attrNameLst>
                                      </p:cBhvr>
                                      <p:to>
                                        <p:strVal val="0.5"/>
                                      </p:to>
                                    </p:set>
                                    <p:animEffect filter="image" prLst="opacity: 0.5">
                                      <p:cBhvr rctx="IE">
                                        <p:cTn id="60" dur="indefinite"/>
                                        <p:tgtEl>
                                          <p:spTgt spid="56323">
                                            <p:txEl>
                                              <p:pRg st="5" end="5"/>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6323">
                                            <p:txEl>
                                              <p:pRg st="7" end="7"/>
                                            </p:txEl>
                                          </p:spTgt>
                                        </p:tgtEl>
                                        <p:attrNameLst>
                                          <p:attrName>style.visibility</p:attrName>
                                        </p:attrNameLst>
                                      </p:cBhvr>
                                      <p:to>
                                        <p:strVal val="visible"/>
                                      </p:to>
                                    </p:set>
                                    <p:anim calcmode="lin" valueType="num">
                                      <p:cBhvr additive="base">
                                        <p:cTn id="65" dur="500" fill="hold"/>
                                        <p:tgtEl>
                                          <p:spTgt spid="56323">
                                            <p:txEl>
                                              <p:pRg st="7" end="7"/>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56323">
                                            <p:txEl>
                                              <p:pRg st="7" end="7"/>
                                            </p:txEl>
                                          </p:spTgt>
                                        </p:tgtEl>
                                        <p:attrNameLst>
                                          <p:attrName>ppt_y</p:attrName>
                                        </p:attrNameLst>
                                      </p:cBhvr>
                                      <p:tavLst>
                                        <p:tav tm="0">
                                          <p:val>
                                            <p:strVal val="1+#ppt_h/2"/>
                                          </p:val>
                                        </p:tav>
                                        <p:tav tm="100000">
                                          <p:val>
                                            <p:strVal val="#ppt_y"/>
                                          </p:val>
                                        </p:tav>
                                      </p:tavLst>
                                    </p:anim>
                                  </p:childTnLst>
                                </p:cTn>
                              </p:par>
                              <p:par>
                                <p:cTn id="67" presetID="9" presetClass="emph" presetSubtype="0" nodeType="withEffect">
                                  <p:stCondLst>
                                    <p:cond delay="0"/>
                                  </p:stCondLst>
                                  <p:childTnLst>
                                    <p:set>
                                      <p:cBhvr rctx="PPT">
                                        <p:cTn id="68" dur="indefinite"/>
                                        <p:tgtEl>
                                          <p:spTgt spid="56323">
                                            <p:txEl>
                                              <p:pRg st="6" end="6"/>
                                            </p:txEl>
                                          </p:spTgt>
                                        </p:tgtEl>
                                        <p:attrNameLst>
                                          <p:attrName>style.opacity</p:attrName>
                                        </p:attrNameLst>
                                      </p:cBhvr>
                                      <p:to>
                                        <p:strVal val="0.5"/>
                                      </p:to>
                                    </p:set>
                                    <p:animEffect filter="image" prLst="opacity: 0.5">
                                      <p:cBhvr rctx="IE">
                                        <p:cTn id="69" dur="indefinite"/>
                                        <p:tgtEl>
                                          <p:spTgt spid="56323">
                                            <p:txEl>
                                              <p:pRg st="6" end="6"/>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56323">
                                            <p:txEl>
                                              <p:pRg st="8" end="8"/>
                                            </p:txEl>
                                          </p:spTgt>
                                        </p:tgtEl>
                                        <p:attrNameLst>
                                          <p:attrName>style.visibility</p:attrName>
                                        </p:attrNameLst>
                                      </p:cBhvr>
                                      <p:to>
                                        <p:strVal val="visible"/>
                                      </p:to>
                                    </p:set>
                                    <p:anim calcmode="lin" valueType="num">
                                      <p:cBhvr additive="base">
                                        <p:cTn id="74" dur="500" fill="hold"/>
                                        <p:tgtEl>
                                          <p:spTgt spid="56323">
                                            <p:txEl>
                                              <p:pRg st="8" end="8"/>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56323">
                                            <p:txEl>
                                              <p:pRg st="8" end="8"/>
                                            </p:txEl>
                                          </p:spTgt>
                                        </p:tgtEl>
                                        <p:attrNameLst>
                                          <p:attrName>ppt_y</p:attrName>
                                        </p:attrNameLst>
                                      </p:cBhvr>
                                      <p:tavLst>
                                        <p:tav tm="0">
                                          <p:val>
                                            <p:strVal val="1+#ppt_h/2"/>
                                          </p:val>
                                        </p:tav>
                                        <p:tav tm="100000">
                                          <p:val>
                                            <p:strVal val="#ppt_y"/>
                                          </p:val>
                                        </p:tav>
                                      </p:tavLst>
                                    </p:anim>
                                  </p:childTnLst>
                                </p:cTn>
                              </p:par>
                              <p:par>
                                <p:cTn id="76" presetID="9" presetClass="emph" presetSubtype="0" nodeType="withEffect">
                                  <p:stCondLst>
                                    <p:cond delay="0"/>
                                  </p:stCondLst>
                                  <p:childTnLst>
                                    <p:set>
                                      <p:cBhvr rctx="PPT">
                                        <p:cTn id="77" dur="indefinite"/>
                                        <p:tgtEl>
                                          <p:spTgt spid="56323">
                                            <p:txEl>
                                              <p:pRg st="7" end="7"/>
                                            </p:txEl>
                                          </p:spTgt>
                                        </p:tgtEl>
                                        <p:attrNameLst>
                                          <p:attrName>style.opacity</p:attrName>
                                        </p:attrNameLst>
                                      </p:cBhvr>
                                      <p:to>
                                        <p:strVal val="0.5"/>
                                      </p:to>
                                    </p:set>
                                    <p:animEffect filter="image" prLst="opacity: 0.5">
                                      <p:cBhvr rctx="IE">
                                        <p:cTn id="78" dur="indefinite"/>
                                        <p:tgtEl>
                                          <p:spTgt spid="563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190500" y="177802"/>
            <a:ext cx="8775700" cy="1099456"/>
          </a:xfrm>
        </p:spPr>
        <p:txBody>
          <a:bodyPr/>
          <a:lstStyle/>
          <a:p>
            <a:pPr marL="234950" indent="-234950"/>
            <a:r>
              <a:rPr lang="en-US" dirty="0"/>
              <a:t>A Surprising Thing? The Incursion of Historical Criticism in American Evangelicalism</a:t>
            </a:r>
          </a:p>
        </p:txBody>
      </p:sp>
      <p:sp>
        <p:nvSpPr>
          <p:cNvPr id="55299" name="Rectangle 3"/>
          <p:cNvSpPr>
            <a:spLocks noGrp="1" noChangeArrowheads="1"/>
          </p:cNvSpPr>
          <p:nvPr>
            <p:ph type="subTitle" idx="1"/>
          </p:nvPr>
        </p:nvSpPr>
        <p:spPr>
          <a:xfrm>
            <a:off x="190501" y="1465943"/>
            <a:ext cx="8775700" cy="5210628"/>
          </a:xfrm>
        </p:spPr>
        <p:txBody>
          <a:bodyPr/>
          <a:lstStyle/>
          <a:p>
            <a:r>
              <a:rPr lang="en-US" dirty="0" smtClean="0"/>
              <a:t>American Evangelicalism: </a:t>
            </a:r>
          </a:p>
          <a:p>
            <a:pPr marL="685800" indent="-342900">
              <a:buFont typeface="Arial" panose="020B0604020202020204" pitchFamily="34" charset="0"/>
              <a:buChar char="‒"/>
            </a:pPr>
            <a:r>
              <a:rPr lang="en-US" sz="2000" dirty="0" smtClean="0"/>
              <a:t>a traditionally high view of Scripture </a:t>
            </a:r>
          </a:p>
          <a:p>
            <a:pPr marL="685800" indent="-342900">
              <a:buFont typeface="Arial" panose="020B0604020202020204" pitchFamily="34" charset="0"/>
              <a:buChar char="‒"/>
            </a:pPr>
            <a:r>
              <a:rPr lang="en-US" sz="2000" dirty="0" smtClean="0"/>
              <a:t>Instructive for us: how do critical Evangelical scholars persuade their fellow Evangelicals to embrace HC?</a:t>
            </a:r>
          </a:p>
          <a:p>
            <a:pPr>
              <a:spcBef>
                <a:spcPts val="1200"/>
              </a:spcBef>
            </a:pPr>
            <a:r>
              <a:rPr lang="en-US" dirty="0" smtClean="0"/>
              <a:t>e.g., Kenton Sparks, </a:t>
            </a:r>
            <a:r>
              <a:rPr lang="en-US" i="1" dirty="0" smtClean="0"/>
              <a:t>God’s Word in Human Words</a:t>
            </a:r>
          </a:p>
          <a:p>
            <a:pPr marL="685800" indent="-342900">
              <a:spcBef>
                <a:spcPts val="1200"/>
              </a:spcBef>
              <a:buFont typeface="Arial" panose="020B0604020202020204" pitchFamily="34" charset="0"/>
              <a:buChar char="‒"/>
            </a:pPr>
            <a:r>
              <a:rPr lang="en-US" sz="2000" dirty="0" smtClean="0"/>
              <a:t>“believing criticism”</a:t>
            </a:r>
          </a:p>
          <a:p>
            <a:pPr marL="685800" indent="-342900">
              <a:spcBef>
                <a:spcPts val="1200"/>
              </a:spcBef>
              <a:buFont typeface="Arial" panose="020B0604020202020204" pitchFamily="34" charset="0"/>
              <a:buChar char="‒"/>
            </a:pPr>
            <a:r>
              <a:rPr lang="en-US" sz="2000" dirty="0" smtClean="0"/>
              <a:t>“assured results” compel self-respecting scholars to accept historical criticism</a:t>
            </a:r>
          </a:p>
          <a:p>
            <a:pPr marL="685800" indent="-342900">
              <a:spcBef>
                <a:spcPts val="1200"/>
              </a:spcBef>
              <a:buFont typeface="Arial" panose="020B0604020202020204" pitchFamily="34" charset="0"/>
              <a:buChar char="‒"/>
            </a:pPr>
            <a:r>
              <a:rPr lang="en-US" sz="2000" dirty="0" smtClean="0"/>
              <a:t>we know stuff “</a:t>
            </a:r>
            <a:r>
              <a:rPr lang="en-US" sz="2000" i="1" dirty="0" smtClean="0"/>
              <a:t>adequately</a:t>
            </a:r>
            <a:r>
              <a:rPr lang="en-US" sz="2000" dirty="0" smtClean="0"/>
              <a:t>” through language (“</a:t>
            </a:r>
            <a:r>
              <a:rPr lang="en-US" sz="2000" dirty="0"/>
              <a:t>practical realism</a:t>
            </a:r>
            <a:r>
              <a:rPr lang="en-US" sz="2000" dirty="0" smtClean="0"/>
              <a:t>”)</a:t>
            </a:r>
          </a:p>
          <a:p>
            <a:pPr marL="685800" indent="-342900">
              <a:spcBef>
                <a:spcPts val="1200"/>
              </a:spcBef>
              <a:buFont typeface="Arial" panose="020B0604020202020204" pitchFamily="34" charset="0"/>
              <a:buChar char="‒"/>
            </a:pPr>
            <a:r>
              <a:rPr lang="en-US" sz="2000" dirty="0" smtClean="0"/>
              <a:t>Legacy of Reformers (= Humanists)</a:t>
            </a:r>
          </a:p>
          <a:p>
            <a:pPr marL="685800" indent="-342900">
              <a:spcBef>
                <a:spcPts val="1200"/>
              </a:spcBef>
              <a:buFont typeface="Arial" panose="020B0604020202020204" pitchFamily="34" charset="0"/>
              <a:buChar char="‒"/>
            </a:pPr>
            <a:r>
              <a:rPr lang="en-US" sz="2000" dirty="0" smtClean="0"/>
              <a:t>Analogy of Christ’s Divine &amp; Human natures:</a:t>
            </a:r>
          </a:p>
          <a:p>
            <a:pPr marL="682625" lvl="1" indent="0">
              <a:spcBef>
                <a:spcPts val="1200"/>
              </a:spcBef>
              <a:buNone/>
            </a:pPr>
            <a:r>
              <a:rPr lang="en-US" sz="2000" dirty="0" smtClean="0"/>
              <a:t>“God’s </a:t>
            </a:r>
            <a:r>
              <a:rPr lang="en-US" sz="2000" u="sng" dirty="0" smtClean="0"/>
              <a:t>Inerrant</a:t>
            </a:r>
            <a:r>
              <a:rPr lang="en-US" sz="2000" dirty="0" smtClean="0"/>
              <a:t> Word </a:t>
            </a:r>
            <a:r>
              <a:rPr lang="en-US" sz="2000" u="sng" dirty="0" smtClean="0"/>
              <a:t>in errant</a:t>
            </a:r>
            <a:r>
              <a:rPr lang="en-US" sz="2000" dirty="0" smtClean="0"/>
              <a:t> human words” </a:t>
            </a:r>
          </a:p>
          <a:p>
            <a:pPr marL="685800" indent="-342900">
              <a:buFont typeface="Arial" panose="020B0604020202020204" pitchFamily="34" charset="0"/>
              <a:buChar char="‒"/>
            </a:pPr>
            <a:endParaRPr 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299">
                                            <p:txEl>
                                              <p:pRg st="3" end="3"/>
                                            </p:txEl>
                                          </p:spTgt>
                                        </p:tgtEl>
                                        <p:attrNameLst>
                                          <p:attrName>style.visibility</p:attrName>
                                        </p:attrNameLst>
                                      </p:cBhvr>
                                      <p:to>
                                        <p:strVal val="visible"/>
                                      </p:to>
                                    </p:set>
                                    <p:animEffect transition="in" filter="fade">
                                      <p:cBhvr>
                                        <p:cTn id="7" dur="500"/>
                                        <p:tgtEl>
                                          <p:spTgt spid="55299">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5299">
                                            <p:txEl>
                                              <p:pRg st="4" end="4"/>
                                            </p:txEl>
                                          </p:spTgt>
                                        </p:tgtEl>
                                        <p:attrNameLst>
                                          <p:attrName>style.visibility</p:attrName>
                                        </p:attrNameLst>
                                      </p:cBhvr>
                                      <p:to>
                                        <p:strVal val="visible"/>
                                      </p:to>
                                    </p:set>
                                    <p:animEffect transition="in" filter="fade">
                                      <p:cBhvr>
                                        <p:cTn id="10" dur="500"/>
                                        <p:tgtEl>
                                          <p:spTgt spid="55299">
                                            <p:txEl>
                                              <p:pRg st="4" end="4"/>
                                            </p:txEl>
                                          </p:spTgt>
                                        </p:tgtEl>
                                      </p:cBhvr>
                                    </p:animEffect>
                                  </p:childTnLst>
                                </p:cTn>
                              </p:par>
                              <p:par>
                                <p:cTn id="11" presetID="9" presetClass="emph" presetSubtype="0" nodeType="withEffect">
                                  <p:stCondLst>
                                    <p:cond delay="0"/>
                                  </p:stCondLst>
                                  <p:childTnLst>
                                    <p:set>
                                      <p:cBhvr rctx="PPT">
                                        <p:cTn id="12" dur="indefinite"/>
                                        <p:tgtEl>
                                          <p:spTgt spid="55299">
                                            <p:txEl>
                                              <p:pRg st="0" end="0"/>
                                            </p:txEl>
                                          </p:spTgt>
                                        </p:tgtEl>
                                        <p:attrNameLst>
                                          <p:attrName>style.opacity</p:attrName>
                                        </p:attrNameLst>
                                      </p:cBhvr>
                                      <p:to>
                                        <p:strVal val="0.5"/>
                                      </p:to>
                                    </p:set>
                                    <p:animEffect filter="image" prLst="opacity: 0.5">
                                      <p:cBhvr rctx="IE">
                                        <p:cTn id="13" dur="indefinite"/>
                                        <p:tgtEl>
                                          <p:spTgt spid="55299">
                                            <p:txEl>
                                              <p:pRg st="0" end="0"/>
                                            </p:txEl>
                                          </p:spTgt>
                                        </p:tgtEl>
                                      </p:cBhvr>
                                    </p:animEffect>
                                  </p:childTnLst>
                                </p:cTn>
                              </p:par>
                              <p:par>
                                <p:cTn id="14" presetID="9" presetClass="emph" presetSubtype="0" nodeType="withEffect">
                                  <p:stCondLst>
                                    <p:cond delay="0"/>
                                  </p:stCondLst>
                                  <p:childTnLst>
                                    <p:set>
                                      <p:cBhvr rctx="PPT">
                                        <p:cTn id="15" dur="indefinite"/>
                                        <p:tgtEl>
                                          <p:spTgt spid="55299">
                                            <p:txEl>
                                              <p:pRg st="1" end="1"/>
                                            </p:txEl>
                                          </p:spTgt>
                                        </p:tgtEl>
                                        <p:attrNameLst>
                                          <p:attrName>style.opacity</p:attrName>
                                        </p:attrNameLst>
                                      </p:cBhvr>
                                      <p:to>
                                        <p:strVal val="0.5"/>
                                      </p:to>
                                    </p:set>
                                    <p:animEffect filter="image" prLst="opacity: 0.5">
                                      <p:cBhvr rctx="IE">
                                        <p:cTn id="16" dur="indefinite"/>
                                        <p:tgtEl>
                                          <p:spTgt spid="55299">
                                            <p:txEl>
                                              <p:pRg st="1" end="1"/>
                                            </p:txEl>
                                          </p:spTgt>
                                        </p:tgtEl>
                                      </p:cBhvr>
                                    </p:animEffect>
                                  </p:childTnLst>
                                </p:cTn>
                              </p:par>
                              <p:par>
                                <p:cTn id="17" presetID="9" presetClass="emph" presetSubtype="0" nodeType="withEffect">
                                  <p:stCondLst>
                                    <p:cond delay="0"/>
                                  </p:stCondLst>
                                  <p:childTnLst>
                                    <p:set>
                                      <p:cBhvr rctx="PPT">
                                        <p:cTn id="18" dur="indefinite"/>
                                        <p:tgtEl>
                                          <p:spTgt spid="55299">
                                            <p:txEl>
                                              <p:pRg st="2" end="2"/>
                                            </p:txEl>
                                          </p:spTgt>
                                        </p:tgtEl>
                                        <p:attrNameLst>
                                          <p:attrName>style.opacity</p:attrName>
                                        </p:attrNameLst>
                                      </p:cBhvr>
                                      <p:to>
                                        <p:strVal val="0.5"/>
                                      </p:to>
                                    </p:set>
                                    <p:animEffect filter="image" prLst="opacity: 0.5">
                                      <p:cBhvr rctx="IE">
                                        <p:cTn id="19" dur="indefinite"/>
                                        <p:tgtEl>
                                          <p:spTgt spid="55299">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5299">
                                            <p:txEl>
                                              <p:pRg st="5" end="5"/>
                                            </p:txEl>
                                          </p:spTgt>
                                        </p:tgtEl>
                                        <p:attrNameLst>
                                          <p:attrName>style.visibility</p:attrName>
                                        </p:attrNameLst>
                                      </p:cBhvr>
                                      <p:to>
                                        <p:strVal val="visible"/>
                                      </p:to>
                                    </p:set>
                                    <p:animEffect transition="in" filter="fade">
                                      <p:cBhvr>
                                        <p:cTn id="24" dur="500"/>
                                        <p:tgtEl>
                                          <p:spTgt spid="55299">
                                            <p:txEl>
                                              <p:pRg st="5" end="5"/>
                                            </p:txEl>
                                          </p:spTgt>
                                        </p:tgtEl>
                                      </p:cBhvr>
                                    </p:animEffect>
                                  </p:childTnLst>
                                </p:cTn>
                              </p:par>
                              <p:par>
                                <p:cTn id="25" presetID="9" presetClass="emph" presetSubtype="0" nodeType="withEffect">
                                  <p:stCondLst>
                                    <p:cond delay="0"/>
                                  </p:stCondLst>
                                  <p:childTnLst>
                                    <p:set>
                                      <p:cBhvr rctx="PPT">
                                        <p:cTn id="26" dur="indefinite"/>
                                        <p:tgtEl>
                                          <p:spTgt spid="55299">
                                            <p:txEl>
                                              <p:pRg st="3" end="3"/>
                                            </p:txEl>
                                          </p:spTgt>
                                        </p:tgtEl>
                                        <p:attrNameLst>
                                          <p:attrName>style.opacity</p:attrName>
                                        </p:attrNameLst>
                                      </p:cBhvr>
                                      <p:to>
                                        <p:strVal val="0.5"/>
                                      </p:to>
                                    </p:set>
                                    <p:animEffect filter="image" prLst="opacity: 0.5">
                                      <p:cBhvr rctx="IE">
                                        <p:cTn id="27" dur="indefinite"/>
                                        <p:tgtEl>
                                          <p:spTgt spid="55299">
                                            <p:txEl>
                                              <p:pRg st="3" end="3"/>
                                            </p:txEl>
                                          </p:spTgt>
                                        </p:tgtEl>
                                      </p:cBhvr>
                                    </p:animEffect>
                                  </p:childTnLst>
                                </p:cTn>
                              </p:par>
                              <p:par>
                                <p:cTn id="28" presetID="9" presetClass="emph" presetSubtype="0" nodeType="withEffect">
                                  <p:stCondLst>
                                    <p:cond delay="0"/>
                                  </p:stCondLst>
                                  <p:childTnLst>
                                    <p:set>
                                      <p:cBhvr rctx="PPT">
                                        <p:cTn id="29" dur="indefinite"/>
                                        <p:tgtEl>
                                          <p:spTgt spid="55299">
                                            <p:txEl>
                                              <p:pRg st="4" end="4"/>
                                            </p:txEl>
                                          </p:spTgt>
                                        </p:tgtEl>
                                        <p:attrNameLst>
                                          <p:attrName>style.opacity</p:attrName>
                                        </p:attrNameLst>
                                      </p:cBhvr>
                                      <p:to>
                                        <p:strVal val="0.5"/>
                                      </p:to>
                                    </p:set>
                                    <p:animEffect filter="image" prLst="opacity: 0.5">
                                      <p:cBhvr rctx="IE">
                                        <p:cTn id="30" dur="indefinite"/>
                                        <p:tgtEl>
                                          <p:spTgt spid="5529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5299">
                                            <p:txEl>
                                              <p:pRg st="6" end="6"/>
                                            </p:txEl>
                                          </p:spTgt>
                                        </p:tgtEl>
                                        <p:attrNameLst>
                                          <p:attrName>style.visibility</p:attrName>
                                        </p:attrNameLst>
                                      </p:cBhvr>
                                      <p:to>
                                        <p:strVal val="visible"/>
                                      </p:to>
                                    </p:set>
                                    <p:animEffect transition="in" filter="fade">
                                      <p:cBhvr>
                                        <p:cTn id="35" dur="500"/>
                                        <p:tgtEl>
                                          <p:spTgt spid="55299">
                                            <p:txEl>
                                              <p:pRg st="6" end="6"/>
                                            </p:txEl>
                                          </p:spTgt>
                                        </p:tgtEl>
                                      </p:cBhvr>
                                    </p:animEffect>
                                  </p:childTnLst>
                                </p:cTn>
                              </p:par>
                              <p:par>
                                <p:cTn id="36" presetID="9" presetClass="emph" presetSubtype="0" nodeType="withEffect">
                                  <p:stCondLst>
                                    <p:cond delay="0"/>
                                  </p:stCondLst>
                                  <p:childTnLst>
                                    <p:set>
                                      <p:cBhvr rctx="PPT">
                                        <p:cTn id="37" dur="indefinite"/>
                                        <p:tgtEl>
                                          <p:spTgt spid="55299">
                                            <p:txEl>
                                              <p:pRg st="5" end="5"/>
                                            </p:txEl>
                                          </p:spTgt>
                                        </p:tgtEl>
                                        <p:attrNameLst>
                                          <p:attrName>style.opacity</p:attrName>
                                        </p:attrNameLst>
                                      </p:cBhvr>
                                      <p:to>
                                        <p:strVal val="0.5"/>
                                      </p:to>
                                    </p:set>
                                    <p:animEffect filter="image" prLst="opacity: 0.5">
                                      <p:cBhvr rctx="IE">
                                        <p:cTn id="38" dur="indefinite"/>
                                        <p:tgtEl>
                                          <p:spTgt spid="55299">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5299">
                                            <p:txEl>
                                              <p:pRg st="7" end="7"/>
                                            </p:txEl>
                                          </p:spTgt>
                                        </p:tgtEl>
                                        <p:attrNameLst>
                                          <p:attrName>style.visibility</p:attrName>
                                        </p:attrNameLst>
                                      </p:cBhvr>
                                      <p:to>
                                        <p:strVal val="visible"/>
                                      </p:to>
                                    </p:set>
                                    <p:animEffect transition="in" filter="fade">
                                      <p:cBhvr>
                                        <p:cTn id="43" dur="500"/>
                                        <p:tgtEl>
                                          <p:spTgt spid="55299">
                                            <p:txEl>
                                              <p:pRg st="7" end="7"/>
                                            </p:txEl>
                                          </p:spTgt>
                                        </p:tgtEl>
                                      </p:cBhvr>
                                    </p:animEffect>
                                  </p:childTnLst>
                                </p:cTn>
                              </p:par>
                              <p:par>
                                <p:cTn id="44" presetID="9" presetClass="emph" presetSubtype="0" nodeType="withEffect">
                                  <p:stCondLst>
                                    <p:cond delay="0"/>
                                  </p:stCondLst>
                                  <p:childTnLst>
                                    <p:set>
                                      <p:cBhvr rctx="PPT">
                                        <p:cTn id="45" dur="indefinite"/>
                                        <p:tgtEl>
                                          <p:spTgt spid="55299">
                                            <p:txEl>
                                              <p:pRg st="6" end="6"/>
                                            </p:txEl>
                                          </p:spTgt>
                                        </p:tgtEl>
                                        <p:attrNameLst>
                                          <p:attrName>style.opacity</p:attrName>
                                        </p:attrNameLst>
                                      </p:cBhvr>
                                      <p:to>
                                        <p:strVal val="0.5"/>
                                      </p:to>
                                    </p:set>
                                    <p:animEffect filter="image" prLst="opacity: 0.5">
                                      <p:cBhvr rctx="IE">
                                        <p:cTn id="46" dur="indefinite"/>
                                        <p:tgtEl>
                                          <p:spTgt spid="55299">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5299">
                                            <p:txEl>
                                              <p:pRg st="8" end="8"/>
                                            </p:txEl>
                                          </p:spTgt>
                                        </p:tgtEl>
                                        <p:attrNameLst>
                                          <p:attrName>style.visibility</p:attrName>
                                        </p:attrNameLst>
                                      </p:cBhvr>
                                      <p:to>
                                        <p:strVal val="visible"/>
                                      </p:to>
                                    </p:set>
                                    <p:animEffect transition="in" filter="fade">
                                      <p:cBhvr>
                                        <p:cTn id="51" dur="500"/>
                                        <p:tgtEl>
                                          <p:spTgt spid="55299">
                                            <p:txEl>
                                              <p:pRg st="8" end="8"/>
                                            </p:txEl>
                                          </p:spTgt>
                                        </p:tgtEl>
                                      </p:cBhvr>
                                    </p:animEffect>
                                  </p:childTnLst>
                                </p:cTn>
                              </p:par>
                              <p:par>
                                <p:cTn id="52" presetID="9" presetClass="emph" presetSubtype="0" nodeType="withEffect">
                                  <p:stCondLst>
                                    <p:cond delay="0"/>
                                  </p:stCondLst>
                                  <p:childTnLst>
                                    <p:set>
                                      <p:cBhvr rctx="PPT">
                                        <p:cTn id="53" dur="indefinite"/>
                                        <p:tgtEl>
                                          <p:spTgt spid="55299">
                                            <p:txEl>
                                              <p:pRg st="7" end="7"/>
                                            </p:txEl>
                                          </p:spTgt>
                                        </p:tgtEl>
                                        <p:attrNameLst>
                                          <p:attrName>style.opacity</p:attrName>
                                        </p:attrNameLst>
                                      </p:cBhvr>
                                      <p:to>
                                        <p:strVal val="0.5"/>
                                      </p:to>
                                    </p:set>
                                    <p:animEffect filter="image" prLst="opacity: 0.5">
                                      <p:cBhvr rctx="IE">
                                        <p:cTn id="54" dur="indefinite"/>
                                        <p:tgtEl>
                                          <p:spTgt spid="55299">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55299">
                                            <p:txEl>
                                              <p:pRg st="9" end="9"/>
                                            </p:txEl>
                                          </p:spTgt>
                                        </p:tgtEl>
                                        <p:attrNameLst>
                                          <p:attrName>style.visibility</p:attrName>
                                        </p:attrNameLst>
                                      </p:cBhvr>
                                      <p:to>
                                        <p:strVal val="visible"/>
                                      </p:to>
                                    </p:set>
                                    <p:animEffect transition="in" filter="fade">
                                      <p:cBhvr>
                                        <p:cTn id="59" dur="500"/>
                                        <p:tgtEl>
                                          <p:spTgt spid="55299">
                                            <p:txEl>
                                              <p:pRg st="9" end="9"/>
                                            </p:txEl>
                                          </p:spTgt>
                                        </p:tgtEl>
                                      </p:cBhvr>
                                    </p:animEffect>
                                  </p:childTnLst>
                                </p:cTn>
                              </p:par>
                              <p:par>
                                <p:cTn id="60" presetID="9" presetClass="emph" presetSubtype="0" nodeType="withEffect">
                                  <p:stCondLst>
                                    <p:cond delay="0"/>
                                  </p:stCondLst>
                                  <p:childTnLst>
                                    <p:set>
                                      <p:cBhvr rctx="PPT">
                                        <p:cTn id="61" dur="indefinite"/>
                                        <p:tgtEl>
                                          <p:spTgt spid="55299">
                                            <p:txEl>
                                              <p:pRg st="8" end="8"/>
                                            </p:txEl>
                                          </p:spTgt>
                                        </p:tgtEl>
                                        <p:attrNameLst>
                                          <p:attrName>style.opacity</p:attrName>
                                        </p:attrNameLst>
                                      </p:cBhvr>
                                      <p:to>
                                        <p:strVal val="0.5"/>
                                      </p:to>
                                    </p:set>
                                    <p:animEffect filter="image" prLst="opacity: 0.5">
                                      <p:cBhvr rctx="IE">
                                        <p:cTn id="62" dur="indefinite"/>
                                        <p:tgtEl>
                                          <p:spTgt spid="552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2" y="274638"/>
            <a:ext cx="8226425" cy="709035"/>
          </a:xfrm>
        </p:spPr>
        <p:txBody>
          <a:bodyPr/>
          <a:lstStyle/>
          <a:p>
            <a:r>
              <a:rPr lang="en-US" sz="2800" dirty="0" smtClean="0"/>
              <a:t>From Sparks…</a:t>
            </a:r>
            <a:endParaRPr lang="en-US" sz="2800" dirty="0"/>
          </a:p>
        </p:txBody>
      </p:sp>
      <p:sp>
        <p:nvSpPr>
          <p:cNvPr id="3" name="Content Placeholder 2"/>
          <p:cNvSpPr>
            <a:spLocks noGrp="1"/>
          </p:cNvSpPr>
          <p:nvPr>
            <p:ph sz="half" idx="1"/>
          </p:nvPr>
        </p:nvSpPr>
        <p:spPr>
          <a:xfrm>
            <a:off x="283226" y="1087581"/>
            <a:ext cx="4815248" cy="5327073"/>
          </a:xfrm>
        </p:spPr>
        <p:txBody>
          <a:bodyPr/>
          <a:lstStyle/>
          <a:p>
            <a:pPr marL="0" indent="0" algn="ctr">
              <a:buNone/>
            </a:pPr>
            <a:r>
              <a:rPr lang="en-US" sz="1800" dirty="0">
                <a:solidFill>
                  <a:srgbClr val="FFFF00"/>
                </a:solidFill>
              </a:rPr>
              <a:t>“there is nothing unseemly or tragic about the limited perceptual horizon that God has granted to human beings. Our finite capacities are good aspects of God’s created order, in both its original (</a:t>
            </a:r>
            <a:r>
              <a:rPr lang="en-US" sz="1800" dirty="0" err="1">
                <a:solidFill>
                  <a:srgbClr val="FFFF00"/>
                </a:solidFill>
              </a:rPr>
              <a:t>prelapsarian</a:t>
            </a:r>
            <a:r>
              <a:rPr lang="en-US" sz="1800" dirty="0">
                <a:solidFill>
                  <a:srgbClr val="FFFF00"/>
                </a:solidFill>
              </a:rPr>
              <a:t>) and subsequent (</a:t>
            </a:r>
            <a:r>
              <a:rPr lang="en-US" sz="1800" dirty="0" err="1">
                <a:solidFill>
                  <a:srgbClr val="FFFF00"/>
                </a:solidFill>
              </a:rPr>
              <a:t>postlapsarian</a:t>
            </a:r>
            <a:r>
              <a:rPr lang="en-US" sz="1800" dirty="0">
                <a:solidFill>
                  <a:srgbClr val="FFFF00"/>
                </a:solidFill>
              </a:rPr>
              <a:t>) permutations. We are doubly blessed by these finite capacities, for they allow us not only to </a:t>
            </a:r>
            <a:r>
              <a:rPr lang="en-US" sz="1800" b="1" u="sng" dirty="0">
                <a:solidFill>
                  <a:srgbClr val="FFFF00"/>
                </a:solidFill>
              </a:rPr>
              <a:t>interpret adequately</a:t>
            </a:r>
            <a:r>
              <a:rPr lang="en-US" sz="1800" dirty="0">
                <a:solidFill>
                  <a:srgbClr val="FFFF00"/>
                </a:solidFill>
              </a:rPr>
              <a:t> but also to notice and appreciate the profound difference between the divine and human viewpoints. </a:t>
            </a:r>
            <a:r>
              <a:rPr lang="en-US" sz="1800" b="1" u="sng" dirty="0">
                <a:solidFill>
                  <a:srgbClr val="FFFF00"/>
                </a:solidFill>
              </a:rPr>
              <a:t>Our mediated interpretations </a:t>
            </a:r>
            <a:r>
              <a:rPr lang="en-US" sz="1800" dirty="0">
                <a:solidFill>
                  <a:srgbClr val="FFFF00"/>
                </a:solidFill>
              </a:rPr>
              <a:t>of reality contrast sharply with our Creator’s immediate knowledge of </a:t>
            </a:r>
            <a:r>
              <a:rPr lang="en-US" sz="1800" dirty="0" smtClean="0">
                <a:solidFill>
                  <a:srgbClr val="FFFF00"/>
                </a:solidFill>
              </a:rPr>
              <a:t>things…” (54)</a:t>
            </a:r>
          </a:p>
          <a:p>
            <a:pPr marL="0" indent="0" algn="ctr">
              <a:spcBef>
                <a:spcPts val="1200"/>
              </a:spcBef>
              <a:buNone/>
            </a:pPr>
            <a:r>
              <a:rPr lang="en-US" sz="1800" kern="1200" dirty="0" smtClean="0">
                <a:solidFill>
                  <a:srgbClr val="FFFF00"/>
                </a:solidFill>
                <a:cs typeface="Arial" charset="0"/>
              </a:rPr>
              <a:t>“Is </a:t>
            </a:r>
            <a:r>
              <a:rPr lang="en-US" sz="1800" kern="1200" dirty="0">
                <a:solidFill>
                  <a:srgbClr val="FFFF00"/>
                </a:solidFill>
                <a:cs typeface="Arial" charset="0"/>
              </a:rPr>
              <a:t>it therefore possible that God has selected to speak to human beings through </a:t>
            </a:r>
            <a:r>
              <a:rPr lang="en-US" sz="1800" i="1" kern="1200" dirty="0">
                <a:solidFill>
                  <a:srgbClr val="FFFF00"/>
                </a:solidFill>
                <a:cs typeface="Arial" charset="0"/>
              </a:rPr>
              <a:t>adequate</a:t>
            </a:r>
            <a:r>
              <a:rPr lang="en-US" sz="1800" kern="1200" dirty="0">
                <a:solidFill>
                  <a:srgbClr val="FFFF00"/>
                </a:solidFill>
                <a:cs typeface="Arial" charset="0"/>
              </a:rPr>
              <a:t> rather than </a:t>
            </a:r>
            <a:r>
              <a:rPr lang="en-US" sz="1800" i="1" kern="1200" dirty="0">
                <a:solidFill>
                  <a:srgbClr val="FFFF00"/>
                </a:solidFill>
                <a:cs typeface="Arial" charset="0"/>
              </a:rPr>
              <a:t>inerrant</a:t>
            </a:r>
            <a:r>
              <a:rPr lang="en-US" sz="1800" kern="1200" dirty="0">
                <a:solidFill>
                  <a:srgbClr val="FFFF00"/>
                </a:solidFill>
                <a:cs typeface="Arial" charset="0"/>
              </a:rPr>
              <a:t> </a:t>
            </a:r>
            <a:r>
              <a:rPr lang="en-US" sz="1800" kern="1200" dirty="0" smtClean="0">
                <a:solidFill>
                  <a:srgbClr val="FFFF00"/>
                </a:solidFill>
                <a:cs typeface="Arial" charset="0"/>
              </a:rPr>
              <a:t>words? …When </a:t>
            </a:r>
            <a:r>
              <a:rPr lang="en-US" sz="1800" kern="1200" dirty="0">
                <a:solidFill>
                  <a:srgbClr val="FFFF00"/>
                </a:solidFill>
                <a:cs typeface="Arial" charset="0"/>
              </a:rPr>
              <a:t>all is said and done, I will strongly support a doctrine of inerrancy when it comes to Scripture.” </a:t>
            </a:r>
            <a:r>
              <a:rPr lang="en-US" sz="1800" dirty="0" smtClean="0">
                <a:solidFill>
                  <a:srgbClr val="FFFF00"/>
                </a:solidFill>
              </a:rPr>
              <a:t> (55)</a:t>
            </a:r>
            <a:endParaRPr lang="en-US" sz="1800" dirty="0">
              <a:solidFill>
                <a:srgbClr val="FFFF00"/>
              </a:solidFill>
            </a:endParaRPr>
          </a:p>
        </p:txBody>
      </p:sp>
      <p:sp>
        <p:nvSpPr>
          <p:cNvPr id="4" name="Content Placeholder 3"/>
          <p:cNvSpPr>
            <a:spLocks noGrp="1"/>
          </p:cNvSpPr>
          <p:nvPr>
            <p:ph sz="half" idx="2"/>
          </p:nvPr>
        </p:nvSpPr>
        <p:spPr>
          <a:xfrm>
            <a:off x="5098473" y="443345"/>
            <a:ext cx="3920836" cy="5682818"/>
          </a:xfrm>
        </p:spPr>
        <p:txBody>
          <a:bodyPr/>
          <a:lstStyle/>
          <a:p>
            <a:pPr marL="0" indent="0" algn="ctr">
              <a:buNone/>
            </a:pPr>
            <a:r>
              <a:rPr lang="en-US" sz="2200" dirty="0" smtClean="0">
                <a:solidFill>
                  <a:srgbClr val="FFFF00"/>
                </a:solidFill>
              </a:rPr>
              <a:t>“interpret adequately”</a:t>
            </a:r>
          </a:p>
          <a:p>
            <a:pPr>
              <a:spcBef>
                <a:spcPts val="1200"/>
              </a:spcBef>
            </a:pPr>
            <a:r>
              <a:rPr lang="en-US" sz="2200" dirty="0" smtClean="0"/>
              <a:t>Humanists:</a:t>
            </a:r>
          </a:p>
          <a:p>
            <a:pPr lvl="1">
              <a:spcBef>
                <a:spcPts val="600"/>
              </a:spcBef>
              <a:buFont typeface="Arial" panose="020B0604020202020204" pitchFamily="34" charset="0"/>
              <a:buChar char="–"/>
            </a:pPr>
            <a:r>
              <a:rPr lang="en-US" sz="2000" dirty="0" smtClean="0"/>
              <a:t>“back to the sources”</a:t>
            </a:r>
          </a:p>
          <a:p>
            <a:pPr lvl="1">
              <a:spcBef>
                <a:spcPts val="600"/>
              </a:spcBef>
              <a:buFont typeface="Arial" panose="020B0604020202020204" pitchFamily="34" charset="0"/>
              <a:buChar char="–"/>
            </a:pPr>
            <a:r>
              <a:rPr lang="en-US" sz="2000" b="1" u="sng" dirty="0" smtClean="0"/>
              <a:t>Erasmus</a:t>
            </a:r>
            <a:r>
              <a:rPr lang="en-US" sz="2000" dirty="0" smtClean="0"/>
              <a:t>: our reason = adequate to interpret (freedom of the will)</a:t>
            </a:r>
          </a:p>
          <a:p>
            <a:pPr lvl="1">
              <a:spcBef>
                <a:spcPts val="600"/>
              </a:spcBef>
              <a:buFont typeface="Arial" panose="020B0604020202020204" pitchFamily="34" charset="0"/>
              <a:buChar char="–"/>
            </a:pPr>
            <a:r>
              <a:rPr lang="en-US" sz="2000" b="1" u="sng" dirty="0" smtClean="0"/>
              <a:t>Luther</a:t>
            </a:r>
            <a:r>
              <a:rPr lang="en-US" sz="2000" dirty="0" smtClean="0"/>
              <a:t>: problem not that we’re finite but </a:t>
            </a:r>
            <a:r>
              <a:rPr lang="en-US" sz="2000" u="sng" dirty="0" smtClean="0"/>
              <a:t>fallen</a:t>
            </a:r>
            <a:r>
              <a:rPr lang="en-US" sz="2000" dirty="0" smtClean="0"/>
              <a:t> (bondage of the will)</a:t>
            </a:r>
            <a:endParaRPr lang="en-US" sz="2400" dirty="0"/>
          </a:p>
          <a:p>
            <a:pPr marL="0" indent="0" algn="ctr">
              <a:spcBef>
                <a:spcPts val="1800"/>
              </a:spcBef>
              <a:buNone/>
            </a:pPr>
            <a:r>
              <a:rPr lang="en-US" sz="2200" dirty="0" smtClean="0">
                <a:solidFill>
                  <a:srgbClr val="FFFF00"/>
                </a:solidFill>
              </a:rPr>
              <a:t>“Our </a:t>
            </a:r>
            <a:r>
              <a:rPr lang="en-US" sz="2200" dirty="0">
                <a:solidFill>
                  <a:srgbClr val="FFFF00"/>
                </a:solidFill>
              </a:rPr>
              <a:t>mediated </a:t>
            </a:r>
            <a:r>
              <a:rPr lang="en-US" sz="2200" dirty="0" smtClean="0">
                <a:solidFill>
                  <a:srgbClr val="FFFF00"/>
                </a:solidFill>
              </a:rPr>
              <a:t>interpretations”</a:t>
            </a:r>
            <a:endParaRPr lang="en-US" sz="2200" dirty="0" smtClean="0"/>
          </a:p>
          <a:p>
            <a:pPr>
              <a:spcBef>
                <a:spcPts val="1200"/>
              </a:spcBef>
            </a:pPr>
            <a:r>
              <a:rPr lang="en-US" sz="2200" dirty="0" smtClean="0"/>
              <a:t>Does not distinguish:</a:t>
            </a:r>
          </a:p>
          <a:p>
            <a:pPr lvl="1">
              <a:spcBef>
                <a:spcPts val="600"/>
              </a:spcBef>
              <a:buFont typeface="Arial" panose="020B0604020202020204" pitchFamily="34" charset="0"/>
              <a:buChar char="–"/>
            </a:pPr>
            <a:r>
              <a:rPr lang="en-US" sz="2000" u="sng" dirty="0" smtClean="0"/>
              <a:t>Interpreter</a:t>
            </a:r>
            <a:r>
              <a:rPr lang="en-US" sz="2000" dirty="0" smtClean="0"/>
              <a:t>: fallible, fallen</a:t>
            </a:r>
          </a:p>
          <a:p>
            <a:pPr lvl="1">
              <a:spcBef>
                <a:spcPts val="600"/>
              </a:spcBef>
              <a:buFont typeface="Arial" panose="020B0604020202020204" pitchFamily="34" charset="0"/>
              <a:buChar char="–"/>
            </a:pPr>
            <a:r>
              <a:rPr lang="en-US" sz="2000" u="sng" dirty="0" smtClean="0"/>
              <a:t>Medium</a:t>
            </a:r>
            <a:r>
              <a:rPr lang="en-US" sz="2000" dirty="0" smtClean="0"/>
              <a:t> (Scripture): </a:t>
            </a:r>
            <a:r>
              <a:rPr lang="en-US" sz="2000" i="1" u="sng" dirty="0" smtClean="0"/>
              <a:t>not</a:t>
            </a:r>
            <a:endParaRPr lang="en-US" sz="2000" dirty="0" smtClean="0"/>
          </a:p>
          <a:p>
            <a:pPr marL="739775" lvl="2" indent="0">
              <a:spcBef>
                <a:spcPts val="600"/>
              </a:spcBef>
              <a:buNone/>
            </a:pPr>
            <a:r>
              <a:rPr lang="en-US" dirty="0" smtClean="0"/>
              <a:t>(</a:t>
            </a:r>
            <a:r>
              <a:rPr lang="en-US" i="1" dirty="0" smtClean="0"/>
              <a:t>Finite is capable of the Infinite</a:t>
            </a:r>
            <a:r>
              <a:rPr lang="en-US" dirty="0" smtClean="0"/>
              <a:t>)</a:t>
            </a:r>
            <a:endParaRPr lang="en-US" i="1" dirty="0"/>
          </a:p>
        </p:txBody>
      </p:sp>
    </p:spTree>
    <p:extLst>
      <p:ext uri="{BB962C8B-B14F-4D97-AF65-F5344CB8AC3E}">
        <p14:creationId xmlns:p14="http://schemas.microsoft.com/office/powerpoint/2010/main" val="257980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par>
                                <p:cTn id="21" presetID="9" presetClass="emph" presetSubtype="0" nodeType="withEffect">
                                  <p:stCondLst>
                                    <p:cond delay="0"/>
                                  </p:stCondLst>
                                  <p:childTnLst>
                                    <p:set>
                                      <p:cBhvr rctx="PPT">
                                        <p:cTn id="22" dur="indefinite"/>
                                        <p:tgtEl>
                                          <p:spTgt spid="4">
                                            <p:txEl>
                                              <p:pRg st="1" end="1"/>
                                            </p:txEl>
                                          </p:spTgt>
                                        </p:tgtEl>
                                        <p:attrNameLst>
                                          <p:attrName>style.opacity</p:attrName>
                                        </p:attrNameLst>
                                      </p:cBhvr>
                                      <p:to>
                                        <p:strVal val="0.5"/>
                                      </p:to>
                                    </p:set>
                                    <p:animEffect filter="image" prLst="opacity: 0.5">
                                      <p:cBhvr rctx="IE">
                                        <p:cTn id="23" dur="indefinite"/>
                                        <p:tgtEl>
                                          <p:spTgt spid="4">
                                            <p:txEl>
                                              <p:pRg st="1" end="1"/>
                                            </p:txEl>
                                          </p:spTgt>
                                        </p:tgtEl>
                                      </p:cBhvr>
                                    </p:animEffect>
                                  </p:childTnLst>
                                </p:cTn>
                              </p:par>
                              <p:par>
                                <p:cTn id="24" presetID="9" presetClass="emph" presetSubtype="0" nodeType="withEffect">
                                  <p:stCondLst>
                                    <p:cond delay="0"/>
                                  </p:stCondLst>
                                  <p:childTnLst>
                                    <p:set>
                                      <p:cBhvr rctx="PPT">
                                        <p:cTn id="25" dur="indefinite"/>
                                        <p:tgtEl>
                                          <p:spTgt spid="4">
                                            <p:txEl>
                                              <p:pRg st="2" end="2"/>
                                            </p:txEl>
                                          </p:spTgt>
                                        </p:tgtEl>
                                        <p:attrNameLst>
                                          <p:attrName>style.opacity</p:attrName>
                                        </p:attrNameLst>
                                      </p:cBhvr>
                                      <p:to>
                                        <p:strVal val="0.5"/>
                                      </p:to>
                                    </p:set>
                                    <p:animEffect filter="image" prLst="opacity: 0.5">
                                      <p:cBhvr rctx="IE">
                                        <p:cTn id="26" dur="indefinite"/>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500"/>
                                        <p:tgtEl>
                                          <p:spTgt spid="4">
                                            <p:txEl>
                                              <p:pRg st="4" end="4"/>
                                            </p:txEl>
                                          </p:spTgt>
                                        </p:tgtEl>
                                      </p:cBhvr>
                                    </p:animEffect>
                                  </p:childTnLst>
                                </p:cTn>
                              </p:par>
                              <p:par>
                                <p:cTn id="32" presetID="9" presetClass="emph" presetSubtype="0" nodeType="withEffect">
                                  <p:stCondLst>
                                    <p:cond delay="0"/>
                                  </p:stCondLst>
                                  <p:childTnLst>
                                    <p:set>
                                      <p:cBhvr rctx="PPT">
                                        <p:cTn id="33" dur="indefinite"/>
                                        <p:tgtEl>
                                          <p:spTgt spid="4">
                                            <p:txEl>
                                              <p:pRg st="3" end="3"/>
                                            </p:txEl>
                                          </p:spTgt>
                                        </p:tgtEl>
                                        <p:attrNameLst>
                                          <p:attrName>style.opacity</p:attrName>
                                        </p:attrNameLst>
                                      </p:cBhvr>
                                      <p:to>
                                        <p:strVal val="0.5"/>
                                      </p:to>
                                    </p:set>
                                    <p:animEffect filter="image" prLst="opacity: 0.5">
                                      <p:cBhvr rctx="IE">
                                        <p:cTn id="34" dur="indefinite"/>
                                        <p:tgtEl>
                                          <p:spTgt spid="4">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500"/>
                                        <p:tgtEl>
                                          <p:spTgt spid="4">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par>
                                <p:cTn id="43" presetID="9" presetClass="emph" presetSubtype="0" nodeType="withEffect">
                                  <p:stCondLst>
                                    <p:cond delay="0"/>
                                  </p:stCondLst>
                                  <p:childTnLst>
                                    <p:set>
                                      <p:cBhvr rctx="PPT">
                                        <p:cTn id="44" dur="indefinite"/>
                                        <p:tgtEl>
                                          <p:spTgt spid="4">
                                            <p:txEl>
                                              <p:pRg st="4" end="4"/>
                                            </p:txEl>
                                          </p:spTgt>
                                        </p:tgtEl>
                                        <p:attrNameLst>
                                          <p:attrName>style.opacity</p:attrName>
                                        </p:attrNameLst>
                                      </p:cBhvr>
                                      <p:to>
                                        <p:strVal val="0.5"/>
                                      </p:to>
                                    </p:set>
                                    <p:animEffect filter="image" prLst="opacity: 0.5">
                                      <p:cBhvr rctx="IE">
                                        <p:cTn id="45" dur="indefinite"/>
                                        <p:tgtEl>
                                          <p:spTgt spid="4">
                                            <p:txEl>
                                              <p:pRg st="4" end="4"/>
                                            </p:txEl>
                                          </p:spTgt>
                                        </p:tgtEl>
                                      </p:cBhvr>
                                    </p:animEffect>
                                  </p:childTnLst>
                                </p:cTn>
                              </p:par>
                              <p:par>
                                <p:cTn id="46" presetID="9" presetClass="emph" presetSubtype="0" nodeType="withEffect">
                                  <p:stCondLst>
                                    <p:cond delay="0"/>
                                  </p:stCondLst>
                                  <p:childTnLst>
                                    <p:set>
                                      <p:cBhvr rctx="PPT">
                                        <p:cTn id="47" dur="indefinite"/>
                                        <p:tgtEl>
                                          <p:spTgt spid="4">
                                            <p:txEl>
                                              <p:pRg st="0" end="0"/>
                                            </p:txEl>
                                          </p:spTgt>
                                        </p:tgtEl>
                                        <p:attrNameLst>
                                          <p:attrName>style.opacity</p:attrName>
                                        </p:attrNameLst>
                                      </p:cBhvr>
                                      <p:to>
                                        <p:strVal val="0.5"/>
                                      </p:to>
                                    </p:set>
                                    <p:animEffect filter="image" prLst="opacity: 0.5">
                                      <p:cBhvr rctx="IE">
                                        <p:cTn id="48" dur="indefinite"/>
                                        <p:tgtEl>
                                          <p:spTgt spid="4">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animEffect transition="in" filter="fade">
                                      <p:cBhvr>
                                        <p:cTn id="53" dur="500"/>
                                        <p:tgtEl>
                                          <p:spTgt spid="4">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
                                            <p:txEl>
                                              <p:pRg st="8" end="8"/>
                                            </p:txEl>
                                          </p:spTgt>
                                        </p:tgtEl>
                                        <p:attrNameLst>
                                          <p:attrName>style.visibility</p:attrName>
                                        </p:attrNameLst>
                                      </p:cBhvr>
                                      <p:to>
                                        <p:strVal val="visible"/>
                                      </p:to>
                                    </p:set>
                                    <p:animEffect transition="in" filter="fade">
                                      <p:cBhvr>
                                        <p:cTn id="58" dur="500"/>
                                        <p:tgtEl>
                                          <p:spTgt spid="4">
                                            <p:txEl>
                                              <p:pRg st="8" end="8"/>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Effect transition="in" filter="fade">
                                      <p:cBhvr>
                                        <p:cTn id="61" dur="500"/>
                                        <p:tgtEl>
                                          <p:spTgt spid="4">
                                            <p:txEl>
                                              <p:pRg st="9" end="9"/>
                                            </p:txEl>
                                          </p:spTgt>
                                        </p:tgtEl>
                                      </p:cBhvr>
                                    </p:animEffect>
                                  </p:childTnLst>
                                </p:cTn>
                              </p:par>
                              <p:par>
                                <p:cTn id="62" presetID="9" presetClass="emph" presetSubtype="0" nodeType="withEffect">
                                  <p:stCondLst>
                                    <p:cond delay="0"/>
                                  </p:stCondLst>
                                  <p:childTnLst>
                                    <p:set>
                                      <p:cBhvr rctx="PPT">
                                        <p:cTn id="63" dur="indefinite"/>
                                        <p:tgtEl>
                                          <p:spTgt spid="4">
                                            <p:txEl>
                                              <p:pRg st="6" end="6"/>
                                            </p:txEl>
                                          </p:spTgt>
                                        </p:tgtEl>
                                        <p:attrNameLst>
                                          <p:attrName>style.opacity</p:attrName>
                                        </p:attrNameLst>
                                      </p:cBhvr>
                                      <p:to>
                                        <p:strVal val="0.5"/>
                                      </p:to>
                                    </p:set>
                                    <p:animEffect filter="image" prLst="opacity: 0.5">
                                      <p:cBhvr rctx="IE">
                                        <p:cTn id="64" dur="indefinite"/>
                                        <p:tgtEl>
                                          <p:spTgt spid="4">
                                            <p:txEl>
                                              <p:pRg st="6" end="6"/>
                                            </p:txEl>
                                          </p:spTgt>
                                        </p:tgtEl>
                                      </p:cBhvr>
                                    </p:animEffect>
                                  </p:childTnLst>
                                </p:cTn>
                              </p:par>
                              <p:par>
                                <p:cTn id="65" presetID="9" presetClass="emph" presetSubtype="0" nodeType="withEffect">
                                  <p:stCondLst>
                                    <p:cond delay="0"/>
                                  </p:stCondLst>
                                  <p:childTnLst>
                                    <p:set>
                                      <p:cBhvr rctx="PPT">
                                        <p:cTn id="66" dur="indefinite"/>
                                        <p:tgtEl>
                                          <p:spTgt spid="4">
                                            <p:txEl>
                                              <p:pRg st="7" end="7"/>
                                            </p:txEl>
                                          </p:spTgt>
                                        </p:tgtEl>
                                        <p:attrNameLst>
                                          <p:attrName>style.opacity</p:attrName>
                                        </p:attrNameLst>
                                      </p:cBhvr>
                                      <p:to>
                                        <p:strVal val="0.5"/>
                                      </p:to>
                                    </p:set>
                                    <p:animEffect filter="image" prLst="opacity: 0.5">
                                      <p:cBhvr rctx="IE">
                                        <p:cTn id="67" dur="indefinite"/>
                                        <p:tgtEl>
                                          <p:spTgt spid="4">
                                            <p:txEl>
                                              <p:pRg st="7" end="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3">
                                            <p:txEl>
                                              <p:pRg st="1" end="1"/>
                                            </p:txEl>
                                          </p:spTgt>
                                        </p:tgtEl>
                                        <p:attrNameLst>
                                          <p:attrName>style.visibility</p:attrName>
                                        </p:attrNameLst>
                                      </p:cBhvr>
                                      <p:to>
                                        <p:strVal val="visible"/>
                                      </p:to>
                                    </p:set>
                                    <p:anim calcmode="lin" valueType="num">
                                      <p:cBhvr additive="base">
                                        <p:cTn id="7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669635" y="291234"/>
            <a:ext cx="7731991" cy="775566"/>
          </a:xfrm>
        </p:spPr>
        <p:txBody>
          <a:bodyPr/>
          <a:lstStyle/>
          <a:p>
            <a:pPr marL="234950" indent="-234950"/>
            <a:r>
              <a:rPr lang="en-US" dirty="0"/>
              <a:t>Postmodern </a:t>
            </a:r>
            <a:r>
              <a:rPr lang="en-US" dirty="0" smtClean="0"/>
              <a:t>Criticisms: Seeing Unstable Ground</a:t>
            </a:r>
            <a:endParaRPr lang="en-US" dirty="0"/>
          </a:p>
        </p:txBody>
      </p:sp>
      <p:sp>
        <p:nvSpPr>
          <p:cNvPr id="55299" name="Rectangle 3"/>
          <p:cNvSpPr>
            <a:spLocks noGrp="1" noChangeArrowheads="1"/>
          </p:cNvSpPr>
          <p:nvPr>
            <p:ph type="subTitle" idx="1"/>
          </p:nvPr>
        </p:nvSpPr>
        <p:spPr>
          <a:xfrm>
            <a:off x="455880" y="1226458"/>
            <a:ext cx="8395855" cy="5017655"/>
          </a:xfrm>
        </p:spPr>
        <p:txBody>
          <a:bodyPr/>
          <a:lstStyle/>
          <a:p>
            <a:pPr marL="342900" indent="-342900">
              <a:buFont typeface="Arial" panose="020B0604020202020204" pitchFamily="34" charset="0"/>
              <a:buChar char="•"/>
            </a:pPr>
            <a:r>
              <a:rPr lang="en-US" dirty="0" smtClean="0">
                <a:sym typeface="Wingdings" panose="05000000000000000000" pitchFamily="2" charset="2"/>
              </a:rPr>
              <a:t>Many and various “criticisms”: </a:t>
            </a:r>
          </a:p>
          <a:p>
            <a:pPr marL="1085850" lvl="1" indent="-342900">
              <a:buFont typeface="Arial" panose="020B0604020202020204" pitchFamily="34" charset="0"/>
              <a:buChar char="–"/>
            </a:pPr>
            <a:r>
              <a:rPr lang="en-US" sz="2000" dirty="0" smtClean="0">
                <a:sym typeface="Wingdings" panose="05000000000000000000" pitchFamily="2" charset="2"/>
              </a:rPr>
              <a:t>Post-Colonial</a:t>
            </a:r>
          </a:p>
          <a:p>
            <a:pPr marL="1085850" lvl="1" indent="-342900">
              <a:buFont typeface="Arial" panose="020B0604020202020204" pitchFamily="34" charset="0"/>
              <a:buChar char="–"/>
            </a:pPr>
            <a:r>
              <a:rPr lang="en-US" sz="2000" dirty="0" smtClean="0">
                <a:sym typeface="Wingdings" panose="05000000000000000000" pitchFamily="2" charset="2"/>
              </a:rPr>
              <a:t>Feminist</a:t>
            </a:r>
          </a:p>
          <a:p>
            <a:pPr marL="1085850" lvl="1" indent="-342900">
              <a:buFont typeface="Arial" panose="020B0604020202020204" pitchFamily="34" charset="0"/>
              <a:buChar char="–"/>
            </a:pPr>
            <a:r>
              <a:rPr lang="en-US" sz="2000" dirty="0" smtClean="0">
                <a:sym typeface="Wingdings" panose="05000000000000000000" pitchFamily="2" charset="2"/>
              </a:rPr>
              <a:t>Gender</a:t>
            </a:r>
          </a:p>
          <a:p>
            <a:pPr marL="1085850" lvl="1" indent="-342900">
              <a:buFont typeface="Arial" panose="020B0604020202020204" pitchFamily="34" charset="0"/>
              <a:buChar char="–"/>
            </a:pPr>
            <a:r>
              <a:rPr lang="en-US" sz="2000" dirty="0" smtClean="0">
                <a:sym typeface="Wingdings" panose="05000000000000000000" pitchFamily="2" charset="2"/>
              </a:rPr>
              <a:t>Deconstructive, etc.</a:t>
            </a:r>
            <a:endParaRPr lang="en-US" sz="2000" dirty="0" smtClean="0"/>
          </a:p>
          <a:p>
            <a:pPr marL="342900" indent="-342900">
              <a:spcBef>
                <a:spcPts val="1800"/>
              </a:spcBef>
              <a:buFont typeface="Arial" panose="020B0604020202020204" pitchFamily="34" charset="0"/>
              <a:buChar char="•"/>
            </a:pPr>
            <a:r>
              <a:rPr lang="en-US" dirty="0" smtClean="0"/>
              <a:t>Seeing the ground:</a:t>
            </a:r>
          </a:p>
          <a:p>
            <a:pPr marL="1085850" lvl="1" indent="-342900">
              <a:spcBef>
                <a:spcPts val="1200"/>
              </a:spcBef>
              <a:buFont typeface="Arial" panose="020B0604020202020204" pitchFamily="34" charset="0"/>
              <a:buChar char="–"/>
            </a:pPr>
            <a:r>
              <a:rPr lang="en-US" sz="2000" u="sng" dirty="0" smtClean="0"/>
              <a:t>Text</a:t>
            </a:r>
            <a:r>
              <a:rPr lang="en-US" sz="2000" dirty="0" smtClean="0"/>
              <a:t> as a whole (“final form,” not sources)</a:t>
            </a:r>
            <a:endParaRPr lang="en-US" sz="2000" u="sng" dirty="0" smtClean="0"/>
          </a:p>
          <a:p>
            <a:pPr marL="1485900" lvl="2" indent="-342900">
              <a:spcBef>
                <a:spcPts val="1200"/>
              </a:spcBef>
              <a:buFont typeface="Wingdings" panose="05000000000000000000" pitchFamily="2" charset="2"/>
              <a:buChar char="§"/>
            </a:pPr>
            <a:r>
              <a:rPr lang="en-US" sz="2000" dirty="0"/>
              <a:t>disinterested in historical questions (contra HC)</a:t>
            </a:r>
          </a:p>
          <a:p>
            <a:pPr marL="1085850" lvl="1" indent="-342900">
              <a:spcBef>
                <a:spcPts val="1200"/>
              </a:spcBef>
              <a:buFont typeface="Arial" panose="020B0604020202020204" pitchFamily="34" charset="0"/>
              <a:buChar char="–"/>
            </a:pPr>
            <a:r>
              <a:rPr lang="en-US" sz="2000" u="sng" dirty="0" smtClean="0"/>
              <a:t>Text</a:t>
            </a:r>
            <a:r>
              <a:rPr lang="en-US" sz="2000" dirty="0" smtClean="0"/>
              <a:t> as ideological </a:t>
            </a:r>
            <a:r>
              <a:rPr lang="en-US" sz="2000" b="1" u="sng" dirty="0" smtClean="0"/>
              <a:t>battleground</a:t>
            </a:r>
            <a:r>
              <a:rPr lang="en-US" sz="2000" dirty="0" smtClean="0"/>
              <a:t> (in their sights: “male dominated,” “Pro-Western” academy &amp; its “agenda”)</a:t>
            </a:r>
          </a:p>
          <a:p>
            <a:pPr marL="1085850" lvl="1" indent="-342900">
              <a:spcBef>
                <a:spcPts val="1200"/>
              </a:spcBef>
              <a:buFont typeface="Arial" panose="020B0604020202020204" pitchFamily="34" charset="0"/>
              <a:buChar char="–"/>
            </a:pPr>
            <a:r>
              <a:rPr lang="en-US" sz="2000" u="sng" dirty="0" smtClean="0"/>
              <a:t>Text</a:t>
            </a:r>
            <a:r>
              <a:rPr lang="en-US" sz="2000" dirty="0" smtClean="0"/>
              <a:t> as </a:t>
            </a:r>
            <a:r>
              <a:rPr lang="en-US" sz="2000" b="1" dirty="0" smtClean="0"/>
              <a:t>human</a:t>
            </a:r>
            <a:r>
              <a:rPr lang="en-US" sz="2000" dirty="0" smtClean="0"/>
              <a:t> word/ideology (“winners write the history”)</a:t>
            </a:r>
            <a:endParaRPr lang="en-US" sz="2000" u="sng" dirty="0" smtClean="0"/>
          </a:p>
          <a:p>
            <a:pPr marL="1085850" lvl="1" indent="-342900">
              <a:spcBef>
                <a:spcPts val="1200"/>
              </a:spcBef>
              <a:buFont typeface="Arial" panose="020B0604020202020204" pitchFamily="34" charset="0"/>
              <a:buChar char="–"/>
            </a:pPr>
            <a:r>
              <a:rPr lang="en-US" sz="2000" dirty="0" smtClean="0"/>
              <a:t>Purposefully viewing the Text through an ideological lens </a:t>
            </a:r>
          </a:p>
        </p:txBody>
      </p:sp>
    </p:spTree>
    <p:extLst>
      <p:ext uri="{BB962C8B-B14F-4D97-AF65-F5344CB8AC3E}">
        <p14:creationId xmlns:p14="http://schemas.microsoft.com/office/powerpoint/2010/main" val="334514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additive="base">
                                        <p:cTn id="7" dur="500" fill="hold"/>
                                        <p:tgtEl>
                                          <p:spTgt spid="552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29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5299">
                                            <p:txEl>
                                              <p:pRg st="1" end="1"/>
                                            </p:txEl>
                                          </p:spTgt>
                                        </p:tgtEl>
                                        <p:attrNameLst>
                                          <p:attrName>style.visibility</p:attrName>
                                        </p:attrNameLst>
                                      </p:cBhvr>
                                      <p:to>
                                        <p:strVal val="visible"/>
                                      </p:to>
                                    </p:set>
                                    <p:anim calcmode="lin" valueType="num">
                                      <p:cBhvr additive="base">
                                        <p:cTn id="11" dur="500" fill="hold"/>
                                        <p:tgtEl>
                                          <p:spTgt spid="5529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529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5299">
                                            <p:txEl>
                                              <p:pRg st="2" end="2"/>
                                            </p:txEl>
                                          </p:spTgt>
                                        </p:tgtEl>
                                        <p:attrNameLst>
                                          <p:attrName>style.visibility</p:attrName>
                                        </p:attrNameLst>
                                      </p:cBhvr>
                                      <p:to>
                                        <p:strVal val="visible"/>
                                      </p:to>
                                    </p:set>
                                    <p:anim calcmode="lin" valueType="num">
                                      <p:cBhvr additive="base">
                                        <p:cTn id="15" dur="500" fill="hold"/>
                                        <p:tgtEl>
                                          <p:spTgt spid="5529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529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5299">
                                            <p:txEl>
                                              <p:pRg st="3" end="3"/>
                                            </p:txEl>
                                          </p:spTgt>
                                        </p:tgtEl>
                                        <p:attrNameLst>
                                          <p:attrName>style.visibility</p:attrName>
                                        </p:attrNameLst>
                                      </p:cBhvr>
                                      <p:to>
                                        <p:strVal val="visible"/>
                                      </p:to>
                                    </p:set>
                                    <p:anim calcmode="lin" valueType="num">
                                      <p:cBhvr additive="base">
                                        <p:cTn id="19" dur="500" fill="hold"/>
                                        <p:tgtEl>
                                          <p:spTgt spid="5529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529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5299">
                                            <p:txEl>
                                              <p:pRg st="4" end="4"/>
                                            </p:txEl>
                                          </p:spTgt>
                                        </p:tgtEl>
                                        <p:attrNameLst>
                                          <p:attrName>style.visibility</p:attrName>
                                        </p:attrNameLst>
                                      </p:cBhvr>
                                      <p:to>
                                        <p:strVal val="visible"/>
                                      </p:to>
                                    </p:set>
                                    <p:anim calcmode="lin" valueType="num">
                                      <p:cBhvr additive="base">
                                        <p:cTn id="23" dur="500" fill="hold"/>
                                        <p:tgtEl>
                                          <p:spTgt spid="5529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52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5299">
                                            <p:txEl>
                                              <p:pRg st="5" end="5"/>
                                            </p:txEl>
                                          </p:spTgt>
                                        </p:tgtEl>
                                        <p:attrNameLst>
                                          <p:attrName>style.visibility</p:attrName>
                                        </p:attrNameLst>
                                      </p:cBhvr>
                                      <p:to>
                                        <p:strVal val="visible"/>
                                      </p:to>
                                    </p:set>
                                    <p:anim calcmode="lin" valueType="num">
                                      <p:cBhvr additive="base">
                                        <p:cTn id="29" dur="500" fill="hold"/>
                                        <p:tgtEl>
                                          <p:spTgt spid="5529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5299">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5299">
                                            <p:txEl>
                                              <p:pRg st="6" end="6"/>
                                            </p:txEl>
                                          </p:spTgt>
                                        </p:tgtEl>
                                        <p:attrNameLst>
                                          <p:attrName>style.visibility</p:attrName>
                                        </p:attrNameLst>
                                      </p:cBhvr>
                                      <p:to>
                                        <p:strVal val="visible"/>
                                      </p:to>
                                    </p:set>
                                    <p:anim calcmode="lin" valueType="num">
                                      <p:cBhvr additive="base">
                                        <p:cTn id="33" dur="500" fill="hold"/>
                                        <p:tgtEl>
                                          <p:spTgt spid="55299">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529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5299">
                                            <p:txEl>
                                              <p:pRg st="7" end="7"/>
                                            </p:txEl>
                                          </p:spTgt>
                                        </p:tgtEl>
                                        <p:attrNameLst>
                                          <p:attrName>style.visibility</p:attrName>
                                        </p:attrNameLst>
                                      </p:cBhvr>
                                      <p:to>
                                        <p:strVal val="visible"/>
                                      </p:to>
                                    </p:set>
                                    <p:anim calcmode="lin" valueType="num">
                                      <p:cBhvr additive="base">
                                        <p:cTn id="39" dur="500" fill="hold"/>
                                        <p:tgtEl>
                                          <p:spTgt spid="5529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529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5299">
                                            <p:txEl>
                                              <p:pRg st="8" end="8"/>
                                            </p:txEl>
                                          </p:spTgt>
                                        </p:tgtEl>
                                        <p:attrNameLst>
                                          <p:attrName>style.visibility</p:attrName>
                                        </p:attrNameLst>
                                      </p:cBhvr>
                                      <p:to>
                                        <p:strVal val="visible"/>
                                      </p:to>
                                    </p:set>
                                    <p:anim calcmode="lin" valueType="num">
                                      <p:cBhvr additive="base">
                                        <p:cTn id="45" dur="500" fill="hold"/>
                                        <p:tgtEl>
                                          <p:spTgt spid="55299">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529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5299">
                                            <p:txEl>
                                              <p:pRg st="9" end="9"/>
                                            </p:txEl>
                                          </p:spTgt>
                                        </p:tgtEl>
                                        <p:attrNameLst>
                                          <p:attrName>style.visibility</p:attrName>
                                        </p:attrNameLst>
                                      </p:cBhvr>
                                      <p:to>
                                        <p:strVal val="visible"/>
                                      </p:to>
                                    </p:set>
                                    <p:anim calcmode="lin" valueType="num">
                                      <p:cBhvr additive="base">
                                        <p:cTn id="51" dur="500" fill="hold"/>
                                        <p:tgtEl>
                                          <p:spTgt spid="55299">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529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5299">
                                            <p:txEl>
                                              <p:pRg st="10" end="10"/>
                                            </p:txEl>
                                          </p:spTgt>
                                        </p:tgtEl>
                                        <p:attrNameLst>
                                          <p:attrName>style.visibility</p:attrName>
                                        </p:attrNameLst>
                                      </p:cBhvr>
                                      <p:to>
                                        <p:strVal val="visible"/>
                                      </p:to>
                                    </p:set>
                                    <p:anim calcmode="lin" valueType="num">
                                      <p:cBhvr additive="base">
                                        <p:cTn id="57" dur="500" fill="hold"/>
                                        <p:tgtEl>
                                          <p:spTgt spid="55299">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529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38680" y="427038"/>
            <a:ext cx="8226425" cy="1013835"/>
          </a:xfrm>
        </p:spPr>
        <p:txBody>
          <a:bodyPr/>
          <a:lstStyle/>
          <a:p>
            <a:pPr marL="914400" indent="-914400"/>
            <a:r>
              <a:rPr lang="en-US" sz="4000" dirty="0" smtClean="0"/>
              <a:t>The “Triptych”: eyes on READER</a:t>
            </a:r>
            <a:r>
              <a:rPr lang="en-US" sz="4400" dirty="0" smtClean="0"/>
              <a:t/>
            </a:r>
            <a:br>
              <a:rPr lang="en-US" sz="4400" dirty="0" smtClean="0"/>
            </a:br>
            <a:r>
              <a:rPr lang="en-US" dirty="0" smtClean="0"/>
              <a:t>Combatting “oppressive” interpretations</a:t>
            </a:r>
            <a:endParaRPr lang="en-US" sz="2000" dirty="0"/>
          </a:p>
        </p:txBody>
      </p:sp>
      <p:grpSp>
        <p:nvGrpSpPr>
          <p:cNvPr id="14" name="Group 13"/>
          <p:cNvGrpSpPr/>
          <p:nvPr/>
        </p:nvGrpSpPr>
        <p:grpSpPr>
          <a:xfrm>
            <a:off x="198098" y="1914236"/>
            <a:ext cx="6770848" cy="4555380"/>
            <a:chOff x="198098" y="1914236"/>
            <a:chExt cx="6770848" cy="4555380"/>
          </a:xfrm>
        </p:grpSpPr>
        <p:grpSp>
          <p:nvGrpSpPr>
            <p:cNvPr id="3" name="Group 2"/>
            <p:cNvGrpSpPr/>
            <p:nvPr/>
          </p:nvGrpSpPr>
          <p:grpSpPr>
            <a:xfrm>
              <a:off x="198098" y="1914236"/>
              <a:ext cx="4184733" cy="2300763"/>
              <a:chOff x="198098" y="1914236"/>
              <a:chExt cx="4184733" cy="2300763"/>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098" y="1914236"/>
                <a:ext cx="4184733" cy="2300763"/>
              </a:xfrm>
              <a:prstGeom prst="rect">
                <a:avLst/>
              </a:prstGeom>
              <a:ln>
                <a:noFill/>
              </a:ln>
              <a:effectLst>
                <a:softEdge rad="112500"/>
              </a:effectLst>
            </p:spPr>
          </p:pic>
          <p:sp>
            <p:nvSpPr>
              <p:cNvPr id="2" name="TextBox 1"/>
              <p:cNvSpPr txBox="1"/>
              <p:nvPr/>
            </p:nvSpPr>
            <p:spPr>
              <a:xfrm>
                <a:off x="441783" y="3499165"/>
                <a:ext cx="2173888" cy="523220"/>
              </a:xfrm>
              <a:prstGeom prst="rect">
                <a:avLst/>
              </a:prstGeom>
            </p:spPr>
            <p:style>
              <a:lnRef idx="0">
                <a:scrgbClr r="0" g="0" b="0"/>
              </a:lnRef>
              <a:fillRef idx="1002">
                <a:schemeClr val="dk2"/>
              </a:fillRef>
              <a:effectRef idx="0">
                <a:scrgbClr r="0" g="0" b="0"/>
              </a:effectRef>
              <a:fontRef idx="major"/>
            </p:style>
            <p:txBody>
              <a:bodyPr wrap="square" rtlCol="0">
                <a:spAutoFit/>
              </a:bodyPr>
              <a:lstStyle/>
              <a:p>
                <a:pPr algn="ctr"/>
                <a:r>
                  <a:rPr lang="en-US" sz="2800" dirty="0" smtClean="0">
                    <a:solidFill>
                      <a:srgbClr val="920000"/>
                    </a:solidFill>
                  </a:rPr>
                  <a:t>CONTEXT</a:t>
                </a:r>
                <a:endParaRPr lang="en-US" dirty="0">
                  <a:solidFill>
                    <a:srgbClr val="920000"/>
                  </a:solidFill>
                </a:endParaRPr>
              </a:p>
            </p:txBody>
          </p:sp>
        </p:grpSp>
        <p:grpSp>
          <p:nvGrpSpPr>
            <p:cNvPr id="10" name="Group 9"/>
            <p:cNvGrpSpPr/>
            <p:nvPr/>
          </p:nvGrpSpPr>
          <p:grpSpPr>
            <a:xfrm>
              <a:off x="2438399" y="2175164"/>
              <a:ext cx="4530547" cy="4294452"/>
              <a:chOff x="2803019" y="3190073"/>
              <a:chExt cx="4133850" cy="3053412"/>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3019" y="3190073"/>
                <a:ext cx="4133850" cy="3053412"/>
              </a:xfrm>
              <a:prstGeom prst="rect">
                <a:avLst/>
              </a:prstGeom>
              <a:ln>
                <a:noFill/>
              </a:ln>
              <a:effectLst>
                <a:softEdge rad="112500"/>
              </a:effectLst>
            </p:spPr>
          </p:pic>
          <p:sp>
            <p:nvSpPr>
              <p:cNvPr id="8" name="TextBox 7"/>
              <p:cNvSpPr txBox="1"/>
              <p:nvPr/>
            </p:nvSpPr>
            <p:spPr>
              <a:xfrm>
                <a:off x="3704360" y="5512300"/>
                <a:ext cx="1745672" cy="584775"/>
              </a:xfrm>
              <a:prstGeom prst="rect">
                <a:avLst/>
              </a:prstGeom>
            </p:spPr>
            <p:style>
              <a:lnRef idx="0">
                <a:scrgbClr r="0" g="0" b="0"/>
              </a:lnRef>
              <a:fillRef idx="1002">
                <a:schemeClr val="dk2"/>
              </a:fillRef>
              <a:effectRef idx="0">
                <a:scrgbClr r="0" g="0" b="0"/>
              </a:effectRef>
              <a:fontRef idx="major"/>
            </p:style>
            <p:txBody>
              <a:bodyPr wrap="square" rtlCol="0">
                <a:spAutoFit/>
              </a:bodyPr>
              <a:lstStyle/>
              <a:p>
                <a:pPr algn="ctr"/>
                <a:r>
                  <a:rPr lang="en-US" sz="3200" dirty="0" smtClean="0">
                    <a:solidFill>
                      <a:srgbClr val="920000"/>
                    </a:solidFill>
                  </a:rPr>
                  <a:t>TEXT</a:t>
                </a:r>
                <a:endParaRPr lang="en-US" dirty="0">
                  <a:solidFill>
                    <a:srgbClr val="920000"/>
                  </a:solidFill>
                </a:endParaRPr>
              </a:p>
            </p:txBody>
          </p:sp>
        </p:grpSp>
      </p:grpSp>
      <p:grpSp>
        <p:nvGrpSpPr>
          <p:cNvPr id="11" name="Group 10"/>
          <p:cNvGrpSpPr/>
          <p:nvPr/>
        </p:nvGrpSpPr>
        <p:grpSpPr>
          <a:xfrm flipH="1">
            <a:off x="6072557" y="3897404"/>
            <a:ext cx="2590802" cy="2547720"/>
            <a:chOff x="6305550" y="3276600"/>
            <a:chExt cx="2609850" cy="3053412"/>
          </a:xfrm>
        </p:grpSpPr>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r="10372" b="26860"/>
            <a:stretch/>
          </p:blipFill>
          <p:spPr>
            <a:xfrm>
              <a:off x="6305550" y="3276600"/>
              <a:ext cx="2609850" cy="3053412"/>
            </a:xfrm>
            <a:prstGeom prst="rect">
              <a:avLst/>
            </a:prstGeom>
            <a:ln>
              <a:noFill/>
            </a:ln>
            <a:effectLst>
              <a:softEdge rad="112500"/>
            </a:effectLst>
          </p:spPr>
        </p:pic>
        <p:sp>
          <p:nvSpPr>
            <p:cNvPr id="9" name="TextBox 8"/>
            <p:cNvSpPr txBox="1"/>
            <p:nvPr/>
          </p:nvSpPr>
          <p:spPr>
            <a:xfrm>
              <a:off x="6748895" y="5510491"/>
              <a:ext cx="1916209" cy="584775"/>
            </a:xfrm>
            <a:prstGeom prst="rect">
              <a:avLst/>
            </a:prstGeom>
          </p:spPr>
          <p:style>
            <a:lnRef idx="0">
              <a:scrgbClr r="0" g="0" b="0"/>
            </a:lnRef>
            <a:fillRef idx="1002">
              <a:schemeClr val="dk2"/>
            </a:fillRef>
            <a:effectRef idx="0">
              <a:scrgbClr r="0" g="0" b="0"/>
            </a:effectRef>
            <a:fontRef idx="major"/>
          </p:style>
          <p:txBody>
            <a:bodyPr wrap="square" rtlCol="0">
              <a:spAutoFit/>
            </a:bodyPr>
            <a:lstStyle/>
            <a:p>
              <a:r>
                <a:rPr lang="en-US" sz="3200" dirty="0" smtClean="0">
                  <a:solidFill>
                    <a:srgbClr val="920000"/>
                  </a:solidFill>
                </a:rPr>
                <a:t>READER</a:t>
              </a:r>
              <a:endParaRPr lang="en-US" dirty="0">
                <a:solidFill>
                  <a:srgbClr val="920000"/>
                </a:solidFill>
              </a:endParaRPr>
            </a:p>
          </p:txBody>
        </p:sp>
      </p:grpSp>
      <p:sp>
        <p:nvSpPr>
          <p:cNvPr id="7" name="TextBox 6"/>
          <p:cNvSpPr txBox="1"/>
          <p:nvPr/>
        </p:nvSpPr>
        <p:spPr>
          <a:xfrm>
            <a:off x="0" y="1829628"/>
            <a:ext cx="8945902" cy="1661993"/>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dirty="0" smtClean="0"/>
              <a:t>Text: doesn’t exist except in Readers’ experience/use of it</a:t>
            </a:r>
          </a:p>
          <a:p>
            <a:pPr marL="742950" lvl="1" indent="-285750">
              <a:spcBef>
                <a:spcPts val="1200"/>
              </a:spcBef>
              <a:buFont typeface="Arial" panose="020B0604020202020204" pitchFamily="34" charset="0"/>
              <a:buChar char="•"/>
            </a:pPr>
            <a:r>
              <a:rPr lang="en-US" sz="2000" dirty="0" smtClean="0"/>
              <a:t>HC Interpreters’ (</a:t>
            </a:r>
            <a:r>
              <a:rPr lang="en-US" sz="2000" dirty="0" err="1" smtClean="0"/>
              <a:t>mis</a:t>
            </a:r>
            <a:r>
              <a:rPr lang="en-US" sz="2000" dirty="0" smtClean="0"/>
              <a:t>)use of Texts to justify “oppressive status quo”</a:t>
            </a:r>
          </a:p>
          <a:p>
            <a:pPr marL="742950" lvl="1" indent="-285750">
              <a:spcBef>
                <a:spcPts val="1200"/>
              </a:spcBef>
              <a:buFont typeface="Arial" panose="020B0604020202020204" pitchFamily="34" charset="0"/>
              <a:buChar char="•"/>
            </a:pPr>
            <a:r>
              <a:rPr lang="en-US" sz="2000" dirty="0" smtClean="0"/>
              <a:t>Postmodern Critics’ ideological framework supplants the theological agenda of the </a:t>
            </a:r>
            <a:r>
              <a:rPr lang="en-US" sz="2000" dirty="0" err="1" smtClean="0"/>
              <a:t>BiblicalText</a:t>
            </a:r>
            <a:r>
              <a:rPr lang="en-US" sz="2000" dirty="0" smtClean="0"/>
              <a:t> (e.g., “sin-grace;” Law-Gospel)</a:t>
            </a:r>
          </a:p>
        </p:txBody>
      </p:sp>
    </p:spTree>
    <p:extLst>
      <p:ext uri="{BB962C8B-B14F-4D97-AF65-F5344CB8AC3E}">
        <p14:creationId xmlns:p14="http://schemas.microsoft.com/office/powerpoint/2010/main" val="428349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1"/>
                                        </p:tgtEl>
                                      </p:cBhvr>
                                      <p:by x="150000" y="150000"/>
                                    </p:animScale>
                                  </p:childTnLst>
                                </p:cTn>
                              </p:par>
                              <p:par>
                                <p:cTn id="7" presetID="47"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anim calcmode="lin" valueType="num">
                                      <p:cBhvr>
                                        <p:cTn id="10" dur="2000" fill="hold"/>
                                        <p:tgtEl>
                                          <p:spTgt spid="7"/>
                                        </p:tgtEl>
                                        <p:attrNameLst>
                                          <p:attrName>ppt_x</p:attrName>
                                        </p:attrNameLst>
                                      </p:cBhvr>
                                      <p:tavLst>
                                        <p:tav tm="0">
                                          <p:val>
                                            <p:strVal val="#ppt_x"/>
                                          </p:val>
                                        </p:tav>
                                        <p:tav tm="100000">
                                          <p:val>
                                            <p:strVal val="#ppt_x"/>
                                          </p:val>
                                        </p:tav>
                                      </p:tavLst>
                                    </p:anim>
                                    <p:anim calcmode="lin" valueType="num">
                                      <p:cBhvr>
                                        <p:cTn id="11" dur="2000" fill="hold"/>
                                        <p:tgtEl>
                                          <p:spTgt spid="7"/>
                                        </p:tgtEl>
                                        <p:attrNameLst>
                                          <p:attrName>ppt_y</p:attrName>
                                        </p:attrNameLst>
                                      </p:cBhvr>
                                      <p:tavLst>
                                        <p:tav tm="0">
                                          <p:val>
                                            <p:strVal val="#ppt_y-.1"/>
                                          </p:val>
                                        </p:tav>
                                        <p:tav tm="100000">
                                          <p:val>
                                            <p:strVal val="#ppt_y"/>
                                          </p:val>
                                        </p:tav>
                                      </p:tavLst>
                                    </p:anim>
                                  </p:childTnLst>
                                </p:cTn>
                              </p:par>
                              <p:par>
                                <p:cTn id="12" presetID="9" presetClass="emph" presetSubtype="0" nodeType="withEffect">
                                  <p:stCondLst>
                                    <p:cond delay="0"/>
                                  </p:stCondLst>
                                  <p:childTnLst>
                                    <p:set>
                                      <p:cBhvr rctx="PPT">
                                        <p:cTn id="13" dur="indefinite"/>
                                        <p:tgtEl>
                                          <p:spTgt spid="14"/>
                                        </p:tgtEl>
                                        <p:attrNameLst>
                                          <p:attrName>style.opacity</p:attrName>
                                        </p:attrNameLst>
                                      </p:cBhvr>
                                      <p:to>
                                        <p:strVal val="0.15"/>
                                      </p:to>
                                    </p:set>
                                    <p:animEffect filter="image" prLst="opacity: 0.15">
                                      <p:cBhvr rctx="IE">
                                        <p:cTn id="14" dur="indefinite"/>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195" y="136092"/>
            <a:ext cx="8226425" cy="695180"/>
          </a:xfrm>
        </p:spPr>
        <p:txBody>
          <a:bodyPr/>
          <a:lstStyle/>
          <a:p>
            <a:r>
              <a:rPr lang="en-US" dirty="0" smtClean="0"/>
              <a:t>Example 3: Post-Colonial Criticism</a:t>
            </a:r>
            <a:endParaRPr lang="en-US" dirty="0"/>
          </a:p>
        </p:txBody>
      </p:sp>
      <p:sp>
        <p:nvSpPr>
          <p:cNvPr id="3" name="Content Placeholder 2"/>
          <p:cNvSpPr>
            <a:spLocks noGrp="1"/>
          </p:cNvSpPr>
          <p:nvPr>
            <p:ph idx="1"/>
          </p:nvPr>
        </p:nvSpPr>
        <p:spPr>
          <a:xfrm>
            <a:off x="133783" y="932729"/>
            <a:ext cx="8759248" cy="5052435"/>
          </a:xfrm>
        </p:spPr>
        <p:txBody>
          <a:bodyPr/>
          <a:lstStyle/>
          <a:p>
            <a:r>
              <a:rPr lang="en-US" dirty="0" smtClean="0"/>
              <a:t>Postcolonial critic’s “lens”: The </a:t>
            </a:r>
            <a:r>
              <a:rPr lang="en-US" dirty="0"/>
              <a:t>West versus the “Rest”</a:t>
            </a:r>
          </a:p>
          <a:p>
            <a:r>
              <a:rPr lang="en-US" dirty="0" smtClean="0"/>
              <a:t>Bible: among the “Western ‘documents’ of power”</a:t>
            </a:r>
          </a:p>
          <a:p>
            <a:pPr marL="0" indent="0" algn="ctr">
              <a:spcBef>
                <a:spcPts val="1200"/>
              </a:spcBef>
              <a:buNone/>
            </a:pPr>
            <a:r>
              <a:rPr lang="en-US" sz="2000" dirty="0" smtClean="0">
                <a:solidFill>
                  <a:srgbClr val="FFFF00"/>
                </a:solidFill>
              </a:rPr>
              <a:t>“</a:t>
            </a:r>
            <a:r>
              <a:rPr lang="en-US" sz="2000" dirty="0" err="1" smtClean="0">
                <a:solidFill>
                  <a:srgbClr val="FFFF00"/>
                </a:solidFill>
              </a:rPr>
              <a:t>Postcolonialism</a:t>
            </a:r>
            <a:r>
              <a:rPr lang="en-US" sz="2000" dirty="0" smtClean="0">
                <a:solidFill>
                  <a:srgbClr val="FFFF00"/>
                </a:solidFill>
              </a:rPr>
              <a:t> is a critical theory that tries…to critique knowledge acquired and influenced by…[racism, the superiority of the West over the Other]…and to retrieve and construct the knowledge of the Other that has been distorted, neglected, or suppressed in the West.” (Kim, 164)</a:t>
            </a:r>
          </a:p>
          <a:p>
            <a:pPr>
              <a:spcBef>
                <a:spcPts val="1800"/>
              </a:spcBef>
            </a:pPr>
            <a:r>
              <a:rPr lang="en-US" dirty="0" smtClean="0"/>
              <a:t>Book of Judges: e.g., 2:11-15</a:t>
            </a:r>
          </a:p>
          <a:p>
            <a:pPr lvl="1">
              <a:spcBef>
                <a:spcPts val="1200"/>
              </a:spcBef>
            </a:pPr>
            <a:r>
              <a:rPr lang="en-US" sz="2000" dirty="0"/>
              <a:t>Postcolonial take: </a:t>
            </a:r>
            <a:endParaRPr lang="en-US" sz="2000" dirty="0" smtClean="0"/>
          </a:p>
          <a:p>
            <a:pPr lvl="2"/>
            <a:r>
              <a:rPr lang="en-US" sz="1800" dirty="0" smtClean="0"/>
              <a:t>The “Other” = The Canaanites, construed as “enemy”</a:t>
            </a:r>
          </a:p>
          <a:p>
            <a:pPr lvl="2"/>
            <a:r>
              <a:rPr lang="en-US" sz="1800" u="sng" dirty="0" smtClean="0"/>
              <a:t>Text</a:t>
            </a:r>
            <a:r>
              <a:rPr lang="en-US" sz="1800" dirty="0" smtClean="0"/>
              <a:t>: “to justify the conquest and ownership of the land” (Kim, 175)</a:t>
            </a:r>
          </a:p>
          <a:p>
            <a:pPr lvl="2"/>
            <a:r>
              <a:rPr lang="en-US" sz="1800" u="sng" dirty="0" smtClean="0"/>
              <a:t>Text</a:t>
            </a:r>
            <a:r>
              <a:rPr lang="en-US" sz="1800" dirty="0" smtClean="0"/>
              <a:t>: </a:t>
            </a:r>
            <a:r>
              <a:rPr lang="en-US" sz="1800" b="1" dirty="0" smtClean="0"/>
              <a:t>human, political</a:t>
            </a:r>
            <a:r>
              <a:rPr lang="en-US" sz="1800" dirty="0" smtClean="0"/>
              <a:t> word</a:t>
            </a:r>
          </a:p>
          <a:p>
            <a:pPr lvl="2"/>
            <a:r>
              <a:rPr lang="en-US" sz="1800" u="sng" dirty="0" smtClean="0"/>
              <a:t>Western Interpreters</a:t>
            </a:r>
            <a:r>
              <a:rPr lang="en-US" sz="1800" dirty="0" smtClean="0"/>
              <a:t>: to justify West’s conquest of the Rest</a:t>
            </a:r>
            <a:endParaRPr lang="en-US" sz="2000" dirty="0" smtClean="0"/>
          </a:p>
          <a:p>
            <a:pPr lvl="1">
              <a:spcBef>
                <a:spcPts val="1200"/>
              </a:spcBef>
            </a:pPr>
            <a:r>
              <a:rPr lang="en-US" sz="2000" dirty="0" smtClean="0"/>
              <a:t>Ideology of the Reader vs. Theology of the </a:t>
            </a:r>
            <a:r>
              <a:rPr lang="en-US" sz="2000" i="1" dirty="0"/>
              <a:t>T</a:t>
            </a:r>
            <a:r>
              <a:rPr lang="en-US" sz="2000" i="1" dirty="0" smtClean="0"/>
              <a:t>ext</a:t>
            </a:r>
            <a:endParaRPr lang="en-US" sz="2000" dirty="0" smtClean="0"/>
          </a:p>
          <a:p>
            <a:pPr lvl="2"/>
            <a:r>
              <a:rPr lang="en-US" sz="1800" dirty="0" smtClean="0"/>
              <a:t>Us: idols; seeking what is “right in our own eyes”; repentance</a:t>
            </a:r>
          </a:p>
          <a:p>
            <a:pPr lvl="2"/>
            <a:r>
              <a:rPr lang="en-US" sz="1800" dirty="0" smtClean="0"/>
              <a:t>God</a:t>
            </a:r>
            <a:r>
              <a:rPr lang="en-US" sz="1800" dirty="0"/>
              <a:t>: judges the living &amp; the </a:t>
            </a:r>
            <a:r>
              <a:rPr lang="en-US" sz="1800" dirty="0" smtClean="0"/>
              <a:t>dead; faithful </a:t>
            </a:r>
            <a:r>
              <a:rPr lang="en-US" sz="1800" dirty="0"/>
              <a:t>to covenant </a:t>
            </a:r>
            <a:r>
              <a:rPr lang="en-US" sz="1800" dirty="0" smtClean="0"/>
              <a:t>promises</a:t>
            </a:r>
            <a:endParaRPr lang="en-US" sz="1800" dirty="0"/>
          </a:p>
        </p:txBody>
      </p:sp>
    </p:spTree>
    <p:extLst>
      <p:ext uri="{BB962C8B-B14F-4D97-AF65-F5344CB8AC3E}">
        <p14:creationId xmlns:p14="http://schemas.microsoft.com/office/powerpoint/2010/main" val="230885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29671" y="471345"/>
            <a:ext cx="7731991" cy="775566"/>
          </a:xfrm>
          <a:prstGeom prst="rect">
            <a:avLst/>
          </a:prstGeom>
        </p:spPr>
        <p:txBody>
          <a:bodyPr/>
          <a:lst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a:lstStyle>
          <a:p>
            <a:pPr marL="234950" indent="-234950"/>
            <a:r>
              <a:rPr lang="en-US" kern="0" dirty="0" smtClean="0">
                <a:sym typeface="Wingdings" panose="05000000000000000000" pitchFamily="2" charset="2"/>
              </a:rPr>
              <a:t>Postmodern Approaches: disgruntled “children” of Historical Criticism:</a:t>
            </a:r>
            <a:endParaRPr lang="en-US" kern="0" dirty="0"/>
          </a:p>
        </p:txBody>
      </p:sp>
      <p:sp>
        <p:nvSpPr>
          <p:cNvPr id="3" name="Rectangle 3"/>
          <p:cNvSpPr txBox="1">
            <a:spLocks noChangeArrowheads="1"/>
          </p:cNvSpPr>
          <p:nvPr/>
        </p:nvSpPr>
        <p:spPr>
          <a:xfrm>
            <a:off x="443344" y="1884219"/>
            <a:ext cx="8395855" cy="4518891"/>
          </a:xfrm>
          <a:prstGeom prst="rect">
            <a:avLst/>
          </a:prstGeom>
        </p:spPr>
        <p:txBody>
          <a:bodyPr/>
          <a:lst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a:lstStyle>
          <a:p>
            <a:pPr>
              <a:spcBef>
                <a:spcPts val="1800"/>
              </a:spcBef>
            </a:pPr>
            <a:r>
              <a:rPr lang="en-US" kern="1200" dirty="0" smtClean="0">
                <a:latin typeface="Arial" charset="0"/>
                <a:cs typeface="Arial" charset="0"/>
                <a:sym typeface="Wingdings" panose="05000000000000000000" pitchFamily="2" charset="2"/>
              </a:rPr>
              <a:t>John Collins, on </a:t>
            </a:r>
            <a:r>
              <a:rPr lang="en-US" kern="1200" dirty="0" smtClean="0">
                <a:latin typeface="Arial" charset="0"/>
                <a:cs typeface="Arial" charset="0"/>
              </a:rPr>
              <a:t>David Clines’ ideological criticism:</a:t>
            </a:r>
            <a:endParaRPr lang="en-US" sz="4400" kern="0" dirty="0" smtClean="0">
              <a:sym typeface="Wingdings" panose="05000000000000000000" pitchFamily="2" charset="2"/>
            </a:endParaRPr>
          </a:p>
          <a:p>
            <a:pPr marL="114300" indent="0" algn="ctr">
              <a:spcBef>
                <a:spcPts val="1800"/>
              </a:spcBef>
              <a:buNone/>
            </a:pPr>
            <a:r>
              <a:rPr lang="en-US" kern="1200" dirty="0" smtClean="0">
                <a:solidFill>
                  <a:srgbClr val="FFFF00"/>
                </a:solidFill>
                <a:latin typeface="Arial" charset="0"/>
                <a:cs typeface="Arial" charset="0"/>
              </a:rPr>
              <a:t>“All of this, it seems to me, can be construed as pushing historical criticism to its logical conclusions, in a way that historical critics have historically failed to do. The skepticism and suspicion that Clines directs towards the Biblical text are analogue of the suspicion of contemporary philosophers towards Enlightenment ideals, or towards any ideals for that matter.” (</a:t>
            </a:r>
            <a:r>
              <a:rPr lang="en-US" kern="0" dirty="0" smtClean="0">
                <a:solidFill>
                  <a:srgbClr val="FFFF00"/>
                </a:solidFill>
              </a:rPr>
              <a:t>Collins, </a:t>
            </a:r>
            <a:r>
              <a:rPr lang="en-US" i="1" kern="0" dirty="0" smtClean="0">
                <a:solidFill>
                  <a:srgbClr val="FFFF00"/>
                </a:solidFill>
              </a:rPr>
              <a:t>The Bible after Babel</a:t>
            </a:r>
            <a:r>
              <a:rPr lang="en-US" kern="0" dirty="0" smtClean="0">
                <a:solidFill>
                  <a:srgbClr val="FFFF00"/>
                </a:solidFill>
              </a:rPr>
              <a:t>, 25</a:t>
            </a:r>
            <a:r>
              <a:rPr lang="en-US" kern="1200" dirty="0" smtClean="0">
                <a:solidFill>
                  <a:srgbClr val="FFFF00"/>
                </a:solidFill>
                <a:latin typeface="Arial" charset="0"/>
                <a:cs typeface="Arial" charset="0"/>
              </a:rPr>
              <a:t>)</a:t>
            </a:r>
          </a:p>
          <a:p>
            <a:pPr>
              <a:spcBef>
                <a:spcPts val="1800"/>
              </a:spcBef>
            </a:pPr>
            <a:r>
              <a:rPr lang="en-US" kern="0" dirty="0">
                <a:sym typeface="Wingdings" panose="05000000000000000000" pitchFamily="2" charset="2"/>
              </a:rPr>
              <a:t>Radical Skepticism </a:t>
            </a:r>
            <a:r>
              <a:rPr lang="en-US" sz="2000" kern="0" dirty="0" smtClean="0">
                <a:sym typeface="Wingdings" panose="05000000000000000000" pitchFamily="2" charset="2"/>
              </a:rPr>
              <a:t>(vs. radical appreciation)</a:t>
            </a:r>
            <a:endParaRPr lang="en-US" sz="2000" kern="0" dirty="0">
              <a:sym typeface="Wingdings" panose="05000000000000000000" pitchFamily="2" charset="2"/>
            </a:endParaRPr>
          </a:p>
          <a:p>
            <a:pPr>
              <a:spcBef>
                <a:spcPts val="1800"/>
              </a:spcBef>
            </a:pPr>
            <a:r>
              <a:rPr lang="en-US" kern="0" dirty="0">
                <a:sym typeface="Wingdings" panose="05000000000000000000" pitchFamily="2" charset="2"/>
              </a:rPr>
              <a:t>Practicing a belief in the (corrupt) humanity of </a:t>
            </a:r>
            <a:r>
              <a:rPr lang="en-US" kern="0" dirty="0" smtClean="0">
                <a:sym typeface="Wingdings" panose="05000000000000000000" pitchFamily="2" charset="2"/>
              </a:rPr>
              <a:t>Scripture </a:t>
            </a:r>
            <a:r>
              <a:rPr lang="en-US" sz="2000" kern="0" dirty="0" smtClean="0">
                <a:latin typeface="Arial" charset="0"/>
                <a:cs typeface="Arial" charset="0"/>
                <a:sym typeface="Wingdings" panose="05000000000000000000" pitchFamily="2" charset="2"/>
              </a:rPr>
              <a:t>(vs. Divine and Human natures of Scripture held together)</a:t>
            </a:r>
            <a:endParaRPr lang="en-US" sz="2000" dirty="0">
              <a:latin typeface="Arial" charset="0"/>
              <a:cs typeface="Arial" charset="0"/>
              <a:sym typeface="Wingdings" panose="05000000000000000000" pitchFamily="2" charset="2"/>
            </a:endParaRPr>
          </a:p>
          <a:p>
            <a:pPr marL="114300" indent="0">
              <a:spcBef>
                <a:spcPts val="1800"/>
              </a:spcBef>
              <a:buNone/>
            </a:pPr>
            <a:endParaRPr lang="en-US" kern="0" dirty="0"/>
          </a:p>
        </p:txBody>
      </p:sp>
    </p:spTree>
    <p:extLst>
      <p:ext uri="{BB962C8B-B14F-4D97-AF65-F5344CB8AC3E}">
        <p14:creationId xmlns:p14="http://schemas.microsoft.com/office/powerpoint/2010/main" val="187935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29671" y="570307"/>
            <a:ext cx="7731991" cy="775566"/>
          </a:xfrm>
          <a:prstGeom prst="rect">
            <a:avLst/>
          </a:prstGeom>
        </p:spPr>
        <p:txBody>
          <a:bodyPr/>
          <a:lst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a:lstStyle>
          <a:p>
            <a:pPr marL="234950" indent="-234950"/>
            <a:r>
              <a:rPr lang="en-US" sz="4000" kern="0" dirty="0" smtClean="0">
                <a:sym typeface="Wingdings" panose="05000000000000000000" pitchFamily="2" charset="2"/>
              </a:rPr>
              <a:t>Who “deconstructs” whom?</a:t>
            </a:r>
            <a:endParaRPr lang="en-US" sz="4000" kern="0" dirty="0"/>
          </a:p>
        </p:txBody>
      </p:sp>
      <p:sp>
        <p:nvSpPr>
          <p:cNvPr id="3" name="Rectangle 3"/>
          <p:cNvSpPr txBox="1">
            <a:spLocks noChangeArrowheads="1"/>
          </p:cNvSpPr>
          <p:nvPr/>
        </p:nvSpPr>
        <p:spPr>
          <a:xfrm>
            <a:off x="292181" y="1782619"/>
            <a:ext cx="8606970" cy="4518891"/>
          </a:xfrm>
          <a:prstGeom prst="rect">
            <a:avLst/>
          </a:prstGeom>
        </p:spPr>
        <p:txBody>
          <a:bodyPr/>
          <a:lst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a:lstStyle>
          <a:p>
            <a:pPr>
              <a:spcBef>
                <a:spcPts val="1800"/>
              </a:spcBef>
            </a:pPr>
            <a:r>
              <a:rPr lang="en-US" sz="2800" b="1" u="sng" kern="1200" dirty="0" smtClean="0">
                <a:latin typeface="Arial" charset="0"/>
                <a:cs typeface="Arial" charset="0"/>
                <a:sym typeface="Wingdings" panose="05000000000000000000" pitchFamily="2" charset="2"/>
              </a:rPr>
              <a:t>Historical Critic</a:t>
            </a:r>
            <a:r>
              <a:rPr lang="en-US" sz="2800" b="1" kern="1200" dirty="0" smtClean="0">
                <a:latin typeface="Arial" charset="0"/>
                <a:cs typeface="Arial" charset="0"/>
                <a:sym typeface="Wingdings" panose="05000000000000000000" pitchFamily="2" charset="2"/>
              </a:rPr>
              <a:t> </a:t>
            </a:r>
            <a:r>
              <a:rPr lang="en-US" kern="1200" dirty="0" smtClean="0">
                <a:latin typeface="Arial" charset="0"/>
                <a:cs typeface="Arial" charset="0"/>
                <a:sym typeface="Wingdings" panose="05000000000000000000" pitchFamily="2" charset="2"/>
              </a:rPr>
              <a:t>seeks to deconstruct </a:t>
            </a:r>
            <a:r>
              <a:rPr lang="en-US" dirty="0" smtClean="0">
                <a:latin typeface="Arial" charset="0"/>
                <a:cs typeface="Arial" charset="0"/>
                <a:sym typeface="Wingdings" panose="05000000000000000000" pitchFamily="2" charset="2"/>
              </a:rPr>
              <a:t>the Biblical T</a:t>
            </a:r>
            <a:r>
              <a:rPr lang="en-US" kern="1200" dirty="0" smtClean="0">
                <a:latin typeface="Arial" charset="0"/>
                <a:cs typeface="Arial" charset="0"/>
                <a:sym typeface="Wingdings" panose="05000000000000000000" pitchFamily="2" charset="2"/>
              </a:rPr>
              <a:t>ext</a:t>
            </a:r>
          </a:p>
          <a:p>
            <a:pPr>
              <a:spcBef>
                <a:spcPts val="3000"/>
              </a:spcBef>
            </a:pPr>
            <a:r>
              <a:rPr lang="en-US" sz="2800" b="1" u="sng" dirty="0" smtClean="0">
                <a:latin typeface="Arial" charset="0"/>
                <a:cs typeface="Arial" charset="0"/>
                <a:sym typeface="Wingdings" panose="05000000000000000000" pitchFamily="2" charset="2"/>
              </a:rPr>
              <a:t>Postmodern Critic</a:t>
            </a:r>
            <a:r>
              <a:rPr lang="en-US" sz="2800" b="1" dirty="0" smtClean="0">
                <a:latin typeface="Arial" charset="0"/>
                <a:cs typeface="Arial" charset="0"/>
                <a:sym typeface="Wingdings" panose="05000000000000000000" pitchFamily="2" charset="2"/>
              </a:rPr>
              <a:t> </a:t>
            </a:r>
            <a:r>
              <a:rPr lang="en-US" dirty="0" smtClean="0">
                <a:latin typeface="Arial" charset="0"/>
                <a:cs typeface="Arial" charset="0"/>
                <a:sym typeface="Wingdings" panose="05000000000000000000" pitchFamily="2" charset="2"/>
              </a:rPr>
              <a:t>seeks to deconstruct:</a:t>
            </a:r>
          </a:p>
          <a:p>
            <a:pPr lvl="1">
              <a:spcBef>
                <a:spcPts val="1800"/>
              </a:spcBef>
              <a:buFontTx/>
              <a:buChar char="–"/>
            </a:pPr>
            <a:r>
              <a:rPr lang="en-US" dirty="0" smtClean="0">
                <a:latin typeface="Arial" charset="0"/>
                <a:cs typeface="Arial" charset="0"/>
                <a:sym typeface="Wingdings" panose="05000000000000000000" pitchFamily="2" charset="2"/>
              </a:rPr>
              <a:t>Ideology of the Text</a:t>
            </a:r>
          </a:p>
          <a:p>
            <a:pPr lvl="1">
              <a:spcBef>
                <a:spcPts val="1800"/>
              </a:spcBef>
              <a:buFontTx/>
              <a:buChar char="–"/>
            </a:pPr>
            <a:r>
              <a:rPr lang="en-US" dirty="0" smtClean="0">
                <a:latin typeface="Arial" charset="0"/>
                <a:sym typeface="Wingdings" panose="05000000000000000000" pitchFamily="2" charset="2"/>
              </a:rPr>
              <a:t>Ideology of the Interpreter &amp; </a:t>
            </a:r>
            <a:r>
              <a:rPr lang="en-US" i="1" dirty="0" smtClean="0">
                <a:latin typeface="Arial" charset="0"/>
                <a:sym typeface="Wingdings" panose="05000000000000000000" pitchFamily="2" charset="2"/>
              </a:rPr>
              <a:t>status quo</a:t>
            </a:r>
          </a:p>
          <a:p>
            <a:pPr>
              <a:spcBef>
                <a:spcPts val="3000"/>
              </a:spcBef>
            </a:pPr>
            <a:r>
              <a:rPr lang="en-US" sz="2800" b="1" u="sng" kern="0" dirty="0" smtClean="0">
                <a:sym typeface="Wingdings" panose="05000000000000000000" pitchFamily="2" charset="2"/>
              </a:rPr>
              <a:t>Scripture</a:t>
            </a:r>
            <a:r>
              <a:rPr lang="en-US" sz="2800" kern="0" dirty="0" smtClean="0">
                <a:sym typeface="Wingdings" panose="05000000000000000000" pitchFamily="2" charset="2"/>
              </a:rPr>
              <a:t>: 	</a:t>
            </a:r>
          </a:p>
          <a:p>
            <a:pPr marL="0" indent="0">
              <a:spcBef>
                <a:spcPts val="1800"/>
              </a:spcBef>
              <a:buNone/>
            </a:pPr>
            <a:r>
              <a:rPr lang="en-US" kern="0" dirty="0">
                <a:sym typeface="Wingdings" panose="05000000000000000000" pitchFamily="2" charset="2"/>
              </a:rPr>
              <a:t>	</a:t>
            </a:r>
            <a:r>
              <a:rPr lang="en-US" kern="0" dirty="0" smtClean="0">
                <a:sym typeface="Wingdings" panose="05000000000000000000" pitchFamily="2" charset="2"/>
              </a:rPr>
              <a:t>Law: “deconstructs</a:t>
            </a:r>
            <a:r>
              <a:rPr lang="en-US" kern="0" dirty="0">
                <a:sym typeface="Wingdings" panose="05000000000000000000" pitchFamily="2" charset="2"/>
              </a:rPr>
              <a:t>” </a:t>
            </a:r>
            <a:r>
              <a:rPr lang="en-US" b="1" u="sng" kern="0" dirty="0" smtClean="0">
                <a:sym typeface="Wingdings" panose="05000000000000000000" pitchFamily="2" charset="2"/>
              </a:rPr>
              <a:t>us</a:t>
            </a:r>
            <a:r>
              <a:rPr lang="en-US" b="1" i="1" kern="0" dirty="0">
                <a:sym typeface="Wingdings" panose="05000000000000000000" pitchFamily="2" charset="2"/>
              </a:rPr>
              <a:t>/</a:t>
            </a:r>
            <a:r>
              <a:rPr lang="en-US" b="1" kern="0" dirty="0" smtClean="0">
                <a:sym typeface="Wingdings" panose="05000000000000000000" pitchFamily="2" charset="2"/>
              </a:rPr>
              <a:t>idols</a:t>
            </a:r>
            <a:r>
              <a:rPr lang="en-US" kern="0" dirty="0" smtClean="0">
                <a:sym typeface="Wingdings" panose="05000000000000000000" pitchFamily="2" charset="2"/>
              </a:rPr>
              <a:t> 	 KILLS </a:t>
            </a:r>
          </a:p>
          <a:p>
            <a:pPr marL="0" indent="0">
              <a:spcBef>
                <a:spcPts val="1800"/>
              </a:spcBef>
              <a:buNone/>
            </a:pPr>
            <a:r>
              <a:rPr lang="en-US" kern="0" dirty="0">
                <a:sym typeface="Wingdings" panose="05000000000000000000" pitchFamily="2" charset="2"/>
              </a:rPr>
              <a:t>	</a:t>
            </a:r>
            <a:r>
              <a:rPr lang="en-US" kern="0" dirty="0" smtClean="0">
                <a:sym typeface="Wingdings" panose="05000000000000000000" pitchFamily="2" charset="2"/>
              </a:rPr>
              <a:t>Gospel: “reconstructs” </a:t>
            </a:r>
            <a:r>
              <a:rPr lang="en-US" b="1" u="sng" kern="0" dirty="0" smtClean="0">
                <a:sym typeface="Wingdings" panose="05000000000000000000" pitchFamily="2" charset="2"/>
              </a:rPr>
              <a:t>us</a:t>
            </a:r>
            <a:r>
              <a:rPr lang="en-US" kern="0" dirty="0">
                <a:sym typeface="Wingdings" panose="05000000000000000000" pitchFamily="2" charset="2"/>
              </a:rPr>
              <a:t>	</a:t>
            </a:r>
            <a:r>
              <a:rPr lang="en-US" kern="0" dirty="0" smtClean="0">
                <a:sym typeface="Wingdings" panose="05000000000000000000" pitchFamily="2" charset="2"/>
              </a:rPr>
              <a:t>	 MAKES ALIVE</a:t>
            </a:r>
          </a:p>
        </p:txBody>
      </p:sp>
    </p:spTree>
    <p:extLst>
      <p:ext uri="{BB962C8B-B14F-4D97-AF65-F5344CB8AC3E}">
        <p14:creationId xmlns:p14="http://schemas.microsoft.com/office/powerpoint/2010/main" val="2488737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608466"/>
            <a:ext cx="8226425" cy="1143000"/>
          </a:xfrm>
        </p:spPr>
        <p:txBody>
          <a:bodyPr/>
          <a:lstStyle/>
          <a:p>
            <a:r>
              <a:rPr lang="en-US" dirty="0" smtClean="0"/>
              <a:t>A Few Brief Reflections on “Mining” Historical Critical and Postmodern Work for “gems”…</a:t>
            </a:r>
            <a:endParaRPr lang="en-US" dirty="0"/>
          </a:p>
        </p:txBody>
      </p:sp>
      <p:sp>
        <p:nvSpPr>
          <p:cNvPr id="3" name="Content Placeholder 2"/>
          <p:cNvSpPr>
            <a:spLocks noGrp="1"/>
          </p:cNvSpPr>
          <p:nvPr>
            <p:ph idx="1"/>
          </p:nvPr>
        </p:nvSpPr>
        <p:spPr>
          <a:xfrm>
            <a:off x="258083" y="1948543"/>
            <a:ext cx="8621484" cy="4525963"/>
          </a:xfrm>
        </p:spPr>
        <p:txBody>
          <a:bodyPr/>
          <a:lstStyle/>
          <a:p>
            <a:r>
              <a:rPr lang="en-US" sz="2800" dirty="0" smtClean="0"/>
              <a:t>Focus on “final form” of Biblical Books </a:t>
            </a:r>
            <a:r>
              <a:rPr lang="en-US" sz="2800" dirty="0" smtClean="0">
                <a:sym typeface="Wingdings" panose="05000000000000000000" pitchFamily="2" charset="2"/>
              </a:rPr>
              <a:t> helpful</a:t>
            </a:r>
            <a:endParaRPr lang="en-US" sz="2800" dirty="0" smtClean="0"/>
          </a:p>
          <a:p>
            <a:pPr marL="400050" lvl="1" indent="0">
              <a:buNone/>
            </a:pPr>
            <a:r>
              <a:rPr lang="en-US" dirty="0" smtClean="0"/>
              <a:t>(despite some questionable assumptions along the way)</a:t>
            </a:r>
          </a:p>
          <a:p>
            <a:pPr lvl="1">
              <a:spcBef>
                <a:spcPts val="1200"/>
              </a:spcBef>
              <a:buFont typeface="Arial" panose="020B0604020202020204" pitchFamily="34" charset="0"/>
              <a:buChar char="–"/>
            </a:pPr>
            <a:r>
              <a:rPr lang="en-US" dirty="0" smtClean="0"/>
              <a:t>Canonical Approaches</a:t>
            </a:r>
          </a:p>
          <a:p>
            <a:pPr lvl="1">
              <a:spcBef>
                <a:spcPts val="1200"/>
              </a:spcBef>
              <a:buFont typeface="Arial" panose="020B0604020202020204" pitchFamily="34" charset="0"/>
              <a:buChar char="–"/>
            </a:pPr>
            <a:r>
              <a:rPr lang="en-US" dirty="0" smtClean="0"/>
              <a:t>Narrative Approaches </a:t>
            </a:r>
          </a:p>
          <a:p>
            <a:pPr lvl="1">
              <a:spcBef>
                <a:spcPts val="1200"/>
              </a:spcBef>
              <a:buFont typeface="Arial" panose="020B0604020202020204" pitchFamily="34" charset="0"/>
              <a:buChar char="–"/>
            </a:pPr>
            <a:r>
              <a:rPr lang="en-US" dirty="0" smtClean="0"/>
              <a:t>Form criticism for, e.g., individual psalms</a:t>
            </a:r>
          </a:p>
          <a:p>
            <a:pPr>
              <a:spcBef>
                <a:spcPts val="2400"/>
              </a:spcBef>
            </a:pPr>
            <a:r>
              <a:rPr lang="en-US" sz="2800" dirty="0" smtClean="0"/>
              <a:t>Work of Postmodern (&amp; </a:t>
            </a:r>
            <a:r>
              <a:rPr lang="en-US" sz="2800" dirty="0"/>
              <a:t>Historical </a:t>
            </a:r>
            <a:r>
              <a:rPr lang="en-US" sz="2800" dirty="0" smtClean="0"/>
              <a:t>Critical) scholars:</a:t>
            </a:r>
          </a:p>
          <a:p>
            <a:pPr lvl="1">
              <a:spcBef>
                <a:spcPts val="1200"/>
              </a:spcBef>
              <a:buFont typeface="Arial" panose="020B0604020202020204" pitchFamily="34" charset="0"/>
              <a:buChar char="–"/>
            </a:pPr>
            <a:r>
              <a:rPr lang="en-US" dirty="0" smtClean="0"/>
              <a:t>Often make good observations </a:t>
            </a:r>
          </a:p>
          <a:p>
            <a:pPr lvl="1">
              <a:spcBef>
                <a:spcPts val="1200"/>
              </a:spcBef>
              <a:buFont typeface="Arial" panose="020B0604020202020204" pitchFamily="34" charset="0"/>
              <a:buChar char="–"/>
            </a:pPr>
            <a:r>
              <a:rPr lang="en-US" dirty="0" smtClean="0"/>
              <a:t>Rationalistic </a:t>
            </a:r>
            <a:r>
              <a:rPr lang="en-US" dirty="0"/>
              <a:t>or ideological </a:t>
            </a:r>
            <a:r>
              <a:rPr lang="en-US" dirty="0" smtClean="0"/>
              <a:t>agendas/worldviews</a:t>
            </a:r>
          </a:p>
          <a:p>
            <a:pPr lvl="1">
              <a:buFont typeface="Arial" panose="020B0604020202020204" pitchFamily="34" charset="0"/>
              <a:buChar char="–"/>
            </a:pPr>
            <a:endParaRPr lang="en-US" dirty="0" smtClean="0"/>
          </a:p>
          <a:p>
            <a:pPr lvl="1">
              <a:buFont typeface="Arial" panose="020B0604020202020204" pitchFamily="34" charset="0"/>
              <a:buChar char="–"/>
            </a:pPr>
            <a:endParaRPr lang="en-US" dirty="0" smtClean="0"/>
          </a:p>
          <a:p>
            <a:pPr lvl="1">
              <a:buFont typeface="Arial" panose="020B0604020202020204" pitchFamily="34" charset="0"/>
              <a:buChar char="–"/>
            </a:pPr>
            <a:endParaRPr lang="en-US" dirty="0" smtClean="0"/>
          </a:p>
          <a:p>
            <a:pPr lvl="1">
              <a:buFont typeface="Arial" panose="020B0604020202020204" pitchFamily="34" charset="0"/>
              <a:buChar char="–"/>
            </a:pPr>
            <a:endParaRPr lang="en-US" dirty="0"/>
          </a:p>
          <a:p>
            <a:pPr lvl="1">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25593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7" presetID="9" presetClass="emph" presetSubtype="0" nodeType="withEffect">
                                  <p:stCondLst>
                                    <p:cond delay="0"/>
                                  </p:stCondLst>
                                  <p:childTnLst>
                                    <p:set>
                                      <p:cBhvr rctx="PPT">
                                        <p:cTn id="48" dur="indefinite"/>
                                        <p:tgtEl>
                                          <p:spTgt spid="3">
                                            <p:txEl>
                                              <p:pRg st="0" end="0"/>
                                            </p:txEl>
                                          </p:spTgt>
                                        </p:tgtEl>
                                        <p:attrNameLst>
                                          <p:attrName>style.opacity</p:attrName>
                                        </p:attrNameLst>
                                      </p:cBhvr>
                                      <p:to>
                                        <p:strVal val="0.5"/>
                                      </p:to>
                                    </p:set>
                                    <p:animEffect filter="image" prLst="opacity: 0.5">
                                      <p:cBhvr rctx="IE">
                                        <p:cTn id="49" dur="indefinite"/>
                                        <p:tgtEl>
                                          <p:spTgt spid="3">
                                            <p:txEl>
                                              <p:pRg st="0" end="0"/>
                                            </p:txEl>
                                          </p:spTgt>
                                        </p:tgtEl>
                                      </p:cBhvr>
                                    </p:animEffect>
                                  </p:childTnLst>
                                </p:cTn>
                              </p:par>
                              <p:par>
                                <p:cTn id="50" presetID="9" presetClass="emph" presetSubtype="0" nodeType="withEffect">
                                  <p:stCondLst>
                                    <p:cond delay="0"/>
                                  </p:stCondLst>
                                  <p:childTnLst>
                                    <p:set>
                                      <p:cBhvr rctx="PPT">
                                        <p:cTn id="51" dur="indefinite"/>
                                        <p:tgtEl>
                                          <p:spTgt spid="3">
                                            <p:txEl>
                                              <p:pRg st="1" end="1"/>
                                            </p:txEl>
                                          </p:spTgt>
                                        </p:tgtEl>
                                        <p:attrNameLst>
                                          <p:attrName>style.opacity</p:attrName>
                                        </p:attrNameLst>
                                      </p:cBhvr>
                                      <p:to>
                                        <p:strVal val="0.5"/>
                                      </p:to>
                                    </p:set>
                                    <p:animEffect filter="image" prLst="opacity: 0.5">
                                      <p:cBhvr rctx="IE">
                                        <p:cTn id="52" dur="indefinite"/>
                                        <p:tgtEl>
                                          <p:spTgt spid="3">
                                            <p:txEl>
                                              <p:pRg st="1" end="1"/>
                                            </p:txEl>
                                          </p:spTgt>
                                        </p:tgtEl>
                                      </p:cBhvr>
                                    </p:animEffect>
                                  </p:childTnLst>
                                </p:cTn>
                              </p:par>
                              <p:par>
                                <p:cTn id="53" presetID="9" presetClass="emph" presetSubtype="0" nodeType="withEffect">
                                  <p:stCondLst>
                                    <p:cond delay="0"/>
                                  </p:stCondLst>
                                  <p:childTnLst>
                                    <p:set>
                                      <p:cBhvr rctx="PPT">
                                        <p:cTn id="54" dur="indefinite"/>
                                        <p:tgtEl>
                                          <p:spTgt spid="3">
                                            <p:txEl>
                                              <p:pRg st="2" end="2"/>
                                            </p:txEl>
                                          </p:spTgt>
                                        </p:tgtEl>
                                        <p:attrNameLst>
                                          <p:attrName>style.opacity</p:attrName>
                                        </p:attrNameLst>
                                      </p:cBhvr>
                                      <p:to>
                                        <p:strVal val="0.5"/>
                                      </p:to>
                                    </p:set>
                                    <p:animEffect filter="image" prLst="opacity: 0.5">
                                      <p:cBhvr rctx="IE">
                                        <p:cTn id="55" dur="indefinite"/>
                                        <p:tgtEl>
                                          <p:spTgt spid="3">
                                            <p:txEl>
                                              <p:pRg st="2" end="2"/>
                                            </p:txEl>
                                          </p:spTgt>
                                        </p:tgtEl>
                                      </p:cBhvr>
                                    </p:animEffect>
                                  </p:childTnLst>
                                </p:cTn>
                              </p:par>
                              <p:par>
                                <p:cTn id="56" presetID="9" presetClass="emph" presetSubtype="0" nodeType="withEffect">
                                  <p:stCondLst>
                                    <p:cond delay="0"/>
                                  </p:stCondLst>
                                  <p:childTnLst>
                                    <p:set>
                                      <p:cBhvr rctx="PPT">
                                        <p:cTn id="57" dur="indefinite"/>
                                        <p:tgtEl>
                                          <p:spTgt spid="3">
                                            <p:txEl>
                                              <p:pRg st="3" end="3"/>
                                            </p:txEl>
                                          </p:spTgt>
                                        </p:tgtEl>
                                        <p:attrNameLst>
                                          <p:attrName>style.opacity</p:attrName>
                                        </p:attrNameLst>
                                      </p:cBhvr>
                                      <p:to>
                                        <p:strVal val="0.5"/>
                                      </p:to>
                                    </p:set>
                                    <p:animEffect filter="image" prLst="opacity: 0.5">
                                      <p:cBhvr rctx="IE">
                                        <p:cTn id="58" dur="indefinite"/>
                                        <p:tgtEl>
                                          <p:spTgt spid="3">
                                            <p:txEl>
                                              <p:pRg st="3" end="3"/>
                                            </p:txEl>
                                          </p:spTgt>
                                        </p:tgtEl>
                                      </p:cBhvr>
                                    </p:animEffect>
                                  </p:childTnLst>
                                </p:cTn>
                              </p:par>
                              <p:par>
                                <p:cTn id="59" presetID="9" presetClass="emph" presetSubtype="0" nodeType="withEffect">
                                  <p:stCondLst>
                                    <p:cond delay="0"/>
                                  </p:stCondLst>
                                  <p:childTnLst>
                                    <p:set>
                                      <p:cBhvr rctx="PPT">
                                        <p:cTn id="60" dur="indefinite"/>
                                        <p:tgtEl>
                                          <p:spTgt spid="3">
                                            <p:txEl>
                                              <p:pRg st="4" end="4"/>
                                            </p:txEl>
                                          </p:spTgt>
                                        </p:tgtEl>
                                        <p:attrNameLst>
                                          <p:attrName>style.opacity</p:attrName>
                                        </p:attrNameLst>
                                      </p:cBhvr>
                                      <p:to>
                                        <p:strVal val="0.5"/>
                                      </p:to>
                                    </p:set>
                                    <p:animEffect filter="image" prLst="opacity: 0.5">
                                      <p:cBhvr rctx="IE">
                                        <p:cTn id="61" dur="indefinite"/>
                                        <p:tgtEl>
                                          <p:spTgt spid="3">
                                            <p:txEl>
                                              <p:pRg st="4" end="4"/>
                                            </p:txEl>
                                          </p:spTgt>
                                        </p:tgtEl>
                                      </p:cBhvr>
                                    </p:animEffect>
                                  </p:childTnLst>
                                </p:cTn>
                              </p:par>
                              <p:par>
                                <p:cTn id="62" presetID="9" presetClass="emph" presetSubtype="0" nodeType="withEffect">
                                  <p:stCondLst>
                                    <p:cond delay="0"/>
                                  </p:stCondLst>
                                  <p:childTnLst>
                                    <p:set>
                                      <p:cBhvr rctx="PPT">
                                        <p:cTn id="63" dur="indefinite"/>
                                        <p:tgtEl>
                                          <p:spTgt spid="3">
                                            <p:txEl>
                                              <p:pRg st="5" end="5"/>
                                            </p:txEl>
                                          </p:spTgt>
                                        </p:tgtEl>
                                        <p:attrNameLst>
                                          <p:attrName>style.opacity</p:attrName>
                                        </p:attrNameLst>
                                      </p:cBhvr>
                                      <p:to>
                                        <p:strVal val="0.5"/>
                                      </p:to>
                                    </p:set>
                                    <p:animEffect filter="image" prLst="opacity: 0.5">
                                      <p:cBhvr rctx="IE">
                                        <p:cTn id="64" dur="indefinite"/>
                                        <p:tgtEl>
                                          <p:spTgt spid="3">
                                            <p:txEl>
                                              <p:pRg st="5" end="5"/>
                                            </p:txEl>
                                          </p:spTgt>
                                        </p:tgtEl>
                                      </p:cBhvr>
                                    </p:animEffect>
                                  </p:childTnLst>
                                </p:cTn>
                              </p:par>
                              <p:par>
                                <p:cTn id="65" presetID="9" presetClass="emph" presetSubtype="0" nodeType="withEffect">
                                  <p:stCondLst>
                                    <p:cond delay="0"/>
                                  </p:stCondLst>
                                  <p:childTnLst>
                                    <p:set>
                                      <p:cBhvr rctx="PPT">
                                        <p:cTn id="66" dur="indefinite"/>
                                        <p:tgtEl>
                                          <p:spTgt spid="3">
                                            <p:txEl>
                                              <p:pRg st="6" end="6"/>
                                            </p:txEl>
                                          </p:spTgt>
                                        </p:tgtEl>
                                        <p:attrNameLst>
                                          <p:attrName>style.opacity</p:attrName>
                                        </p:attrNameLst>
                                      </p:cBhvr>
                                      <p:to>
                                        <p:strVal val="0.5"/>
                                      </p:to>
                                    </p:set>
                                    <p:animEffect filter="image" prLst="opacity: 0.5">
                                      <p:cBhvr rctx="IE">
                                        <p:cTn id="67" dur="indefinite"/>
                                        <p:tgtEl>
                                          <p:spTgt spid="3">
                                            <p:txEl>
                                              <p:pRg st="6" end="6"/>
                                            </p:txEl>
                                          </p:spTgt>
                                        </p:tgtEl>
                                      </p:cBhvr>
                                    </p:animEffect>
                                  </p:childTnLst>
                                </p:cTn>
                              </p:par>
                              <p:par>
                                <p:cTn id="68" presetID="9" presetClass="emph" presetSubtype="0" nodeType="withEffect">
                                  <p:stCondLst>
                                    <p:cond delay="0"/>
                                  </p:stCondLst>
                                  <p:childTnLst>
                                    <p:set>
                                      <p:cBhvr rctx="PPT">
                                        <p:cTn id="69" dur="indefinite"/>
                                        <p:tgtEl>
                                          <p:spTgt spid="3">
                                            <p:txEl>
                                              <p:pRg st="7" end="7"/>
                                            </p:txEl>
                                          </p:spTgt>
                                        </p:tgtEl>
                                        <p:attrNameLst>
                                          <p:attrName>style.opacity</p:attrName>
                                        </p:attrNameLst>
                                      </p:cBhvr>
                                      <p:to>
                                        <p:strVal val="0.5"/>
                                      </p:to>
                                    </p:set>
                                    <p:animEffect filter="image" prLst="opacity: 0.5">
                                      <p:cBhvr rctx="IE">
                                        <p:cTn id="70" dur="indefinite"/>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1230602"/>
            <a:ext cx="8226425" cy="1143000"/>
          </a:xfrm>
        </p:spPr>
        <p:txBody>
          <a:bodyPr/>
          <a:lstStyle/>
          <a:p>
            <a:pPr algn="ctr"/>
            <a:r>
              <a:rPr lang="en-US" sz="4400" dirty="0" smtClean="0"/>
              <a:t>Old, Fight-Hardened Contender</a:t>
            </a:r>
            <a:br>
              <a:rPr lang="en-US" sz="4400" dirty="0" smtClean="0"/>
            </a:br>
            <a:r>
              <a:rPr lang="en-US" sz="4400" dirty="0" smtClean="0"/>
              <a:t>vs. </a:t>
            </a:r>
            <a:br>
              <a:rPr lang="en-US" sz="4400" dirty="0" smtClean="0"/>
            </a:br>
            <a:r>
              <a:rPr lang="en-US" sz="4400" dirty="0" smtClean="0"/>
              <a:t>The New Kid(s) in the Ring</a:t>
            </a:r>
            <a:endParaRPr lang="en-US" sz="44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8571" y="2620532"/>
            <a:ext cx="5060508" cy="3904959"/>
          </a:xfrm>
          <a:prstGeom prst="rect">
            <a:avLst/>
          </a:prstGeom>
          <a:ln>
            <a:noFill/>
          </a:ln>
          <a:effectLst>
            <a:softEdge rad="112500"/>
          </a:effectLst>
        </p:spPr>
      </p:pic>
      <p:sp>
        <p:nvSpPr>
          <p:cNvPr id="10" name="TextBox 9"/>
          <p:cNvSpPr txBox="1"/>
          <p:nvPr/>
        </p:nvSpPr>
        <p:spPr>
          <a:xfrm>
            <a:off x="3394364" y="4682836"/>
            <a:ext cx="637309" cy="461665"/>
          </a:xfrm>
          <a:prstGeom prst="rect">
            <a:avLst/>
          </a:prstGeom>
          <a:blipFill>
            <a:blip r:embed="rId4"/>
            <a:tile tx="0" ty="0" sx="100000" sy="100000" flip="none" algn="tl"/>
          </a:blipFill>
        </p:spPr>
        <p:txBody>
          <a:bodyPr wrap="square" rtlCol="0">
            <a:spAutoFit/>
          </a:bodyPr>
          <a:lstStyle/>
          <a:p>
            <a:pPr algn="ctr"/>
            <a:r>
              <a:rPr lang="en-US" sz="2400" dirty="0" smtClean="0">
                <a:solidFill>
                  <a:schemeClr val="bg2">
                    <a:lumMod val="50000"/>
                  </a:schemeClr>
                </a:solidFill>
              </a:rPr>
              <a:t>HC</a:t>
            </a:r>
          </a:p>
        </p:txBody>
      </p:sp>
      <p:sp>
        <p:nvSpPr>
          <p:cNvPr id="12" name="TextBox 11"/>
          <p:cNvSpPr txBox="1"/>
          <p:nvPr/>
        </p:nvSpPr>
        <p:spPr>
          <a:xfrm>
            <a:off x="6289964" y="5749636"/>
            <a:ext cx="637309" cy="400110"/>
          </a:xfrm>
          <a:prstGeom prst="rect">
            <a:avLst/>
          </a:prstGeom>
          <a:blipFill>
            <a:blip r:embed="rId4"/>
            <a:tile tx="0" ty="0" sx="100000" sy="100000" flip="none" algn="tl"/>
          </a:blipFill>
        </p:spPr>
        <p:txBody>
          <a:bodyPr wrap="square" rtlCol="0">
            <a:spAutoFit/>
          </a:bodyPr>
          <a:lstStyle/>
          <a:p>
            <a:pPr algn="ctr"/>
            <a:r>
              <a:rPr lang="en-US" sz="2000" dirty="0" smtClean="0">
                <a:solidFill>
                  <a:schemeClr val="bg2">
                    <a:lumMod val="50000"/>
                  </a:schemeClr>
                </a:solidFill>
              </a:rPr>
              <a:t>PM</a:t>
            </a:r>
          </a:p>
        </p:txBody>
      </p:sp>
    </p:spTree>
    <p:extLst>
      <p:ext uri="{BB962C8B-B14F-4D97-AF65-F5344CB8AC3E}">
        <p14:creationId xmlns:p14="http://schemas.microsoft.com/office/powerpoint/2010/main" val="21144820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An Opportunity…</a:t>
            </a:r>
            <a:endParaRPr lang="en-US" sz="4400" dirty="0"/>
          </a:p>
        </p:txBody>
      </p:sp>
      <p:sp>
        <p:nvSpPr>
          <p:cNvPr id="3" name="Content Placeholder 2"/>
          <p:cNvSpPr>
            <a:spLocks noGrp="1"/>
          </p:cNvSpPr>
          <p:nvPr>
            <p:ph sz="half" idx="1"/>
          </p:nvPr>
        </p:nvSpPr>
        <p:spPr/>
        <p:txBody>
          <a:bodyPr/>
          <a:lstStyle/>
          <a:p>
            <a:pPr marL="0" indent="0">
              <a:buNone/>
            </a:pPr>
            <a:r>
              <a:rPr lang="en-US" dirty="0" smtClean="0"/>
              <a:t>To the Historical Critic:</a:t>
            </a:r>
          </a:p>
          <a:p>
            <a:pPr marL="0" indent="0">
              <a:buNone/>
            </a:pPr>
            <a:endParaRPr lang="en-US" dirty="0"/>
          </a:p>
          <a:p>
            <a:pPr marL="0" indent="0" algn="ctr">
              <a:buNone/>
            </a:pPr>
            <a:r>
              <a:rPr lang="en-US" sz="2400" i="1" dirty="0"/>
              <a:t>“Thank you for pointing out all sorts of interesting features in the Biblical text. </a:t>
            </a:r>
            <a:r>
              <a:rPr lang="en-US" sz="2400" i="1" dirty="0" smtClean="0"/>
              <a:t>But listen to the voice of Another</a:t>
            </a:r>
            <a:r>
              <a:rPr lang="en-US" sz="2400" i="1" dirty="0"/>
              <a:t>, </a:t>
            </a:r>
            <a:r>
              <a:rPr lang="en-US" sz="2400" i="1" dirty="0" smtClean="0"/>
              <a:t>The Holy Spirit, which you mistake for a </a:t>
            </a:r>
            <a:r>
              <a:rPr lang="en-US" sz="2400" i="1" dirty="0"/>
              <a:t>mere</a:t>
            </a:r>
            <a:r>
              <a:rPr lang="en-US" sz="2400" i="1" dirty="0" smtClean="0"/>
              <a:t> </a:t>
            </a:r>
            <a:r>
              <a:rPr lang="en-US" sz="2400" i="1" dirty="0"/>
              <a:t>phenomenon of </a:t>
            </a:r>
            <a:r>
              <a:rPr lang="en-US" sz="2400" i="1" dirty="0" smtClean="0"/>
              <a:t>human </a:t>
            </a:r>
            <a:r>
              <a:rPr lang="en-US" sz="2400" i="1" dirty="0"/>
              <a:t>religiosity</a:t>
            </a:r>
            <a:r>
              <a:rPr lang="en-US" sz="2400" i="1" dirty="0" smtClean="0"/>
              <a:t>.”</a:t>
            </a:r>
            <a:endParaRPr lang="en-US" sz="2400" dirty="0"/>
          </a:p>
        </p:txBody>
      </p:sp>
      <p:sp>
        <p:nvSpPr>
          <p:cNvPr id="4" name="Content Placeholder 3"/>
          <p:cNvSpPr>
            <a:spLocks noGrp="1"/>
          </p:cNvSpPr>
          <p:nvPr>
            <p:ph sz="half" idx="2"/>
          </p:nvPr>
        </p:nvSpPr>
        <p:spPr/>
        <p:txBody>
          <a:bodyPr/>
          <a:lstStyle/>
          <a:p>
            <a:pPr marL="0" indent="0">
              <a:buNone/>
            </a:pPr>
            <a:r>
              <a:rPr lang="en-US" dirty="0" smtClean="0"/>
              <a:t>To the Postmodernist:</a:t>
            </a:r>
          </a:p>
          <a:p>
            <a:pPr marL="0" indent="0">
              <a:buNone/>
            </a:pPr>
            <a:endParaRPr lang="en-US" dirty="0"/>
          </a:p>
          <a:p>
            <a:pPr marL="0" indent="0" algn="ctr">
              <a:buNone/>
            </a:pPr>
            <a:r>
              <a:rPr lang="en-US" sz="2400" dirty="0"/>
              <a:t>“</a:t>
            </a:r>
            <a:r>
              <a:rPr lang="en-US" sz="2400" i="1" dirty="0"/>
              <a:t>Thank you for keeping us aware of the “other” in the text. </a:t>
            </a:r>
            <a:r>
              <a:rPr lang="en-US" sz="2400" i="1" dirty="0" smtClean="0"/>
              <a:t>But Listen to the voice of Another, </a:t>
            </a:r>
            <a:r>
              <a:rPr lang="en-US" sz="2400" i="1" dirty="0"/>
              <a:t>The Holy Spirit, </a:t>
            </a:r>
            <a:r>
              <a:rPr lang="en-US" sz="2400" i="1" dirty="0" smtClean="0"/>
              <a:t>which you </a:t>
            </a:r>
            <a:r>
              <a:rPr lang="en-US" sz="2400" i="1" dirty="0"/>
              <a:t>would reduce to a mere perspective amid a sea of relativity.”</a:t>
            </a:r>
            <a:r>
              <a:rPr lang="en-US" sz="2400" dirty="0"/>
              <a:t> </a:t>
            </a:r>
          </a:p>
        </p:txBody>
      </p:sp>
    </p:spTree>
    <p:extLst>
      <p:ext uri="{BB962C8B-B14F-4D97-AF65-F5344CB8AC3E}">
        <p14:creationId xmlns:p14="http://schemas.microsoft.com/office/powerpoint/2010/main" val="323957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An Opportunity </a:t>
            </a:r>
            <a:r>
              <a:rPr lang="en-US" sz="4400" dirty="0"/>
              <a:t>t</a:t>
            </a:r>
            <a:r>
              <a:rPr lang="en-US" sz="4400" dirty="0" smtClean="0"/>
              <a:t>o </a:t>
            </a:r>
            <a:r>
              <a:rPr lang="en-US" sz="4400" dirty="0"/>
              <a:t>see how modern approaches</a:t>
            </a:r>
            <a:r>
              <a:rPr lang="en-US" sz="4400" dirty="0" smtClean="0"/>
              <a:t>:</a:t>
            </a:r>
            <a:endParaRPr lang="en-US" sz="4400" dirty="0"/>
          </a:p>
        </p:txBody>
      </p:sp>
      <p:sp>
        <p:nvSpPr>
          <p:cNvPr id="3" name="Content Placeholder 2"/>
          <p:cNvSpPr>
            <a:spLocks noGrp="1"/>
          </p:cNvSpPr>
          <p:nvPr>
            <p:ph sz="half" idx="1"/>
          </p:nvPr>
        </p:nvSpPr>
        <p:spPr>
          <a:xfrm>
            <a:off x="455612" y="1600200"/>
            <a:ext cx="8226425" cy="4525963"/>
          </a:xfrm>
        </p:spPr>
        <p:txBody>
          <a:bodyPr/>
          <a:lstStyle/>
          <a:p>
            <a:pPr>
              <a:spcBef>
                <a:spcPts val="1200"/>
              </a:spcBef>
            </a:pPr>
            <a:r>
              <a:rPr lang="en-US" sz="2000" dirty="0" smtClean="0"/>
              <a:t>Offer a smorgasbord of interpretive options </a:t>
            </a:r>
          </a:p>
          <a:p>
            <a:pPr>
              <a:spcBef>
                <a:spcPts val="1200"/>
              </a:spcBef>
            </a:pPr>
            <a:r>
              <a:rPr lang="en-US" sz="2000" dirty="0" smtClean="0"/>
              <a:t>Often very speculative</a:t>
            </a:r>
          </a:p>
          <a:p>
            <a:pPr>
              <a:spcBef>
                <a:spcPts val="1200"/>
              </a:spcBef>
            </a:pPr>
            <a:r>
              <a:rPr lang="en-US" sz="2000" dirty="0" smtClean="0"/>
              <a:t>Often parrot </a:t>
            </a:r>
            <a:r>
              <a:rPr lang="en-US" sz="2000" dirty="0"/>
              <a:t>the philosophical values and ideologies </a:t>
            </a:r>
            <a:r>
              <a:rPr lang="en-US" sz="2000" i="1" dirty="0"/>
              <a:t>du </a:t>
            </a:r>
            <a:r>
              <a:rPr lang="en-US" sz="2000" i="1" dirty="0" smtClean="0"/>
              <a:t>jour</a:t>
            </a:r>
            <a:endParaRPr lang="en-US" sz="2000" dirty="0" smtClean="0"/>
          </a:p>
          <a:p>
            <a:pPr>
              <a:spcBef>
                <a:spcPts val="1200"/>
              </a:spcBef>
            </a:pPr>
            <a:r>
              <a:rPr lang="en-US" sz="2000" dirty="0" smtClean="0"/>
              <a:t>Proceed from faith too, e.g.:</a:t>
            </a:r>
          </a:p>
          <a:p>
            <a:pPr lvl="1">
              <a:spcBef>
                <a:spcPts val="1200"/>
              </a:spcBef>
              <a:buFont typeface="Arial" panose="020B0604020202020204" pitchFamily="34" charset="0"/>
              <a:buChar char="–"/>
            </a:pPr>
            <a:r>
              <a:rPr lang="en-US" sz="1800" u="sng" dirty="0"/>
              <a:t>faith</a:t>
            </a:r>
            <a:r>
              <a:rPr lang="en-US" sz="1800" dirty="0"/>
              <a:t> </a:t>
            </a:r>
            <a:r>
              <a:rPr lang="en-US" sz="1800" dirty="0" smtClean="0"/>
              <a:t>in the evolution of religion/theology</a:t>
            </a:r>
          </a:p>
          <a:p>
            <a:pPr lvl="1">
              <a:spcBef>
                <a:spcPts val="1200"/>
              </a:spcBef>
              <a:buFont typeface="Arial" panose="020B0604020202020204" pitchFamily="34" charset="0"/>
              <a:buChar char="–"/>
            </a:pPr>
            <a:r>
              <a:rPr lang="en-US" sz="1800" u="sng" dirty="0" smtClean="0"/>
              <a:t>faith</a:t>
            </a:r>
            <a:r>
              <a:rPr lang="en-US" sz="1800" dirty="0" smtClean="0"/>
              <a:t> </a:t>
            </a:r>
            <a:r>
              <a:rPr lang="en-US" sz="1800" dirty="0"/>
              <a:t>in a different story of Israel’s </a:t>
            </a:r>
            <a:r>
              <a:rPr lang="en-US" sz="1800" dirty="0" smtClean="0"/>
              <a:t>history</a:t>
            </a:r>
          </a:p>
          <a:p>
            <a:pPr lvl="1">
              <a:spcBef>
                <a:spcPts val="1200"/>
              </a:spcBef>
              <a:buFont typeface="Arial" panose="020B0604020202020204" pitchFamily="34" charset="0"/>
              <a:buChar char="–"/>
            </a:pPr>
            <a:r>
              <a:rPr lang="en-US" sz="1800" u="sng" dirty="0" smtClean="0"/>
              <a:t>faith</a:t>
            </a:r>
            <a:r>
              <a:rPr lang="en-US" sz="1800" dirty="0" smtClean="0"/>
              <a:t> </a:t>
            </a:r>
            <a:r>
              <a:rPr lang="en-US" sz="1800" dirty="0"/>
              <a:t>in a Gnostic Jesus who married and had </a:t>
            </a:r>
            <a:r>
              <a:rPr lang="en-US" sz="1800" dirty="0" smtClean="0"/>
              <a:t>kids</a:t>
            </a:r>
          </a:p>
          <a:p>
            <a:pPr lvl="1">
              <a:spcBef>
                <a:spcPts val="1200"/>
              </a:spcBef>
              <a:buFont typeface="Arial" panose="020B0604020202020204" pitchFamily="34" charset="0"/>
              <a:buChar char="–"/>
            </a:pPr>
            <a:r>
              <a:rPr lang="en-US" sz="1800" u="sng" dirty="0" smtClean="0"/>
              <a:t>faith</a:t>
            </a:r>
            <a:r>
              <a:rPr lang="en-US" sz="1800" dirty="0" smtClean="0"/>
              <a:t> </a:t>
            </a:r>
            <a:r>
              <a:rPr lang="en-US" sz="1800" dirty="0"/>
              <a:t>in my own objectivity and critical </a:t>
            </a:r>
            <a:r>
              <a:rPr lang="en-US" sz="1800" dirty="0" smtClean="0"/>
              <a:t>judgment</a:t>
            </a:r>
          </a:p>
          <a:p>
            <a:pPr lvl="1">
              <a:spcBef>
                <a:spcPts val="1200"/>
              </a:spcBef>
              <a:buFont typeface="Arial" panose="020B0604020202020204" pitchFamily="34" charset="0"/>
              <a:buChar char="–"/>
            </a:pPr>
            <a:r>
              <a:rPr lang="en-US" sz="1800" u="sng" dirty="0" smtClean="0"/>
              <a:t>faith</a:t>
            </a:r>
            <a:r>
              <a:rPr lang="en-US" sz="1800" dirty="0" smtClean="0"/>
              <a:t> </a:t>
            </a:r>
            <a:r>
              <a:rPr lang="en-US" sz="1800" dirty="0"/>
              <a:t>in the philosophical or social winds that blow in ou</a:t>
            </a:r>
            <a:r>
              <a:rPr lang="en-US" sz="1600" dirty="0"/>
              <a:t>r current day</a:t>
            </a:r>
            <a:endParaRPr lang="en-US" sz="1600" dirty="0" smtClean="0"/>
          </a:p>
          <a:p>
            <a:pPr marL="0" indent="0" algn="ctr">
              <a:spcBef>
                <a:spcPts val="1800"/>
              </a:spcBef>
              <a:buNone/>
            </a:pPr>
            <a:r>
              <a:rPr lang="en-US" sz="2400" dirty="0" smtClean="0"/>
              <a:t>Not faith </a:t>
            </a:r>
            <a:r>
              <a:rPr lang="en-US" sz="2400" u="sng" dirty="0" smtClean="0"/>
              <a:t>or</a:t>
            </a:r>
            <a:r>
              <a:rPr lang="en-US" sz="2400" dirty="0" smtClean="0"/>
              <a:t> reason, but faith </a:t>
            </a:r>
            <a:r>
              <a:rPr lang="en-US" sz="2400" u="sng" dirty="0" smtClean="0"/>
              <a:t>and</a:t>
            </a:r>
            <a:r>
              <a:rPr lang="en-US" sz="2400" dirty="0" smtClean="0"/>
              <a:t> reason</a:t>
            </a:r>
          </a:p>
          <a:p>
            <a:pPr marL="0" indent="0" algn="ctr">
              <a:buNone/>
            </a:pPr>
            <a:r>
              <a:rPr lang="en-US" sz="2400" dirty="0" smtClean="0"/>
              <a:t>in proper relationship (&amp; with faith’s proper object)</a:t>
            </a:r>
          </a:p>
          <a:p>
            <a:pPr marL="0" indent="0">
              <a:buNone/>
            </a:pPr>
            <a:endParaRPr lang="en-US" sz="2400" dirty="0"/>
          </a:p>
        </p:txBody>
      </p:sp>
    </p:spTree>
    <p:extLst>
      <p:ext uri="{BB962C8B-B14F-4D97-AF65-F5344CB8AC3E}">
        <p14:creationId xmlns:p14="http://schemas.microsoft.com/office/powerpoint/2010/main" val="409562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9" presetClass="emph" presetSubtype="0" nodeType="withEffect">
                                  <p:stCondLst>
                                    <p:cond delay="0"/>
                                  </p:stCondLst>
                                  <p:childTnLst>
                                    <p:set>
                                      <p:cBhvr rctx="PPT">
                                        <p:cTn id="16" dur="indefinite"/>
                                        <p:tgtEl>
                                          <p:spTgt spid="3">
                                            <p:txEl>
                                              <p:pRg st="0" end="0"/>
                                            </p:txEl>
                                          </p:spTgt>
                                        </p:tgtEl>
                                        <p:attrNameLst>
                                          <p:attrName>style.opacity</p:attrName>
                                        </p:attrNameLst>
                                      </p:cBhvr>
                                      <p:to>
                                        <p:strVal val="0.5"/>
                                      </p:to>
                                    </p:set>
                                    <p:animEffect filter="image" prLst="opacity: 0.5">
                                      <p:cBhvr rctx="IE">
                                        <p:cTn id="17" dur="indefinite"/>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4" presetID="9" presetClass="emph" presetSubtype="0" nodeType="withEffect">
                                  <p:stCondLst>
                                    <p:cond delay="0"/>
                                  </p:stCondLst>
                                  <p:childTnLst>
                                    <p:set>
                                      <p:cBhvr rctx="PPT">
                                        <p:cTn id="25" dur="indefinite"/>
                                        <p:tgtEl>
                                          <p:spTgt spid="3">
                                            <p:txEl>
                                              <p:pRg st="1" end="1"/>
                                            </p:txEl>
                                          </p:spTgt>
                                        </p:tgtEl>
                                        <p:attrNameLst>
                                          <p:attrName>style.opacity</p:attrName>
                                        </p:attrNameLst>
                                      </p:cBhvr>
                                      <p:to>
                                        <p:strVal val="0.5"/>
                                      </p:to>
                                    </p:set>
                                    <p:animEffect filter="image" prLst="opacity: 0.5">
                                      <p:cBhvr rctx="IE">
                                        <p:cTn id="26" dur="indefinite"/>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additive="base">
                                        <p:cTn id="3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 calcmode="lin" valueType="num">
                                      <p:cBhvr additive="base">
                                        <p:cTn id="5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3" presetID="9" presetClass="emph" presetSubtype="0" nodeType="withEffect">
                                  <p:stCondLst>
                                    <p:cond delay="0"/>
                                  </p:stCondLst>
                                  <p:childTnLst>
                                    <p:set>
                                      <p:cBhvr rctx="PPT">
                                        <p:cTn id="54" dur="indefinite"/>
                                        <p:tgtEl>
                                          <p:spTgt spid="3">
                                            <p:txEl>
                                              <p:pRg st="2" end="2"/>
                                            </p:txEl>
                                          </p:spTgt>
                                        </p:tgtEl>
                                        <p:attrNameLst>
                                          <p:attrName>style.opacity</p:attrName>
                                        </p:attrNameLst>
                                      </p:cBhvr>
                                      <p:to>
                                        <p:strVal val="0.5"/>
                                      </p:to>
                                    </p:set>
                                    <p:animEffect filter="image" prLst="opacity: 0.5">
                                      <p:cBhvr rctx="IE">
                                        <p:cTn id="55" dur="indefinite"/>
                                        <p:tgtEl>
                                          <p:spTgt spid="3">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 calcmode="lin" valueType="num">
                                      <p:cBhvr additive="base">
                                        <p:cTn id="60"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9" end="9"/>
                                            </p:txEl>
                                          </p:spTgt>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 calcmode="lin" valueType="num">
                                      <p:cBhvr additive="base">
                                        <p:cTn id="64"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6" presetID="9" presetClass="emph" presetSubtype="0" nodeType="withEffect">
                                  <p:stCondLst>
                                    <p:cond delay="0"/>
                                  </p:stCondLst>
                                  <p:childTnLst>
                                    <p:set>
                                      <p:cBhvr rctx="PPT">
                                        <p:cTn id="67" dur="indefinite"/>
                                        <p:tgtEl>
                                          <p:spTgt spid="3">
                                            <p:txEl>
                                              <p:pRg st="3" end="3"/>
                                            </p:txEl>
                                          </p:spTgt>
                                        </p:tgtEl>
                                        <p:attrNameLst>
                                          <p:attrName>style.opacity</p:attrName>
                                        </p:attrNameLst>
                                      </p:cBhvr>
                                      <p:to>
                                        <p:strVal val="0.5"/>
                                      </p:to>
                                    </p:set>
                                    <p:animEffect filter="image" prLst="opacity: 0.5">
                                      <p:cBhvr rctx="IE">
                                        <p:cTn id="68" dur="indefinite"/>
                                        <p:tgtEl>
                                          <p:spTgt spid="3">
                                            <p:txEl>
                                              <p:pRg st="3" end="3"/>
                                            </p:txEl>
                                          </p:spTgt>
                                        </p:tgtEl>
                                      </p:cBhvr>
                                    </p:animEffect>
                                  </p:childTnLst>
                                </p:cTn>
                              </p:par>
                              <p:par>
                                <p:cTn id="69" presetID="9" presetClass="emph" presetSubtype="0" nodeType="withEffect">
                                  <p:stCondLst>
                                    <p:cond delay="0"/>
                                  </p:stCondLst>
                                  <p:childTnLst>
                                    <p:set>
                                      <p:cBhvr rctx="PPT">
                                        <p:cTn id="70" dur="indefinite"/>
                                        <p:tgtEl>
                                          <p:spTgt spid="3">
                                            <p:txEl>
                                              <p:pRg st="4" end="4"/>
                                            </p:txEl>
                                          </p:spTgt>
                                        </p:tgtEl>
                                        <p:attrNameLst>
                                          <p:attrName>style.opacity</p:attrName>
                                        </p:attrNameLst>
                                      </p:cBhvr>
                                      <p:to>
                                        <p:strVal val="0.5"/>
                                      </p:to>
                                    </p:set>
                                    <p:animEffect filter="image" prLst="opacity: 0.5">
                                      <p:cBhvr rctx="IE">
                                        <p:cTn id="71" dur="indefinite"/>
                                        <p:tgtEl>
                                          <p:spTgt spid="3">
                                            <p:txEl>
                                              <p:pRg st="4" end="4"/>
                                            </p:txEl>
                                          </p:spTgt>
                                        </p:tgtEl>
                                      </p:cBhvr>
                                    </p:animEffect>
                                  </p:childTnLst>
                                </p:cTn>
                              </p:par>
                              <p:par>
                                <p:cTn id="72" presetID="9" presetClass="emph" presetSubtype="0" nodeType="withEffect">
                                  <p:stCondLst>
                                    <p:cond delay="0"/>
                                  </p:stCondLst>
                                  <p:childTnLst>
                                    <p:set>
                                      <p:cBhvr rctx="PPT">
                                        <p:cTn id="73" dur="indefinite"/>
                                        <p:tgtEl>
                                          <p:spTgt spid="3">
                                            <p:txEl>
                                              <p:pRg st="5" end="5"/>
                                            </p:txEl>
                                          </p:spTgt>
                                        </p:tgtEl>
                                        <p:attrNameLst>
                                          <p:attrName>style.opacity</p:attrName>
                                        </p:attrNameLst>
                                      </p:cBhvr>
                                      <p:to>
                                        <p:strVal val="0.5"/>
                                      </p:to>
                                    </p:set>
                                    <p:animEffect filter="image" prLst="opacity: 0.5">
                                      <p:cBhvr rctx="IE">
                                        <p:cTn id="74" dur="indefinite"/>
                                        <p:tgtEl>
                                          <p:spTgt spid="3">
                                            <p:txEl>
                                              <p:pRg st="5" end="5"/>
                                            </p:txEl>
                                          </p:spTgt>
                                        </p:tgtEl>
                                      </p:cBhvr>
                                    </p:animEffect>
                                  </p:childTnLst>
                                </p:cTn>
                              </p:par>
                              <p:par>
                                <p:cTn id="75" presetID="9" presetClass="emph" presetSubtype="0" nodeType="withEffect">
                                  <p:stCondLst>
                                    <p:cond delay="0"/>
                                  </p:stCondLst>
                                  <p:childTnLst>
                                    <p:set>
                                      <p:cBhvr rctx="PPT">
                                        <p:cTn id="76" dur="indefinite"/>
                                        <p:tgtEl>
                                          <p:spTgt spid="3">
                                            <p:txEl>
                                              <p:pRg st="6" end="6"/>
                                            </p:txEl>
                                          </p:spTgt>
                                        </p:tgtEl>
                                        <p:attrNameLst>
                                          <p:attrName>style.opacity</p:attrName>
                                        </p:attrNameLst>
                                      </p:cBhvr>
                                      <p:to>
                                        <p:strVal val="0.5"/>
                                      </p:to>
                                    </p:set>
                                    <p:animEffect filter="image" prLst="opacity: 0.5">
                                      <p:cBhvr rctx="IE">
                                        <p:cTn id="77" dur="indefinite"/>
                                        <p:tgtEl>
                                          <p:spTgt spid="3">
                                            <p:txEl>
                                              <p:pRg st="6" end="6"/>
                                            </p:txEl>
                                          </p:spTgt>
                                        </p:tgtEl>
                                      </p:cBhvr>
                                    </p:animEffect>
                                  </p:childTnLst>
                                </p:cTn>
                              </p:par>
                              <p:par>
                                <p:cTn id="78" presetID="9" presetClass="emph" presetSubtype="0" nodeType="withEffect">
                                  <p:stCondLst>
                                    <p:cond delay="0"/>
                                  </p:stCondLst>
                                  <p:childTnLst>
                                    <p:set>
                                      <p:cBhvr rctx="PPT">
                                        <p:cTn id="79" dur="indefinite"/>
                                        <p:tgtEl>
                                          <p:spTgt spid="3">
                                            <p:txEl>
                                              <p:pRg st="7" end="7"/>
                                            </p:txEl>
                                          </p:spTgt>
                                        </p:tgtEl>
                                        <p:attrNameLst>
                                          <p:attrName>style.opacity</p:attrName>
                                        </p:attrNameLst>
                                      </p:cBhvr>
                                      <p:to>
                                        <p:strVal val="0.5"/>
                                      </p:to>
                                    </p:set>
                                    <p:animEffect filter="image" prLst="opacity: 0.5">
                                      <p:cBhvr rctx="IE">
                                        <p:cTn id="80" dur="indefinite"/>
                                        <p:tgtEl>
                                          <p:spTgt spid="3">
                                            <p:txEl>
                                              <p:pRg st="7" end="7"/>
                                            </p:txEl>
                                          </p:spTgt>
                                        </p:tgtEl>
                                      </p:cBhvr>
                                    </p:animEffect>
                                  </p:childTnLst>
                                </p:cTn>
                              </p:par>
                              <p:par>
                                <p:cTn id="81" presetID="9" presetClass="emph" presetSubtype="0" nodeType="withEffect">
                                  <p:stCondLst>
                                    <p:cond delay="0"/>
                                  </p:stCondLst>
                                  <p:childTnLst>
                                    <p:set>
                                      <p:cBhvr rctx="PPT">
                                        <p:cTn id="82" dur="indefinite"/>
                                        <p:tgtEl>
                                          <p:spTgt spid="3">
                                            <p:txEl>
                                              <p:pRg st="8" end="8"/>
                                            </p:txEl>
                                          </p:spTgt>
                                        </p:tgtEl>
                                        <p:attrNameLst>
                                          <p:attrName>style.opacity</p:attrName>
                                        </p:attrNameLst>
                                      </p:cBhvr>
                                      <p:to>
                                        <p:strVal val="0.5"/>
                                      </p:to>
                                    </p:set>
                                    <p:animEffect filter="image" prLst="opacity: 0.5">
                                      <p:cBhvr rctx="IE">
                                        <p:cTn id="83" dur="indefinite"/>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But most of all, an Opportunity to…</a:t>
            </a:r>
            <a:endParaRPr lang="en-US" sz="4000" dirty="0"/>
          </a:p>
        </p:txBody>
      </p:sp>
      <p:sp>
        <p:nvSpPr>
          <p:cNvPr id="3" name="Content Placeholder 2"/>
          <p:cNvSpPr>
            <a:spLocks noGrp="1"/>
          </p:cNvSpPr>
          <p:nvPr>
            <p:ph sz="half" idx="1"/>
          </p:nvPr>
        </p:nvSpPr>
        <p:spPr>
          <a:xfrm>
            <a:off x="455612" y="1600200"/>
            <a:ext cx="8226425" cy="976745"/>
          </a:xfrm>
        </p:spPr>
        <p:txBody>
          <a:bodyPr/>
          <a:lstStyle/>
          <a:p>
            <a:pPr>
              <a:spcBef>
                <a:spcPts val="1200"/>
              </a:spcBef>
            </a:pPr>
            <a:r>
              <a:rPr lang="en-US" sz="2000" dirty="0" smtClean="0"/>
              <a:t>See the ground as Christ shows it</a:t>
            </a:r>
          </a:p>
          <a:p>
            <a:pPr>
              <a:spcBef>
                <a:spcPts val="1200"/>
              </a:spcBef>
            </a:pPr>
            <a:r>
              <a:rPr lang="en-US" sz="2000" dirty="0" smtClean="0"/>
              <a:t>Practice what we preach</a:t>
            </a:r>
          </a:p>
          <a:p>
            <a:pPr>
              <a:spcBef>
                <a:spcPts val="1200"/>
              </a:spcBef>
            </a:pPr>
            <a:r>
              <a:rPr lang="en-US" sz="2000" dirty="0" smtClean="0"/>
              <a:t>Repent of our idols, resist temptation, &amp; self-examine</a:t>
            </a:r>
          </a:p>
          <a:p>
            <a:pPr marL="0" indent="0">
              <a:buNone/>
            </a:pPr>
            <a:endParaRPr lang="en-US" sz="2400" dirty="0" smtClean="0"/>
          </a:p>
          <a:p>
            <a:pPr marL="0" indent="0">
              <a:buNone/>
            </a:pPr>
            <a:endParaRPr lang="en-US" sz="2400" dirty="0" smtClean="0"/>
          </a:p>
          <a:p>
            <a:pPr marL="0" indent="0">
              <a:buNone/>
            </a:pPr>
            <a:endParaRPr lang="en-US" sz="2400" dirty="0"/>
          </a:p>
        </p:txBody>
      </p:sp>
      <p:pic>
        <p:nvPicPr>
          <p:cNvPr id="4" name="Content Placeholder 2"/>
          <p:cNvPicPr>
            <a:picLocks noGrp="1" noChangeAspect="1"/>
          </p:cNvPicPr>
          <p:nvPr>
            <p:ph idx="1"/>
          </p:nvPr>
        </p:nvPicPr>
        <p:blipFill rotWithShape="1">
          <a:blip r:embed="rId3">
            <a:duotone>
              <a:prstClr val="black"/>
              <a:srgbClr val="5D1803">
                <a:tint val="45000"/>
                <a:satMod val="400000"/>
              </a:srgbClr>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87" t="-676" r="-787" b="10001"/>
          <a:stretch/>
        </p:blipFill>
        <p:spPr>
          <a:xfrm>
            <a:off x="1990508" y="2942662"/>
            <a:ext cx="4851257" cy="3915338"/>
          </a:xfrm>
          <a:prstGeom prst="rect">
            <a:avLst/>
          </a:prstGeom>
          <a:ln>
            <a:noFill/>
          </a:ln>
          <a:effectLst>
            <a:softEdge rad="112500"/>
          </a:effectLst>
        </p:spPr>
      </p:pic>
      <p:sp>
        <p:nvSpPr>
          <p:cNvPr id="5" name="Flowchart: Extract 4"/>
          <p:cNvSpPr/>
          <p:nvPr/>
        </p:nvSpPr>
        <p:spPr>
          <a:xfrm>
            <a:off x="2168237" y="2984500"/>
            <a:ext cx="4495800" cy="3352800"/>
          </a:xfrm>
          <a:prstGeom prst="flowChartExtrac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2877730" y="4143822"/>
            <a:ext cx="3076813" cy="2118134"/>
          </a:xfrm>
          <a:prstGeom prst="rect">
            <a:avLst/>
          </a:prstGeom>
          <a:noFill/>
        </p:spPr>
        <p:txBody>
          <a:bodyPr wrap="square" rtlCol="0" anchor="ctr">
            <a:spAutoFit/>
          </a:bodyPr>
          <a:lstStyle/>
          <a:p>
            <a:pPr algn="ctr">
              <a:spcBef>
                <a:spcPts val="1200"/>
              </a:spcBef>
            </a:pPr>
            <a:r>
              <a:rPr lang="en-US" sz="2400" b="1" dirty="0" smtClean="0"/>
              <a:t>Bedrock</a:t>
            </a:r>
            <a:endParaRPr lang="en-US" b="1" dirty="0" smtClean="0"/>
          </a:p>
          <a:p>
            <a:pPr algn="ctr">
              <a:spcBef>
                <a:spcPts val="1200"/>
              </a:spcBef>
            </a:pPr>
            <a:r>
              <a:rPr lang="en-US" dirty="0" smtClean="0"/>
              <a:t>Christ the Chief Cornerstone</a:t>
            </a:r>
          </a:p>
          <a:p>
            <a:pPr algn="ctr">
              <a:spcBef>
                <a:spcPts val="1200"/>
              </a:spcBef>
            </a:pPr>
            <a:r>
              <a:rPr lang="en-US" dirty="0" smtClean="0"/>
              <a:t>Prophets &amp; Apostles (Scripture) the foundation</a:t>
            </a:r>
            <a:endParaRPr lang="en-US" dirty="0"/>
          </a:p>
        </p:txBody>
      </p:sp>
    </p:spTree>
    <p:extLst>
      <p:ext uri="{BB962C8B-B14F-4D97-AF65-F5344CB8AC3E}">
        <p14:creationId xmlns:p14="http://schemas.microsoft.com/office/powerpoint/2010/main" val="16030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On Target">
  <a:themeElements>
    <a:clrScheme name="Office Theme 2">
      <a:dk1>
        <a:srgbClr val="333333"/>
      </a:dk1>
      <a:lt1>
        <a:srgbClr val="FFFFFF"/>
      </a:lt1>
      <a:dk2>
        <a:srgbClr val="003366"/>
      </a:dk2>
      <a:lt2>
        <a:srgbClr val="FFFFFF"/>
      </a:lt2>
      <a:accent1>
        <a:srgbClr val="ACAAF2"/>
      </a:accent1>
      <a:accent2>
        <a:srgbClr val="73D1C9"/>
      </a:accent2>
      <a:accent3>
        <a:srgbClr val="AAADB8"/>
      </a:accent3>
      <a:accent4>
        <a:srgbClr val="DADADA"/>
      </a:accent4>
      <a:accent5>
        <a:srgbClr val="D2D2F7"/>
      </a:accent5>
      <a:accent6>
        <a:srgbClr val="68BDB6"/>
      </a:accent6>
      <a:hlink>
        <a:srgbClr val="AACEF2"/>
      </a:hlink>
      <a:folHlink>
        <a:srgbClr val="D9C7EB"/>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333333"/>
        </a:dk1>
        <a:lt1>
          <a:srgbClr val="FFFFFF"/>
        </a:lt1>
        <a:dk2>
          <a:srgbClr val="003366"/>
        </a:dk2>
        <a:lt2>
          <a:srgbClr val="FFFFFF"/>
        </a:lt2>
        <a:accent1>
          <a:srgbClr val="7EB2E6"/>
        </a:accent1>
        <a:accent2>
          <a:srgbClr val="95BDE6"/>
        </a:accent2>
        <a:accent3>
          <a:srgbClr val="AAADB8"/>
        </a:accent3>
        <a:accent4>
          <a:srgbClr val="DADADA"/>
        </a:accent4>
        <a:accent5>
          <a:srgbClr val="C0D5F0"/>
        </a:accent5>
        <a:accent6>
          <a:srgbClr val="87ABD0"/>
        </a:accent6>
        <a:hlink>
          <a:srgbClr val="AACEF2"/>
        </a:hlink>
        <a:folHlink>
          <a:srgbClr val="B6D4F2"/>
        </a:folHlink>
      </a:clrScheme>
      <a:clrMap bg1="dk2" tx1="lt1" bg2="dk1" tx2="lt2" accent1="accent1" accent2="accent2" accent3="accent3" accent4="accent4" accent5="accent5" accent6="accent6" hlink="hlink" folHlink="folHlink"/>
    </a:extraClrScheme>
    <a:extraClrScheme>
      <a:clrScheme name="Office Theme 2">
        <a:dk1>
          <a:srgbClr val="333333"/>
        </a:dk1>
        <a:lt1>
          <a:srgbClr val="FFFFFF"/>
        </a:lt1>
        <a:dk2>
          <a:srgbClr val="003366"/>
        </a:dk2>
        <a:lt2>
          <a:srgbClr val="FFFFFF"/>
        </a:lt2>
        <a:accent1>
          <a:srgbClr val="ACAAF2"/>
        </a:accent1>
        <a:accent2>
          <a:srgbClr val="73D1C9"/>
        </a:accent2>
        <a:accent3>
          <a:srgbClr val="AAADB8"/>
        </a:accent3>
        <a:accent4>
          <a:srgbClr val="DADADA"/>
        </a:accent4>
        <a:accent5>
          <a:srgbClr val="D2D2F7"/>
        </a:accent5>
        <a:accent6>
          <a:srgbClr val="68BDB6"/>
        </a:accent6>
        <a:hlink>
          <a:srgbClr val="AACEF2"/>
        </a:hlink>
        <a:folHlink>
          <a:srgbClr val="D9C7EB"/>
        </a:folHlink>
      </a:clrScheme>
      <a:clrMap bg1="dk2" tx1="lt1" bg2="dk1" tx2="lt2" accent1="accent1" accent2="accent2" accent3="accent3" accent4="accent4" accent5="accent5" accent6="accent6" hlink="hlink" folHlink="folHlink"/>
    </a:extraClrScheme>
    <a:extraClrScheme>
      <a:clrScheme name="Office Theme 3">
        <a:dk1>
          <a:srgbClr val="333333"/>
        </a:dk1>
        <a:lt1>
          <a:srgbClr val="FFFFFF"/>
        </a:lt1>
        <a:dk2>
          <a:srgbClr val="003366"/>
        </a:dk2>
        <a:lt2>
          <a:srgbClr val="FFFFFF"/>
        </a:lt2>
        <a:accent1>
          <a:srgbClr val="E0C170"/>
        </a:accent1>
        <a:accent2>
          <a:srgbClr val="82B8ED"/>
        </a:accent2>
        <a:accent3>
          <a:srgbClr val="AAADB8"/>
        </a:accent3>
        <a:accent4>
          <a:srgbClr val="DADADA"/>
        </a:accent4>
        <a:accent5>
          <a:srgbClr val="EDDDBB"/>
        </a:accent5>
        <a:accent6>
          <a:srgbClr val="75A6D7"/>
        </a:accent6>
        <a:hlink>
          <a:srgbClr val="E0DD9D"/>
        </a:hlink>
        <a:folHlink>
          <a:srgbClr val="EDCBBE"/>
        </a:folHlink>
      </a:clrScheme>
      <a:clrMap bg1="dk2" tx1="lt1" bg2="dk1" tx2="lt2" accent1="accent1" accent2="accent2" accent3="accent3" accent4="accent4" accent5="accent5" accent6="accent6" hlink="hlink" folHlink="folHlink"/>
    </a:extraClrScheme>
    <a:extraClrScheme>
      <a:clrScheme name="Office Theme 4">
        <a:dk1>
          <a:srgbClr val="333333"/>
        </a:dk1>
        <a:lt1>
          <a:srgbClr val="FFFFFF"/>
        </a:lt1>
        <a:dk2>
          <a:srgbClr val="003366"/>
        </a:dk2>
        <a:lt2>
          <a:srgbClr val="FFFFFF"/>
        </a:lt2>
        <a:accent1>
          <a:srgbClr val="C5D96C"/>
        </a:accent1>
        <a:accent2>
          <a:srgbClr val="EDB877"/>
        </a:accent2>
        <a:accent3>
          <a:srgbClr val="AAADB8"/>
        </a:accent3>
        <a:accent4>
          <a:srgbClr val="DADADA"/>
        </a:accent4>
        <a:accent5>
          <a:srgbClr val="DFE9BA"/>
        </a:accent5>
        <a:accent6>
          <a:srgbClr val="D7A66B"/>
        </a:accent6>
        <a:hlink>
          <a:srgbClr val="EBD3E5"/>
        </a:hlink>
        <a:folHlink>
          <a:srgbClr val="AACEF2"/>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CCCCCC"/>
        </a:lt2>
        <a:accent1>
          <a:srgbClr val="7EB2E6"/>
        </a:accent1>
        <a:accent2>
          <a:srgbClr val="95BDE6"/>
        </a:accent2>
        <a:accent3>
          <a:srgbClr val="FFFFFF"/>
        </a:accent3>
        <a:accent4>
          <a:srgbClr val="000000"/>
        </a:accent4>
        <a:accent5>
          <a:srgbClr val="C0D5F0"/>
        </a:accent5>
        <a:accent6>
          <a:srgbClr val="87ABD0"/>
        </a:accent6>
        <a:hlink>
          <a:srgbClr val="AACEF2"/>
        </a:hlink>
        <a:folHlink>
          <a:srgbClr val="B6D4F2"/>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CCCCCC"/>
        </a:lt2>
        <a:accent1>
          <a:srgbClr val="ACAAF2"/>
        </a:accent1>
        <a:accent2>
          <a:srgbClr val="73D1C9"/>
        </a:accent2>
        <a:accent3>
          <a:srgbClr val="FFFFFF"/>
        </a:accent3>
        <a:accent4>
          <a:srgbClr val="000000"/>
        </a:accent4>
        <a:accent5>
          <a:srgbClr val="D2D2F7"/>
        </a:accent5>
        <a:accent6>
          <a:srgbClr val="68BDB6"/>
        </a:accent6>
        <a:hlink>
          <a:srgbClr val="AACEF2"/>
        </a:hlink>
        <a:folHlink>
          <a:srgbClr val="D9C7EB"/>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CCCCCC"/>
        </a:lt2>
        <a:accent1>
          <a:srgbClr val="E0C170"/>
        </a:accent1>
        <a:accent2>
          <a:srgbClr val="82B8ED"/>
        </a:accent2>
        <a:accent3>
          <a:srgbClr val="FFFFFF"/>
        </a:accent3>
        <a:accent4>
          <a:srgbClr val="000000"/>
        </a:accent4>
        <a:accent5>
          <a:srgbClr val="EDDDBB"/>
        </a:accent5>
        <a:accent6>
          <a:srgbClr val="75A6D7"/>
        </a:accent6>
        <a:hlink>
          <a:srgbClr val="E0DD9D"/>
        </a:hlink>
        <a:folHlink>
          <a:srgbClr val="EDCBBE"/>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CCCCCC"/>
        </a:lt2>
        <a:accent1>
          <a:srgbClr val="C5D96C"/>
        </a:accent1>
        <a:accent2>
          <a:srgbClr val="EDB877"/>
        </a:accent2>
        <a:accent3>
          <a:srgbClr val="FFFFFF"/>
        </a:accent3>
        <a:accent4>
          <a:srgbClr val="000000"/>
        </a:accent4>
        <a:accent5>
          <a:srgbClr val="DFE9BA"/>
        </a:accent5>
        <a:accent6>
          <a:srgbClr val="D7A66B"/>
        </a:accent6>
        <a:hlink>
          <a:srgbClr val="EBD3E5"/>
        </a:hlink>
        <a:folHlink>
          <a:srgbClr val="AACEF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333333"/>
      </a:dk1>
      <a:lt1>
        <a:srgbClr val="FFFFFF"/>
      </a:lt1>
      <a:dk2>
        <a:srgbClr val="003366"/>
      </a:dk2>
      <a:lt2>
        <a:srgbClr val="FFFFFF"/>
      </a:lt2>
      <a:accent1>
        <a:srgbClr val="ACAAF2"/>
      </a:accent1>
      <a:accent2>
        <a:srgbClr val="73D1C9"/>
      </a:accent2>
      <a:accent3>
        <a:srgbClr val="AAADB8"/>
      </a:accent3>
      <a:accent4>
        <a:srgbClr val="DADADA"/>
      </a:accent4>
      <a:accent5>
        <a:srgbClr val="D2D2F7"/>
      </a:accent5>
      <a:accent6>
        <a:srgbClr val="68BDB6"/>
      </a:accent6>
      <a:hlink>
        <a:srgbClr val="AACEF2"/>
      </a:hlink>
      <a:folHlink>
        <a:srgbClr val="D9C7EB"/>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333333"/>
        </a:dk1>
        <a:lt1>
          <a:srgbClr val="FFFFFF"/>
        </a:lt1>
        <a:dk2>
          <a:srgbClr val="003366"/>
        </a:dk2>
        <a:lt2>
          <a:srgbClr val="FFFFFF"/>
        </a:lt2>
        <a:accent1>
          <a:srgbClr val="7EB2E6"/>
        </a:accent1>
        <a:accent2>
          <a:srgbClr val="95BDE6"/>
        </a:accent2>
        <a:accent3>
          <a:srgbClr val="AAADB8"/>
        </a:accent3>
        <a:accent4>
          <a:srgbClr val="DADADA"/>
        </a:accent4>
        <a:accent5>
          <a:srgbClr val="C0D5F0"/>
        </a:accent5>
        <a:accent6>
          <a:srgbClr val="87ABD0"/>
        </a:accent6>
        <a:hlink>
          <a:srgbClr val="AACEF2"/>
        </a:hlink>
        <a:folHlink>
          <a:srgbClr val="B6D4F2"/>
        </a:folHlink>
      </a:clrScheme>
      <a:clrMap bg1="dk2" tx1="lt1" bg2="dk1" tx2="lt2" accent1="accent1" accent2="accent2" accent3="accent3" accent4="accent4" accent5="accent5" accent6="accent6" hlink="hlink" folHlink="folHlink"/>
    </a:extraClrScheme>
    <a:extraClrScheme>
      <a:clrScheme name="1_Default Design 2">
        <a:dk1>
          <a:srgbClr val="333333"/>
        </a:dk1>
        <a:lt1>
          <a:srgbClr val="FFFFFF"/>
        </a:lt1>
        <a:dk2>
          <a:srgbClr val="003366"/>
        </a:dk2>
        <a:lt2>
          <a:srgbClr val="FFFFFF"/>
        </a:lt2>
        <a:accent1>
          <a:srgbClr val="ACAAF2"/>
        </a:accent1>
        <a:accent2>
          <a:srgbClr val="73D1C9"/>
        </a:accent2>
        <a:accent3>
          <a:srgbClr val="AAADB8"/>
        </a:accent3>
        <a:accent4>
          <a:srgbClr val="DADADA"/>
        </a:accent4>
        <a:accent5>
          <a:srgbClr val="D2D2F7"/>
        </a:accent5>
        <a:accent6>
          <a:srgbClr val="68BDB6"/>
        </a:accent6>
        <a:hlink>
          <a:srgbClr val="AACEF2"/>
        </a:hlink>
        <a:folHlink>
          <a:srgbClr val="D9C7EB"/>
        </a:folHlink>
      </a:clrScheme>
      <a:clrMap bg1="dk2" tx1="lt1" bg2="dk1" tx2="lt2" accent1="accent1" accent2="accent2" accent3="accent3" accent4="accent4" accent5="accent5" accent6="accent6" hlink="hlink" folHlink="folHlink"/>
    </a:extraClrScheme>
    <a:extraClrScheme>
      <a:clrScheme name="1_Default Design 3">
        <a:dk1>
          <a:srgbClr val="333333"/>
        </a:dk1>
        <a:lt1>
          <a:srgbClr val="FFFFFF"/>
        </a:lt1>
        <a:dk2>
          <a:srgbClr val="003366"/>
        </a:dk2>
        <a:lt2>
          <a:srgbClr val="FFFFFF"/>
        </a:lt2>
        <a:accent1>
          <a:srgbClr val="E0C170"/>
        </a:accent1>
        <a:accent2>
          <a:srgbClr val="82B8ED"/>
        </a:accent2>
        <a:accent3>
          <a:srgbClr val="AAADB8"/>
        </a:accent3>
        <a:accent4>
          <a:srgbClr val="DADADA"/>
        </a:accent4>
        <a:accent5>
          <a:srgbClr val="EDDDBB"/>
        </a:accent5>
        <a:accent6>
          <a:srgbClr val="75A6D7"/>
        </a:accent6>
        <a:hlink>
          <a:srgbClr val="E0DD9D"/>
        </a:hlink>
        <a:folHlink>
          <a:srgbClr val="EDCBBE"/>
        </a:folHlink>
      </a:clrScheme>
      <a:clrMap bg1="dk2" tx1="lt1" bg2="dk1" tx2="lt2" accent1="accent1" accent2="accent2" accent3="accent3" accent4="accent4" accent5="accent5" accent6="accent6" hlink="hlink" folHlink="folHlink"/>
    </a:extraClrScheme>
    <a:extraClrScheme>
      <a:clrScheme name="1_Default Design 4">
        <a:dk1>
          <a:srgbClr val="333333"/>
        </a:dk1>
        <a:lt1>
          <a:srgbClr val="FFFFFF"/>
        </a:lt1>
        <a:dk2>
          <a:srgbClr val="003366"/>
        </a:dk2>
        <a:lt2>
          <a:srgbClr val="FFFFFF"/>
        </a:lt2>
        <a:accent1>
          <a:srgbClr val="C5D96C"/>
        </a:accent1>
        <a:accent2>
          <a:srgbClr val="EDB877"/>
        </a:accent2>
        <a:accent3>
          <a:srgbClr val="AAADB8"/>
        </a:accent3>
        <a:accent4>
          <a:srgbClr val="DADADA"/>
        </a:accent4>
        <a:accent5>
          <a:srgbClr val="DFE9BA"/>
        </a:accent5>
        <a:accent6>
          <a:srgbClr val="D7A66B"/>
        </a:accent6>
        <a:hlink>
          <a:srgbClr val="EBD3E5"/>
        </a:hlink>
        <a:folHlink>
          <a:srgbClr val="AACEF2"/>
        </a:folHlink>
      </a:clrScheme>
      <a:clrMap bg1="dk2" tx1="lt1" bg2="dk1" tx2="lt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CCCCCC"/>
        </a:lt2>
        <a:accent1>
          <a:srgbClr val="7EB2E6"/>
        </a:accent1>
        <a:accent2>
          <a:srgbClr val="95BDE6"/>
        </a:accent2>
        <a:accent3>
          <a:srgbClr val="FFFFFF"/>
        </a:accent3>
        <a:accent4>
          <a:srgbClr val="000000"/>
        </a:accent4>
        <a:accent5>
          <a:srgbClr val="C0D5F0"/>
        </a:accent5>
        <a:accent6>
          <a:srgbClr val="87ABD0"/>
        </a:accent6>
        <a:hlink>
          <a:srgbClr val="AACEF2"/>
        </a:hlink>
        <a:folHlink>
          <a:srgbClr val="B6D4F2"/>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CCCCCC"/>
        </a:lt2>
        <a:accent1>
          <a:srgbClr val="ACAAF2"/>
        </a:accent1>
        <a:accent2>
          <a:srgbClr val="73D1C9"/>
        </a:accent2>
        <a:accent3>
          <a:srgbClr val="FFFFFF"/>
        </a:accent3>
        <a:accent4>
          <a:srgbClr val="000000"/>
        </a:accent4>
        <a:accent5>
          <a:srgbClr val="D2D2F7"/>
        </a:accent5>
        <a:accent6>
          <a:srgbClr val="68BDB6"/>
        </a:accent6>
        <a:hlink>
          <a:srgbClr val="AACEF2"/>
        </a:hlink>
        <a:folHlink>
          <a:srgbClr val="D9C7EB"/>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CCCCCC"/>
        </a:lt2>
        <a:accent1>
          <a:srgbClr val="E0C170"/>
        </a:accent1>
        <a:accent2>
          <a:srgbClr val="82B8ED"/>
        </a:accent2>
        <a:accent3>
          <a:srgbClr val="FFFFFF"/>
        </a:accent3>
        <a:accent4>
          <a:srgbClr val="000000"/>
        </a:accent4>
        <a:accent5>
          <a:srgbClr val="EDDDBB"/>
        </a:accent5>
        <a:accent6>
          <a:srgbClr val="75A6D7"/>
        </a:accent6>
        <a:hlink>
          <a:srgbClr val="E0DD9D"/>
        </a:hlink>
        <a:folHlink>
          <a:srgbClr val="EDCBBE"/>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CCCCCC"/>
        </a:lt2>
        <a:accent1>
          <a:srgbClr val="C5D96C"/>
        </a:accent1>
        <a:accent2>
          <a:srgbClr val="EDB877"/>
        </a:accent2>
        <a:accent3>
          <a:srgbClr val="FFFFFF"/>
        </a:accent3>
        <a:accent4>
          <a:srgbClr val="000000"/>
        </a:accent4>
        <a:accent5>
          <a:srgbClr val="DFE9BA"/>
        </a:accent5>
        <a:accent6>
          <a:srgbClr val="D7A66B"/>
        </a:accent6>
        <a:hlink>
          <a:srgbClr val="EBD3E5"/>
        </a:hlink>
        <a:folHlink>
          <a:srgbClr val="AACEF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On Target</Template>
  <TotalTime>18073</TotalTime>
  <Words>4110</Words>
  <Application>Microsoft Office PowerPoint</Application>
  <PresentationFormat>On-screen Show (4:3)</PresentationFormat>
  <Paragraphs>533</Paragraphs>
  <Slides>28</Slides>
  <Notes>28</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On Target</vt:lpstr>
      <vt:lpstr>1_Default Design</vt:lpstr>
      <vt:lpstr>Methods of Biblical Interpretation in Modern Times </vt:lpstr>
      <vt:lpstr>PowerPoint Presentation</vt:lpstr>
      <vt:lpstr>PowerPoint Presentation</vt:lpstr>
      <vt:lpstr>“Digging” as a Metaphor</vt:lpstr>
      <vt:lpstr>A Triptych</vt:lpstr>
      <vt:lpstr>Another “Triptych” </vt:lpstr>
      <vt:lpstr>“Digging” into the Word</vt:lpstr>
      <vt:lpstr>Seeing the Ground &amp; “Digging” into the Word: the Church</vt:lpstr>
      <vt:lpstr>By Contrast, (Post)Modern Views of the Ground…</vt:lpstr>
      <vt:lpstr>A Snapshot of the Landscape: Society of Biblical Literature (2014) “sections” according to…</vt:lpstr>
      <vt:lpstr>What is “Historical Criticism”?</vt:lpstr>
      <vt:lpstr>Some Characteristics of Historical Criticism and its History</vt:lpstr>
      <vt:lpstr>The “Triptych”</vt:lpstr>
      <vt:lpstr>“Assured Result” e.g. 1: Pentateuch (Gen-Deut) How have Historical Critics “seen the ground”?</vt:lpstr>
      <vt:lpstr>“Assured Result” e.g. 2: Pastorals (1-2 Tim, Titus)  Why critical scholars think Paul did not write them?</vt:lpstr>
      <vt:lpstr>Summing Up The Character of Historical Criticism &amp; Some Implications…</vt:lpstr>
      <vt:lpstr>A Surprising Thing? The Incursion of Historical Criticism in American Evangelicalism</vt:lpstr>
      <vt:lpstr>From Sparks…</vt:lpstr>
      <vt:lpstr>Postmodern Criticisms: Seeing Unstable Ground</vt:lpstr>
      <vt:lpstr>The “Triptych”: eyes on READER Combatting “oppressive” interpretations</vt:lpstr>
      <vt:lpstr>Example 3: Post-Colonial Criticism</vt:lpstr>
      <vt:lpstr>PowerPoint Presentation</vt:lpstr>
      <vt:lpstr>PowerPoint Presentation</vt:lpstr>
      <vt:lpstr>A Few Brief Reflections on “Mining” Historical Critical and Postmodern Work for “gems”…</vt:lpstr>
      <vt:lpstr>Old, Fight-Hardened Contender vs.  The New Kid(s) in the Ring</vt:lpstr>
      <vt:lpstr>An Opportunity…</vt:lpstr>
      <vt:lpstr>An Opportunity to see how modern approaches:</vt:lpstr>
      <vt:lpstr>But most of all, an Opportunity to…</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Methods of Biblical interpretation in Modern Times I</dc:title>
  <dc:creator>Adam</dc:creator>
  <cp:lastModifiedBy>Guntars Baikovs</cp:lastModifiedBy>
  <cp:revision>213</cp:revision>
  <cp:lastPrinted>2015-05-11T14:53:58Z</cp:lastPrinted>
  <dcterms:created xsi:type="dcterms:W3CDTF">2015-03-26T13:34:20Z</dcterms:created>
  <dcterms:modified xsi:type="dcterms:W3CDTF">2015-06-14T22:06:12Z</dcterms:modified>
</cp:coreProperties>
</file>