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07" r:id="rId3"/>
    <p:sldId id="273" r:id="rId4"/>
    <p:sldId id="271" r:id="rId5"/>
    <p:sldId id="265" r:id="rId6"/>
    <p:sldId id="288" r:id="rId7"/>
    <p:sldId id="258" r:id="rId8"/>
    <p:sldId id="284" r:id="rId9"/>
    <p:sldId id="285" r:id="rId10"/>
    <p:sldId id="286" r:id="rId11"/>
    <p:sldId id="287" r:id="rId12"/>
    <p:sldId id="259" r:id="rId13"/>
    <p:sldId id="262" r:id="rId14"/>
    <p:sldId id="268" r:id="rId15"/>
    <p:sldId id="267" r:id="rId16"/>
    <p:sldId id="272" r:id="rId17"/>
    <p:sldId id="290" r:id="rId18"/>
    <p:sldId id="296" r:id="rId19"/>
    <p:sldId id="291" r:id="rId20"/>
    <p:sldId id="292" r:id="rId21"/>
    <p:sldId id="293" r:id="rId22"/>
    <p:sldId id="294" r:id="rId23"/>
    <p:sldId id="295" r:id="rId24"/>
    <p:sldId id="297" r:id="rId25"/>
    <p:sldId id="298" r:id="rId26"/>
    <p:sldId id="299" r:id="rId27"/>
    <p:sldId id="303" r:id="rId28"/>
    <p:sldId id="300" r:id="rId29"/>
    <p:sldId id="304" r:id="rId30"/>
    <p:sldId id="301" r:id="rId31"/>
    <p:sldId id="305" r:id="rId32"/>
    <p:sldId id="306" r:id="rId33"/>
    <p:sldId id="308" r:id="rId34"/>
    <p:sldId id="31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2" autoAdjust="0"/>
    <p:restoredTop sz="94701" autoAdjust="0"/>
  </p:normalViewPr>
  <p:slideViewPr>
    <p:cSldViewPr>
      <p:cViewPr varScale="1">
        <p:scale>
          <a:sx n="74" d="100"/>
          <a:sy n="74" d="100"/>
        </p:scale>
        <p:origin x="-126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CD665E-2CCD-4E58-AF22-F76288E8253D}" type="datetimeFigureOut">
              <a:rPr lang="en-AU" smtClean="0"/>
              <a:t>27/05/2015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A6854B-80BC-4139-8E80-4BE87DD3E040}" type="slidenum">
              <a:rPr lang="en-AU" smtClean="0"/>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BBB5306-505F-4D65-96A7-83402EF9DAA2}" type="datetimeFigureOut">
              <a:rPr lang="en-AU" smtClean="0"/>
              <a:pPr/>
              <a:t>27/05/2015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7DF12EC-5B7D-4507-8885-5AEF17F8560C}"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B5306-505F-4D65-96A7-83402EF9DAA2}" type="datetimeFigureOut">
              <a:rPr lang="en-AU" smtClean="0"/>
              <a:pPr/>
              <a:t>27/05/2015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DF12EC-5B7D-4507-8885-5AEF17F8560C}"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Lockwood-PC.000\Documents\Lutheran Mission Foundation\Creative Word Fellowship\Luther Presentation\0000001655L.jpg"/>
          <p:cNvPicPr>
            <a:picLocks noChangeAspect="1" noChangeArrowheads="1"/>
          </p:cNvPicPr>
          <p:nvPr/>
        </p:nvPicPr>
        <p:blipFill>
          <a:blip r:embed="rId2" cstate="print"/>
          <a:srcRect/>
          <a:stretch>
            <a:fillRect/>
          </a:stretch>
        </p:blipFill>
        <p:spPr bwMode="auto">
          <a:xfrm>
            <a:off x="683568" y="0"/>
            <a:ext cx="7996428"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8784976" cy="6555641"/>
          </a:xfrm>
          <a:prstGeom prst="rect">
            <a:avLst/>
          </a:prstGeom>
          <a:noFill/>
        </p:spPr>
        <p:txBody>
          <a:bodyPr wrap="square" rtlCol="0">
            <a:spAutoFit/>
          </a:bodyPr>
          <a:lstStyle/>
          <a:p>
            <a:r>
              <a:rPr lang="en-US" sz="3500" b="1" dirty="0" smtClean="0">
                <a:solidFill>
                  <a:schemeClr val="bg1"/>
                </a:solidFill>
              </a:rPr>
              <a:t>Here </a:t>
            </a:r>
            <a:r>
              <a:rPr lang="en-US" sz="3500" b="1" dirty="0" smtClean="0">
                <a:solidFill>
                  <a:schemeClr val="bg1"/>
                </a:solidFill>
              </a:rPr>
              <a:t>we ask why Christ did not lead these magi up to Bethlehem with the star, but instead permitted his birth, which was now known, to be searched for in Scripture. He did this to teach us to cling to Scripture and not to follow our own presumptuous ideas or any human teaching. For it was not his desire to give us his Scripture in vain. It is in Scripture and nowhere else, that he permits himself to be found. He who despises Scripture and sets it aside, will never find him. (</a:t>
            </a:r>
            <a:r>
              <a:rPr lang="en-US" sz="3500" b="1" i="1" dirty="0" smtClean="0">
                <a:solidFill>
                  <a:schemeClr val="bg1"/>
                </a:solidFill>
              </a:rPr>
              <a:t>Christmas </a:t>
            </a:r>
            <a:r>
              <a:rPr lang="en-US" sz="3500" b="1" i="1" dirty="0" err="1" smtClean="0">
                <a:solidFill>
                  <a:schemeClr val="bg1"/>
                </a:solidFill>
              </a:rPr>
              <a:t>Postil</a:t>
            </a:r>
            <a:r>
              <a:rPr lang="en-US" sz="3500" b="1" i="1" dirty="0" smtClean="0">
                <a:solidFill>
                  <a:schemeClr val="bg1"/>
                </a:solidFill>
              </a:rPr>
              <a:t> </a:t>
            </a:r>
            <a:r>
              <a:rPr lang="en-US" sz="3500" b="1" dirty="0" smtClean="0">
                <a:solidFill>
                  <a:schemeClr val="bg1"/>
                </a:solidFill>
              </a:rPr>
              <a:t>[1521], LW 52:171)</a:t>
            </a:r>
            <a:endParaRPr lang="en-AU" sz="3500"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mikereyfman.com/Photography-Landscape-Nature/Meteora-Monasteries-Greece/big/MR0101.jpg"/>
          <p:cNvPicPr>
            <a:picLocks noChangeAspect="1" noChangeArrowheads="1"/>
          </p:cNvPicPr>
          <p:nvPr/>
        </p:nvPicPr>
        <p:blipFill>
          <a:blip r:embed="rId2" cstate="print"/>
          <a:srcRect t="3301"/>
          <a:stretch>
            <a:fillRect/>
          </a:stretch>
        </p:blipFill>
        <p:spPr bwMode="auto">
          <a:xfrm>
            <a:off x="0" y="0"/>
            <a:ext cx="9144000" cy="5526360"/>
          </a:xfrm>
          <a:prstGeom prst="rect">
            <a:avLst/>
          </a:prstGeom>
          <a:noFill/>
        </p:spPr>
      </p:pic>
      <p:sp>
        <p:nvSpPr>
          <p:cNvPr id="3" name="TextBox 2"/>
          <p:cNvSpPr txBox="1"/>
          <p:nvPr/>
        </p:nvSpPr>
        <p:spPr>
          <a:xfrm>
            <a:off x="0" y="5589240"/>
            <a:ext cx="9144000" cy="1200329"/>
          </a:xfrm>
          <a:prstGeom prst="rect">
            <a:avLst/>
          </a:prstGeom>
          <a:noFill/>
        </p:spPr>
        <p:txBody>
          <a:bodyPr wrap="square" rtlCol="0">
            <a:spAutoFit/>
          </a:bodyPr>
          <a:lstStyle/>
          <a:p>
            <a:pPr algn="ctr"/>
            <a:r>
              <a:rPr lang="en-AU" sz="3600" dirty="0" smtClean="0">
                <a:solidFill>
                  <a:schemeClr val="bg1"/>
                </a:solidFill>
              </a:rPr>
              <a:t>Wise builder: built his house on the rock of God’s Word</a:t>
            </a:r>
            <a:endParaRPr lang="en-AU" sz="36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User.Lockwood-PC.000\Documents\Lutheran Mission Foundation\Creative Word Fellowship\Luther Presentation\sola+scriptura+rotator.png"/>
          <p:cNvPicPr>
            <a:picLocks noChangeAspect="1" noChangeArrowheads="1"/>
          </p:cNvPicPr>
          <p:nvPr/>
        </p:nvPicPr>
        <p:blipFill>
          <a:blip r:embed="rId2" cstate="print"/>
          <a:srcRect/>
          <a:stretch>
            <a:fillRect/>
          </a:stretch>
        </p:blipFill>
        <p:spPr bwMode="auto">
          <a:xfrm>
            <a:off x="0" y="867383"/>
            <a:ext cx="9144000" cy="512323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User.Lockwood-PC.000\Documents\Lutheran Mission Foundation\Creative Word Fellowship\Luther Presentation\sola-scriptura-alert-bible-alone-error.jpg"/>
          <p:cNvPicPr>
            <a:picLocks noChangeAspect="1" noChangeArrowheads="1"/>
          </p:cNvPicPr>
          <p:nvPr/>
        </p:nvPicPr>
        <p:blipFill>
          <a:blip r:embed="rId2" cstate="print"/>
          <a:srcRect/>
          <a:stretch>
            <a:fillRect/>
          </a:stretch>
        </p:blipFill>
        <p:spPr bwMode="auto">
          <a:xfrm>
            <a:off x="0" y="1052736"/>
            <a:ext cx="9144000" cy="440594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lrich-Zwingli-1.jpg"/>
          <p:cNvPicPr>
            <a:picLocks noChangeAspect="1" noChangeArrowheads="1"/>
          </p:cNvPicPr>
          <p:nvPr/>
        </p:nvPicPr>
        <p:blipFill>
          <a:blip r:embed="rId2" cstate="print"/>
          <a:srcRect/>
          <a:stretch>
            <a:fillRect/>
          </a:stretch>
        </p:blipFill>
        <p:spPr bwMode="auto">
          <a:xfrm>
            <a:off x="4261776" y="0"/>
            <a:ext cx="4882224" cy="6858000"/>
          </a:xfrm>
          <a:prstGeom prst="rect">
            <a:avLst/>
          </a:prstGeom>
          <a:noFill/>
        </p:spPr>
      </p:pic>
      <p:sp>
        <p:nvSpPr>
          <p:cNvPr id="3" name="TextBox 2"/>
          <p:cNvSpPr txBox="1"/>
          <p:nvPr/>
        </p:nvSpPr>
        <p:spPr>
          <a:xfrm>
            <a:off x="0" y="2060848"/>
            <a:ext cx="4211960" cy="1938992"/>
          </a:xfrm>
          <a:prstGeom prst="rect">
            <a:avLst/>
          </a:prstGeom>
          <a:noFill/>
        </p:spPr>
        <p:txBody>
          <a:bodyPr wrap="square" rtlCol="0">
            <a:spAutoFit/>
          </a:bodyPr>
          <a:lstStyle/>
          <a:p>
            <a:pPr algn="ctr"/>
            <a:r>
              <a:rPr lang="en-AU" sz="4000" b="1" dirty="0" smtClean="0">
                <a:solidFill>
                  <a:schemeClr val="bg1"/>
                </a:solidFill>
              </a:rPr>
              <a:t>Zwingli:</a:t>
            </a:r>
          </a:p>
          <a:p>
            <a:pPr algn="ctr"/>
            <a:r>
              <a:rPr lang="en-AU" sz="4000" b="1" dirty="0" smtClean="0">
                <a:solidFill>
                  <a:schemeClr val="bg1"/>
                </a:solidFill>
              </a:rPr>
              <a:t>That’s not reasonable</a:t>
            </a:r>
            <a:endParaRPr lang="en-AU" sz="4000" b="1"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journeyoftheword.files.wordpress.com/2014/11/old-key.jpg"/>
          <p:cNvPicPr>
            <a:picLocks noChangeAspect="1" noChangeArrowheads="1"/>
          </p:cNvPicPr>
          <p:nvPr/>
        </p:nvPicPr>
        <p:blipFill>
          <a:blip r:embed="rId2" cstate="print"/>
          <a:srcRect/>
          <a:stretch>
            <a:fillRect/>
          </a:stretch>
        </p:blipFill>
        <p:spPr bwMode="auto">
          <a:xfrm>
            <a:off x="0" y="0"/>
            <a:ext cx="9144000" cy="6126481"/>
          </a:xfrm>
          <a:prstGeom prst="rect">
            <a:avLst/>
          </a:prstGeom>
          <a:noFill/>
        </p:spPr>
      </p:pic>
      <p:sp>
        <p:nvSpPr>
          <p:cNvPr id="3" name="TextBox 2"/>
          <p:cNvSpPr txBox="1"/>
          <p:nvPr/>
        </p:nvSpPr>
        <p:spPr>
          <a:xfrm>
            <a:off x="0" y="6165304"/>
            <a:ext cx="9144000" cy="646331"/>
          </a:xfrm>
          <a:prstGeom prst="rect">
            <a:avLst/>
          </a:prstGeom>
          <a:noFill/>
        </p:spPr>
        <p:txBody>
          <a:bodyPr wrap="square" rtlCol="0">
            <a:spAutoFit/>
          </a:bodyPr>
          <a:lstStyle/>
          <a:p>
            <a:pPr algn="ctr"/>
            <a:r>
              <a:rPr lang="en-AU" sz="3600" b="1" dirty="0" smtClean="0">
                <a:solidFill>
                  <a:schemeClr val="bg1"/>
                </a:solidFill>
              </a:rPr>
              <a:t>Scripture interprets Scripture</a:t>
            </a:r>
            <a:endParaRPr lang="en-AU" sz="3600"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er.Lockwood-PC.000\Documents\Lutheran Mission Foundation\Creative Word Fellowship\Luther Presentation\john1717.jpeg"/>
          <p:cNvPicPr>
            <a:picLocks noChangeAspect="1" noChangeArrowheads="1"/>
          </p:cNvPicPr>
          <p:nvPr/>
        </p:nvPicPr>
        <p:blipFill>
          <a:blip r:embed="rId2" cstate="print"/>
          <a:srcRect/>
          <a:stretch>
            <a:fillRect/>
          </a:stretch>
        </p:blipFill>
        <p:spPr bwMode="auto">
          <a:xfrm>
            <a:off x="0" y="260648"/>
            <a:ext cx="9144000" cy="32575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er.Lockwood-PC.000\Documents\Lutheran Mission Foundation\Creative Word Fellowship\Luther Presentation\john1717.jpeg"/>
          <p:cNvPicPr>
            <a:picLocks noChangeAspect="1" noChangeArrowheads="1"/>
          </p:cNvPicPr>
          <p:nvPr/>
        </p:nvPicPr>
        <p:blipFill>
          <a:blip r:embed="rId2" cstate="print"/>
          <a:srcRect/>
          <a:stretch>
            <a:fillRect/>
          </a:stretch>
        </p:blipFill>
        <p:spPr bwMode="auto">
          <a:xfrm>
            <a:off x="0" y="260648"/>
            <a:ext cx="9144000" cy="3257550"/>
          </a:xfrm>
          <a:prstGeom prst="rect">
            <a:avLst/>
          </a:prstGeom>
          <a:noFill/>
        </p:spPr>
      </p:pic>
      <p:sp>
        <p:nvSpPr>
          <p:cNvPr id="3" name="TextBox 2"/>
          <p:cNvSpPr txBox="1"/>
          <p:nvPr/>
        </p:nvSpPr>
        <p:spPr>
          <a:xfrm>
            <a:off x="827584" y="3573016"/>
            <a:ext cx="7488832" cy="1323439"/>
          </a:xfrm>
          <a:prstGeom prst="rect">
            <a:avLst/>
          </a:prstGeom>
          <a:noFill/>
        </p:spPr>
        <p:txBody>
          <a:bodyPr wrap="square" rtlCol="0">
            <a:spAutoFit/>
          </a:bodyPr>
          <a:lstStyle/>
          <a:p>
            <a:r>
              <a:rPr lang="en-AU" sz="4000" b="1" dirty="0" smtClean="0">
                <a:solidFill>
                  <a:schemeClr val="bg1"/>
                </a:solidFill>
              </a:rPr>
              <a:t>Implications:</a:t>
            </a:r>
            <a:endParaRPr lang="en-AU" sz="4000" b="1" dirty="0" smtClean="0"/>
          </a:p>
          <a:p>
            <a:pPr marL="742950" indent="-742950">
              <a:buFont typeface="+mj-lt"/>
              <a:buAutoNum type="arabicPeriod"/>
            </a:pPr>
            <a:r>
              <a:rPr lang="en-AU" sz="4000" b="1" dirty="0" smtClean="0">
                <a:solidFill>
                  <a:schemeClr val="bg1"/>
                </a:solidFill>
              </a:rPr>
              <a:t>Believe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er.Lockwood-PC.000\Documents\Lutheran Mission Foundation\Creative Word Fellowship\Luther Presentation\john1717.jpeg"/>
          <p:cNvPicPr>
            <a:picLocks noChangeAspect="1" noChangeArrowheads="1"/>
          </p:cNvPicPr>
          <p:nvPr/>
        </p:nvPicPr>
        <p:blipFill>
          <a:blip r:embed="rId2" cstate="print"/>
          <a:srcRect/>
          <a:stretch>
            <a:fillRect/>
          </a:stretch>
        </p:blipFill>
        <p:spPr bwMode="auto">
          <a:xfrm>
            <a:off x="0" y="260648"/>
            <a:ext cx="9144000" cy="3257550"/>
          </a:xfrm>
          <a:prstGeom prst="rect">
            <a:avLst/>
          </a:prstGeom>
          <a:noFill/>
        </p:spPr>
      </p:pic>
      <p:sp>
        <p:nvSpPr>
          <p:cNvPr id="3" name="TextBox 2"/>
          <p:cNvSpPr txBox="1"/>
          <p:nvPr/>
        </p:nvSpPr>
        <p:spPr>
          <a:xfrm>
            <a:off x="827584" y="3573016"/>
            <a:ext cx="7488832" cy="1938992"/>
          </a:xfrm>
          <a:prstGeom prst="rect">
            <a:avLst/>
          </a:prstGeom>
          <a:noFill/>
        </p:spPr>
        <p:txBody>
          <a:bodyPr wrap="square" rtlCol="0">
            <a:spAutoFit/>
          </a:bodyPr>
          <a:lstStyle/>
          <a:p>
            <a:r>
              <a:rPr lang="en-AU" sz="4000" b="1" dirty="0" smtClean="0">
                <a:solidFill>
                  <a:schemeClr val="bg1"/>
                </a:solidFill>
              </a:rPr>
              <a:t>Implications:</a:t>
            </a:r>
            <a:endParaRPr lang="en-AU" sz="4000" b="1" dirty="0" smtClean="0"/>
          </a:p>
          <a:p>
            <a:pPr marL="742950" indent="-742950">
              <a:buFont typeface="+mj-lt"/>
              <a:buAutoNum type="arabicPeriod"/>
            </a:pPr>
            <a:r>
              <a:rPr lang="en-AU" sz="4000" b="1" dirty="0" smtClean="0">
                <a:solidFill>
                  <a:schemeClr val="bg1"/>
                </a:solidFill>
              </a:rPr>
              <a:t>Believe it</a:t>
            </a:r>
          </a:p>
          <a:p>
            <a:pPr marL="742950" indent="-742950">
              <a:buFont typeface="+mj-lt"/>
              <a:buAutoNum type="arabicPeriod"/>
            </a:pPr>
            <a:r>
              <a:rPr lang="en-AU" sz="4000" b="1" dirty="0" smtClean="0">
                <a:solidFill>
                  <a:schemeClr val="bg1"/>
                </a:solidFill>
              </a:rPr>
              <a:t>Submit 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er.Lockwood-PC.000\Documents\Lutheran Mission Foundation\Creative Word Fellowship\Luther Presentation\john1717.jpeg"/>
          <p:cNvPicPr>
            <a:picLocks noChangeAspect="1" noChangeArrowheads="1"/>
          </p:cNvPicPr>
          <p:nvPr/>
        </p:nvPicPr>
        <p:blipFill>
          <a:blip r:embed="rId2" cstate="print"/>
          <a:srcRect/>
          <a:stretch>
            <a:fillRect/>
          </a:stretch>
        </p:blipFill>
        <p:spPr bwMode="auto">
          <a:xfrm>
            <a:off x="0" y="260648"/>
            <a:ext cx="9144000" cy="3257550"/>
          </a:xfrm>
          <a:prstGeom prst="rect">
            <a:avLst/>
          </a:prstGeom>
          <a:noFill/>
        </p:spPr>
      </p:pic>
      <p:sp>
        <p:nvSpPr>
          <p:cNvPr id="3" name="TextBox 2"/>
          <p:cNvSpPr txBox="1"/>
          <p:nvPr/>
        </p:nvSpPr>
        <p:spPr>
          <a:xfrm>
            <a:off x="827584" y="3573016"/>
            <a:ext cx="7488832" cy="3170099"/>
          </a:xfrm>
          <a:prstGeom prst="rect">
            <a:avLst/>
          </a:prstGeom>
          <a:noFill/>
        </p:spPr>
        <p:txBody>
          <a:bodyPr wrap="square" rtlCol="0">
            <a:spAutoFit/>
          </a:bodyPr>
          <a:lstStyle/>
          <a:p>
            <a:r>
              <a:rPr lang="en-AU" sz="4000" b="1" dirty="0" smtClean="0">
                <a:solidFill>
                  <a:schemeClr val="bg1"/>
                </a:solidFill>
              </a:rPr>
              <a:t>Implications:</a:t>
            </a:r>
            <a:endParaRPr lang="en-AU" sz="4000" b="1" dirty="0" smtClean="0"/>
          </a:p>
          <a:p>
            <a:pPr marL="742950" indent="-742950">
              <a:buFont typeface="+mj-lt"/>
              <a:buAutoNum type="arabicPeriod"/>
            </a:pPr>
            <a:r>
              <a:rPr lang="en-AU" sz="4000" b="1" dirty="0" smtClean="0">
                <a:solidFill>
                  <a:schemeClr val="bg1"/>
                </a:solidFill>
              </a:rPr>
              <a:t>Believe it</a:t>
            </a:r>
          </a:p>
          <a:p>
            <a:pPr marL="742950" indent="-742950">
              <a:buFont typeface="+mj-lt"/>
              <a:buAutoNum type="arabicPeriod"/>
            </a:pPr>
            <a:r>
              <a:rPr lang="en-AU" sz="4000" b="1" dirty="0" smtClean="0">
                <a:solidFill>
                  <a:schemeClr val="bg1"/>
                </a:solidFill>
              </a:rPr>
              <a:t>Submit to it</a:t>
            </a:r>
          </a:p>
          <a:p>
            <a:pPr marL="742950" indent="-742950">
              <a:buFont typeface="+mj-lt"/>
              <a:buAutoNum type="arabicPeriod"/>
            </a:pPr>
            <a:r>
              <a:rPr lang="en-AU" sz="4000" b="1" dirty="0" smtClean="0">
                <a:solidFill>
                  <a:schemeClr val="bg1"/>
                </a:solidFill>
              </a:rPr>
              <a:t>Read each part in the context of what we know to be true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bible_cross.jpg"/>
          <p:cNvPicPr>
            <a:picLocks noChangeAspect="1"/>
          </p:cNvPicPr>
          <p:nvPr/>
        </p:nvPicPr>
        <p:blipFill>
          <a:blip r:embed="rId2" cstate="print"/>
          <a:stretch>
            <a:fillRect/>
          </a:stretch>
        </p:blipFill>
        <p:spPr>
          <a:xfrm>
            <a:off x="0" y="0"/>
            <a:ext cx="9144000" cy="5481517"/>
          </a:xfrm>
          <a:prstGeom prst="rect">
            <a:avLst/>
          </a:prstGeom>
        </p:spPr>
      </p:pic>
      <p:sp>
        <p:nvSpPr>
          <p:cNvPr id="3" name="TextBox 2"/>
          <p:cNvSpPr txBox="1"/>
          <p:nvPr/>
        </p:nvSpPr>
        <p:spPr>
          <a:xfrm>
            <a:off x="395536" y="5517232"/>
            <a:ext cx="8280920" cy="1200329"/>
          </a:xfrm>
          <a:prstGeom prst="rect">
            <a:avLst/>
          </a:prstGeom>
          <a:noFill/>
        </p:spPr>
        <p:txBody>
          <a:bodyPr wrap="square" rtlCol="0">
            <a:spAutoFit/>
          </a:bodyPr>
          <a:lstStyle/>
          <a:p>
            <a:pPr algn="ctr"/>
            <a:r>
              <a:rPr lang="en-AU" sz="3600" b="1" dirty="0" smtClean="0"/>
              <a:t>The Gospel of Jesus Christ is the key to making sense of Scripture as a whole</a:t>
            </a:r>
            <a:endParaRPr lang="en-AU" sz="3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ld books.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4932040" y="332656"/>
            <a:ext cx="3960440" cy="707886"/>
          </a:xfrm>
          <a:prstGeom prst="rect">
            <a:avLst/>
          </a:prstGeom>
          <a:noFill/>
        </p:spPr>
        <p:txBody>
          <a:bodyPr wrap="square" rtlCol="0">
            <a:spAutoFit/>
          </a:bodyPr>
          <a:lstStyle/>
          <a:p>
            <a:pPr algn="ctr"/>
            <a:r>
              <a:rPr lang="en-AU" sz="4000" b="1" dirty="0" smtClean="0">
                <a:solidFill>
                  <a:schemeClr val="bg1"/>
                </a:solidFill>
              </a:rPr>
              <a:t>Scripture is clear</a:t>
            </a:r>
            <a:endParaRPr lang="en-AU" sz="4000" b="1"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50522_123146.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4" name="Picture 2" descr="https://tapestryproject.files.wordpress.com/2014/06/bored-again-christian.jpg?w=676"/>
          <p:cNvPicPr>
            <a:picLocks noChangeAspect="1" noChangeArrowheads="1"/>
          </p:cNvPicPr>
          <p:nvPr/>
        </p:nvPicPr>
        <p:blipFill>
          <a:blip r:embed="rId2" cstate="print"/>
          <a:srcRect l="7471" r="5090"/>
          <a:stretch>
            <a:fillRect/>
          </a:stretch>
        </p:blipFill>
        <p:spPr bwMode="auto">
          <a:xfrm>
            <a:off x="179512" y="620688"/>
            <a:ext cx="4320480" cy="4941168"/>
          </a:xfrm>
          <a:prstGeom prst="rect">
            <a:avLst/>
          </a:prstGeom>
          <a:noFill/>
        </p:spPr>
      </p:pic>
      <p:pic>
        <p:nvPicPr>
          <p:cNvPr id="6" name="Picture 5" descr="Spiritual Blindness low res2.jpg"/>
          <p:cNvPicPr>
            <a:picLocks noChangeAspect="1"/>
          </p:cNvPicPr>
          <p:nvPr/>
        </p:nvPicPr>
        <p:blipFill>
          <a:blip r:embed="rId3" cstate="print"/>
          <a:stretch>
            <a:fillRect/>
          </a:stretch>
        </p:blipFill>
        <p:spPr>
          <a:xfrm>
            <a:off x="4549140" y="0"/>
            <a:ext cx="4594860" cy="6858000"/>
          </a:xfrm>
          <a:prstGeom prst="rect">
            <a:avLst/>
          </a:prstGeom>
        </p:spPr>
      </p:pic>
      <p:sp>
        <p:nvSpPr>
          <p:cNvPr id="7" name="TextBox 6"/>
          <p:cNvSpPr txBox="1"/>
          <p:nvPr/>
        </p:nvSpPr>
        <p:spPr>
          <a:xfrm>
            <a:off x="0" y="6021288"/>
            <a:ext cx="4499992" cy="707886"/>
          </a:xfrm>
          <a:prstGeom prst="rect">
            <a:avLst/>
          </a:prstGeom>
          <a:noFill/>
        </p:spPr>
        <p:txBody>
          <a:bodyPr wrap="square" rtlCol="0">
            <a:spAutoFit/>
          </a:bodyPr>
          <a:lstStyle/>
          <a:p>
            <a:pPr algn="ctr"/>
            <a:r>
              <a:rPr lang="en-AU" sz="4000" b="1" dirty="0" smtClean="0"/>
              <a:t>Spiritual Laziness</a:t>
            </a:r>
            <a:endParaRPr lang="en-AU" sz="4000" b="1" dirty="0"/>
          </a:p>
        </p:txBody>
      </p:sp>
      <p:sp>
        <p:nvSpPr>
          <p:cNvPr id="8" name="TextBox 7"/>
          <p:cNvSpPr txBox="1"/>
          <p:nvPr/>
        </p:nvSpPr>
        <p:spPr>
          <a:xfrm>
            <a:off x="4644008" y="6021288"/>
            <a:ext cx="4499992" cy="707886"/>
          </a:xfrm>
          <a:prstGeom prst="rect">
            <a:avLst/>
          </a:prstGeom>
          <a:noFill/>
        </p:spPr>
        <p:txBody>
          <a:bodyPr wrap="square" rtlCol="0">
            <a:spAutoFit/>
          </a:bodyPr>
          <a:lstStyle/>
          <a:p>
            <a:pPr algn="ctr"/>
            <a:r>
              <a:rPr lang="en-AU" sz="4000" b="1" dirty="0" smtClean="0"/>
              <a:t>Spiritual Blindness</a:t>
            </a:r>
            <a:endParaRPr lang="en-AU" sz="4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51520" y="188640"/>
            <a:ext cx="8712968" cy="646331"/>
          </a:xfrm>
          <a:prstGeom prst="rect">
            <a:avLst/>
          </a:prstGeom>
          <a:noFill/>
        </p:spPr>
        <p:txBody>
          <a:bodyPr wrap="square" rtlCol="0">
            <a:spAutoFit/>
          </a:bodyPr>
          <a:lstStyle/>
          <a:p>
            <a:pPr>
              <a:spcAft>
                <a:spcPts val="600"/>
              </a:spcAft>
            </a:pPr>
            <a:r>
              <a:rPr lang="en-AU" sz="3600" b="1" dirty="0" smtClean="0">
                <a:ln>
                  <a:solidFill>
                    <a:schemeClr val="tx1"/>
                  </a:solidFill>
                </a:ln>
                <a:solidFill>
                  <a:schemeClr val="bg1">
                    <a:lumMod val="65000"/>
                  </a:schemeClr>
                </a:solidFill>
              </a:rPr>
              <a:t>Evasions: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51520" y="188640"/>
            <a:ext cx="8712968" cy="1277273"/>
          </a:xfrm>
          <a:prstGeom prst="rect">
            <a:avLst/>
          </a:prstGeom>
          <a:noFill/>
        </p:spPr>
        <p:txBody>
          <a:bodyPr wrap="square" rtlCol="0">
            <a:spAutoFit/>
          </a:bodyPr>
          <a:lstStyle/>
          <a:p>
            <a:pPr>
              <a:spcAft>
                <a:spcPts val="600"/>
              </a:spcAft>
            </a:pPr>
            <a:r>
              <a:rPr lang="en-AU" sz="3600" b="1" dirty="0" smtClean="0">
                <a:ln>
                  <a:solidFill>
                    <a:schemeClr val="tx1"/>
                  </a:solidFill>
                </a:ln>
                <a:solidFill>
                  <a:schemeClr val="bg1">
                    <a:lumMod val="65000"/>
                  </a:schemeClr>
                </a:solidFill>
              </a:rPr>
              <a:t>Evasions: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Laziness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51520" y="188640"/>
            <a:ext cx="8712968" cy="2462213"/>
          </a:xfrm>
          <a:prstGeom prst="rect">
            <a:avLst/>
          </a:prstGeom>
          <a:noFill/>
        </p:spPr>
        <p:txBody>
          <a:bodyPr wrap="square" rtlCol="0">
            <a:spAutoFit/>
          </a:bodyPr>
          <a:lstStyle/>
          <a:p>
            <a:pPr>
              <a:spcAft>
                <a:spcPts val="600"/>
              </a:spcAft>
            </a:pPr>
            <a:r>
              <a:rPr lang="en-AU" sz="3600" b="1" dirty="0" smtClean="0">
                <a:ln>
                  <a:solidFill>
                    <a:schemeClr val="tx1"/>
                  </a:solidFill>
                </a:ln>
                <a:solidFill>
                  <a:schemeClr val="bg1">
                    <a:lumMod val="65000"/>
                  </a:schemeClr>
                </a:solidFill>
              </a:rPr>
              <a:t>Evasions: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Laziness</a:t>
            </a:r>
          </a:p>
          <a:p>
            <a:pPr marL="514350" indent="-514350">
              <a:spcAft>
                <a:spcPts val="600"/>
              </a:spcAft>
              <a:buFont typeface="+mj-lt"/>
              <a:buAutoNum type="arabicPeriod"/>
            </a:pPr>
            <a:r>
              <a:rPr lang="en-AU" sz="3600" b="1" dirty="0" err="1" smtClean="0">
                <a:ln>
                  <a:solidFill>
                    <a:schemeClr val="tx1"/>
                  </a:solidFill>
                </a:ln>
                <a:solidFill>
                  <a:schemeClr val="bg1">
                    <a:lumMod val="65000"/>
                  </a:schemeClr>
                </a:solidFill>
              </a:rPr>
              <a:t>Preferencing</a:t>
            </a:r>
            <a:r>
              <a:rPr lang="en-AU" sz="3600" b="1" dirty="0" smtClean="0">
                <a:ln>
                  <a:solidFill>
                    <a:schemeClr val="tx1"/>
                  </a:solidFill>
                </a:ln>
                <a:solidFill>
                  <a:schemeClr val="bg1">
                    <a:lumMod val="65000"/>
                  </a:schemeClr>
                </a:solidFill>
              </a:rPr>
              <a:t> human interpretations and opinions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51520" y="188640"/>
            <a:ext cx="8712968" cy="3647152"/>
          </a:xfrm>
          <a:prstGeom prst="rect">
            <a:avLst/>
          </a:prstGeom>
          <a:noFill/>
        </p:spPr>
        <p:txBody>
          <a:bodyPr wrap="square" rtlCol="0">
            <a:spAutoFit/>
          </a:bodyPr>
          <a:lstStyle/>
          <a:p>
            <a:pPr>
              <a:spcAft>
                <a:spcPts val="600"/>
              </a:spcAft>
            </a:pPr>
            <a:r>
              <a:rPr lang="en-AU" sz="3600" b="1" dirty="0" smtClean="0">
                <a:ln>
                  <a:solidFill>
                    <a:schemeClr val="tx1"/>
                  </a:solidFill>
                </a:ln>
                <a:solidFill>
                  <a:schemeClr val="bg1">
                    <a:lumMod val="65000"/>
                  </a:schemeClr>
                </a:solidFill>
              </a:rPr>
              <a:t>Evasions: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Laziness</a:t>
            </a:r>
          </a:p>
          <a:p>
            <a:pPr marL="514350" indent="-514350">
              <a:spcAft>
                <a:spcPts val="600"/>
              </a:spcAft>
              <a:buFont typeface="+mj-lt"/>
              <a:buAutoNum type="arabicPeriod"/>
            </a:pPr>
            <a:r>
              <a:rPr lang="en-AU" sz="3600" b="1" dirty="0" err="1" smtClean="0">
                <a:ln>
                  <a:solidFill>
                    <a:schemeClr val="tx1"/>
                  </a:solidFill>
                </a:ln>
                <a:solidFill>
                  <a:schemeClr val="bg1">
                    <a:lumMod val="65000"/>
                  </a:schemeClr>
                </a:solidFill>
              </a:rPr>
              <a:t>Preferencing</a:t>
            </a:r>
            <a:r>
              <a:rPr lang="en-AU" sz="3600" b="1" dirty="0" smtClean="0">
                <a:ln>
                  <a:solidFill>
                    <a:schemeClr val="tx1"/>
                  </a:solidFill>
                </a:ln>
                <a:solidFill>
                  <a:schemeClr val="bg1">
                    <a:lumMod val="65000"/>
                  </a:schemeClr>
                </a:solidFill>
              </a:rPr>
              <a:t> human interpretations and opinions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Claiming direct illumination from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51520" y="188640"/>
            <a:ext cx="8712968" cy="4832092"/>
          </a:xfrm>
          <a:prstGeom prst="rect">
            <a:avLst/>
          </a:prstGeom>
          <a:noFill/>
        </p:spPr>
        <p:txBody>
          <a:bodyPr wrap="square" rtlCol="0">
            <a:spAutoFit/>
          </a:bodyPr>
          <a:lstStyle/>
          <a:p>
            <a:pPr>
              <a:spcAft>
                <a:spcPts val="600"/>
              </a:spcAft>
            </a:pPr>
            <a:r>
              <a:rPr lang="en-AU" sz="3600" b="1" dirty="0" smtClean="0">
                <a:ln>
                  <a:solidFill>
                    <a:schemeClr val="tx1"/>
                  </a:solidFill>
                </a:ln>
                <a:solidFill>
                  <a:schemeClr val="bg1">
                    <a:lumMod val="65000"/>
                  </a:schemeClr>
                </a:solidFill>
              </a:rPr>
              <a:t>Evasions: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Laziness</a:t>
            </a:r>
          </a:p>
          <a:p>
            <a:pPr marL="514350" indent="-514350">
              <a:spcAft>
                <a:spcPts val="600"/>
              </a:spcAft>
              <a:buFont typeface="+mj-lt"/>
              <a:buAutoNum type="arabicPeriod"/>
            </a:pPr>
            <a:r>
              <a:rPr lang="en-AU" sz="3600" b="1" dirty="0" err="1" smtClean="0">
                <a:ln>
                  <a:solidFill>
                    <a:schemeClr val="tx1"/>
                  </a:solidFill>
                </a:ln>
                <a:solidFill>
                  <a:schemeClr val="bg1">
                    <a:lumMod val="65000"/>
                  </a:schemeClr>
                </a:solidFill>
              </a:rPr>
              <a:t>Preferencing</a:t>
            </a:r>
            <a:r>
              <a:rPr lang="en-AU" sz="3600" b="1" dirty="0" smtClean="0">
                <a:ln>
                  <a:solidFill>
                    <a:schemeClr val="tx1"/>
                  </a:solidFill>
                </a:ln>
                <a:solidFill>
                  <a:schemeClr val="bg1">
                    <a:lumMod val="65000"/>
                  </a:schemeClr>
                </a:solidFill>
              </a:rPr>
              <a:t> human interpretations and opinions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Claiming direct illumination from the Spirit</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Importing thoughts and definitions from philosophy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51520" y="188640"/>
            <a:ext cx="8712968" cy="6017032"/>
          </a:xfrm>
          <a:prstGeom prst="rect">
            <a:avLst/>
          </a:prstGeom>
          <a:noFill/>
        </p:spPr>
        <p:txBody>
          <a:bodyPr wrap="square" rtlCol="0">
            <a:spAutoFit/>
          </a:bodyPr>
          <a:lstStyle/>
          <a:p>
            <a:pPr>
              <a:spcAft>
                <a:spcPts val="600"/>
              </a:spcAft>
            </a:pPr>
            <a:r>
              <a:rPr lang="en-AU" sz="3600" b="1" dirty="0" smtClean="0">
                <a:ln>
                  <a:solidFill>
                    <a:schemeClr val="tx1"/>
                  </a:solidFill>
                </a:ln>
                <a:solidFill>
                  <a:schemeClr val="bg1">
                    <a:lumMod val="65000"/>
                  </a:schemeClr>
                </a:solidFill>
              </a:rPr>
              <a:t>Evasions: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Laziness</a:t>
            </a:r>
          </a:p>
          <a:p>
            <a:pPr marL="514350" indent="-514350">
              <a:spcAft>
                <a:spcPts val="600"/>
              </a:spcAft>
              <a:buFont typeface="+mj-lt"/>
              <a:buAutoNum type="arabicPeriod"/>
            </a:pPr>
            <a:r>
              <a:rPr lang="en-AU" sz="3600" b="1" dirty="0" err="1" smtClean="0">
                <a:ln>
                  <a:solidFill>
                    <a:schemeClr val="tx1"/>
                  </a:solidFill>
                </a:ln>
                <a:solidFill>
                  <a:schemeClr val="bg1">
                    <a:lumMod val="65000"/>
                  </a:schemeClr>
                </a:solidFill>
              </a:rPr>
              <a:t>Preferencing</a:t>
            </a:r>
            <a:r>
              <a:rPr lang="en-AU" sz="3600" b="1" dirty="0" smtClean="0">
                <a:ln>
                  <a:solidFill>
                    <a:schemeClr val="tx1"/>
                  </a:solidFill>
                </a:ln>
                <a:solidFill>
                  <a:schemeClr val="bg1">
                    <a:lumMod val="65000"/>
                  </a:schemeClr>
                </a:solidFill>
              </a:rPr>
              <a:t> human interpretations and opinions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Claiming direct illumination from the Spirit</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Importing thoughts and definitions from philosophy</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Obscuring words by ignoring grammar and context, or by reading selectively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51520" y="188640"/>
            <a:ext cx="8712968" cy="6719982"/>
          </a:xfrm>
          <a:prstGeom prst="rect">
            <a:avLst/>
          </a:prstGeom>
          <a:noFill/>
        </p:spPr>
        <p:txBody>
          <a:bodyPr wrap="square" rtlCol="0">
            <a:spAutoFit/>
          </a:bodyPr>
          <a:lstStyle/>
          <a:p>
            <a:pPr>
              <a:spcAft>
                <a:spcPts val="600"/>
              </a:spcAft>
            </a:pPr>
            <a:r>
              <a:rPr lang="en-AU" sz="3600" b="1" dirty="0" smtClean="0">
                <a:ln>
                  <a:solidFill>
                    <a:schemeClr val="tx1"/>
                  </a:solidFill>
                </a:ln>
                <a:solidFill>
                  <a:schemeClr val="bg1">
                    <a:lumMod val="65000"/>
                  </a:schemeClr>
                </a:solidFill>
              </a:rPr>
              <a:t>Evasions: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Laziness</a:t>
            </a:r>
          </a:p>
          <a:p>
            <a:pPr marL="514350" indent="-514350">
              <a:spcAft>
                <a:spcPts val="600"/>
              </a:spcAft>
              <a:buFont typeface="+mj-lt"/>
              <a:buAutoNum type="arabicPeriod"/>
            </a:pPr>
            <a:r>
              <a:rPr lang="en-AU" sz="3600" b="1" dirty="0" err="1" smtClean="0">
                <a:ln>
                  <a:solidFill>
                    <a:schemeClr val="tx1"/>
                  </a:solidFill>
                </a:ln>
                <a:solidFill>
                  <a:schemeClr val="bg1">
                    <a:lumMod val="65000"/>
                  </a:schemeClr>
                </a:solidFill>
              </a:rPr>
              <a:t>Preferencing</a:t>
            </a:r>
            <a:r>
              <a:rPr lang="en-AU" sz="3600" b="1" dirty="0" smtClean="0">
                <a:ln>
                  <a:solidFill>
                    <a:schemeClr val="tx1"/>
                  </a:solidFill>
                </a:ln>
                <a:solidFill>
                  <a:schemeClr val="bg1">
                    <a:lumMod val="65000"/>
                  </a:schemeClr>
                </a:solidFill>
              </a:rPr>
              <a:t> human interpretations and opinions</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Claiming direct illumination from the Spirit</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Importing thoughts and definitions from philosophy</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Obscuring words by ignoring grammar and context, or by reading selectively</a:t>
            </a:r>
          </a:p>
          <a:p>
            <a:pPr marL="514350" indent="-514350">
              <a:spcAft>
                <a:spcPts val="600"/>
              </a:spcAft>
              <a:buFont typeface="+mj-lt"/>
              <a:buAutoNum type="arabicPeriod"/>
            </a:pPr>
            <a:r>
              <a:rPr lang="en-AU" sz="3600" b="1" dirty="0" smtClean="0">
                <a:ln>
                  <a:solidFill>
                    <a:schemeClr val="tx1"/>
                  </a:solidFill>
                </a:ln>
                <a:solidFill>
                  <a:schemeClr val="bg1">
                    <a:lumMod val="65000"/>
                  </a:schemeClr>
                </a:solidFill>
              </a:rPr>
              <a:t>Evading the natural meaning of the words</a:t>
            </a:r>
            <a:endParaRPr lang="en-AU" sz="3600" b="1" dirty="0">
              <a:ln>
                <a:solidFill>
                  <a:schemeClr val="tx1"/>
                </a:solidFill>
              </a:ln>
              <a:solidFill>
                <a:schemeClr val="bg1">
                  <a:lumMod val="65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Lockwood-PC.000\Documents\Lutheran Mission Foundation\Creative Word Fellowship\Luther Presentation\0000001655L.jpg"/>
          <p:cNvPicPr>
            <a:picLocks noChangeAspect="1" noChangeArrowheads="1"/>
          </p:cNvPicPr>
          <p:nvPr/>
        </p:nvPicPr>
        <p:blipFill>
          <a:blip r:embed="rId2" cstate="print"/>
          <a:srcRect/>
          <a:stretch>
            <a:fillRect/>
          </a:stretch>
        </p:blipFill>
        <p:spPr bwMode="auto">
          <a:xfrm>
            <a:off x="683568" y="0"/>
            <a:ext cx="7996428" cy="6858000"/>
          </a:xfrm>
          <a:prstGeom prst="rect">
            <a:avLst/>
          </a:prstGeom>
          <a:noFill/>
        </p:spPr>
      </p:pic>
      <p:sp>
        <p:nvSpPr>
          <p:cNvPr id="3" name="TextBox 2"/>
          <p:cNvSpPr txBox="1"/>
          <p:nvPr/>
        </p:nvSpPr>
        <p:spPr>
          <a:xfrm>
            <a:off x="5004048" y="1700808"/>
            <a:ext cx="2664296" cy="4708981"/>
          </a:xfrm>
          <a:prstGeom prst="rect">
            <a:avLst/>
          </a:prstGeom>
          <a:noFill/>
        </p:spPr>
        <p:txBody>
          <a:bodyPr wrap="square" rtlCol="0">
            <a:spAutoFit/>
          </a:bodyPr>
          <a:lstStyle/>
          <a:p>
            <a:r>
              <a:rPr lang="en-AU" sz="30000" dirty="0">
                <a:ln w="12700">
                  <a:solidFill>
                    <a:prstClr val="black"/>
                  </a:solidFill>
                </a:ln>
                <a:solidFill>
                  <a:srgbClr val="FF0000"/>
                </a:solidFill>
              </a:rPr>
              <a:t>X</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6247864"/>
          </a:xfrm>
          <a:prstGeom prst="rect">
            <a:avLst/>
          </a:prstGeom>
          <a:noFill/>
        </p:spPr>
        <p:txBody>
          <a:bodyPr wrap="square" rtlCol="0">
            <a:spAutoFit/>
          </a:bodyPr>
          <a:lstStyle/>
          <a:p>
            <a:r>
              <a:rPr lang="en-AU" sz="4000" b="1" dirty="0" smtClean="0">
                <a:solidFill>
                  <a:schemeClr val="bg1"/>
                </a:solidFill>
              </a:rPr>
              <a:t>“No </a:t>
            </a:r>
            <a:r>
              <a:rPr lang="en-AU" sz="4000" b="1" dirty="0" smtClean="0">
                <a:solidFill>
                  <a:schemeClr val="bg1"/>
                </a:solidFill>
              </a:rPr>
              <a:t>prophecy ever came by the impulse of man; but moved by the Holy Spirit, holy men of God spoke</a:t>
            </a:r>
            <a:r>
              <a:rPr lang="en-AU" sz="4000" b="1" dirty="0" smtClean="0">
                <a:solidFill>
                  <a:schemeClr val="bg1"/>
                </a:solidFill>
              </a:rPr>
              <a:t>.” </a:t>
            </a:r>
            <a:r>
              <a:rPr lang="en-AU" sz="4000" b="1" dirty="0" smtClean="0">
                <a:solidFill>
                  <a:schemeClr val="bg1"/>
                </a:solidFill>
              </a:rPr>
              <a:t>[2 Pet 1:21] Therefore we sing in the article of the Creed concerning the Holy Spirit: “Who spake by the prophets</a:t>
            </a:r>
            <a:r>
              <a:rPr lang="en-AU" sz="4000" b="1" dirty="0" smtClean="0">
                <a:solidFill>
                  <a:schemeClr val="bg1"/>
                </a:solidFill>
              </a:rPr>
              <a:t>.” </a:t>
            </a:r>
            <a:r>
              <a:rPr lang="en-AU" sz="4000" b="1" dirty="0" smtClean="0">
                <a:solidFill>
                  <a:schemeClr val="bg1"/>
                </a:solidFill>
              </a:rPr>
              <a:t>Thus we attribute to the Holy Spirit all of Holy Scripture and the external Word and the sacraments</a:t>
            </a:r>
            <a:r>
              <a:rPr lang="en-AU" sz="4000" b="1" dirty="0" smtClean="0">
                <a:solidFill>
                  <a:schemeClr val="bg1"/>
                </a:solidFill>
              </a:rPr>
              <a:t>. (</a:t>
            </a:r>
            <a:r>
              <a:rPr lang="en-US" sz="4000" b="1" i="1" dirty="0" smtClean="0">
                <a:solidFill>
                  <a:schemeClr val="bg1"/>
                </a:solidFill>
              </a:rPr>
              <a:t>Treatise on the Last Words of David</a:t>
            </a:r>
            <a:r>
              <a:rPr lang="en-US" sz="4000" b="1" dirty="0" smtClean="0">
                <a:solidFill>
                  <a:schemeClr val="bg1"/>
                </a:solidFill>
              </a:rPr>
              <a:t> </a:t>
            </a:r>
            <a:r>
              <a:rPr lang="en-US" sz="4000" b="1" dirty="0" smtClean="0">
                <a:solidFill>
                  <a:schemeClr val="bg1"/>
                </a:solidFill>
              </a:rPr>
              <a:t>[1543], </a:t>
            </a:r>
            <a:r>
              <a:rPr lang="en-US" sz="4000" b="1" dirty="0" smtClean="0">
                <a:solidFill>
                  <a:schemeClr val="bg1"/>
                </a:solidFill>
              </a:rPr>
              <a:t>LW </a:t>
            </a:r>
            <a:r>
              <a:rPr lang="en-US" sz="4000" b="1" dirty="0" smtClean="0">
                <a:solidFill>
                  <a:schemeClr val="bg1"/>
                </a:solidFill>
              </a:rPr>
              <a:t>15:275</a:t>
            </a:r>
            <a:r>
              <a:rPr lang="en-AU" sz="4000" b="1" dirty="0" smtClean="0">
                <a:solidFill>
                  <a:schemeClr val="bg1"/>
                </a:solidFill>
              </a:rPr>
              <a:t>)</a:t>
            </a:r>
            <a:endParaRPr lang="en-AU" sz="4000" b="1"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3170099"/>
          </a:xfrm>
          <a:prstGeom prst="rect">
            <a:avLst/>
          </a:prstGeom>
          <a:noFill/>
        </p:spPr>
        <p:txBody>
          <a:bodyPr wrap="square" rtlCol="0">
            <a:spAutoFit/>
          </a:bodyPr>
          <a:lstStyle/>
          <a:p>
            <a:r>
              <a:rPr lang="en-US" sz="4000" b="1" dirty="0" smtClean="0">
                <a:solidFill>
                  <a:schemeClr val="bg1"/>
                </a:solidFill>
              </a:rPr>
              <a:t>Holy Scripture is God’s Word, written and spelled and formed in letters, just as Christ is the eternal Word of God veiled in human flesh</a:t>
            </a:r>
            <a:r>
              <a:rPr lang="en-US" sz="4000" b="1" dirty="0" smtClean="0">
                <a:solidFill>
                  <a:schemeClr val="bg1"/>
                </a:solidFill>
              </a:rPr>
              <a:t>.</a:t>
            </a:r>
            <a:r>
              <a:rPr lang="de-DE" sz="4000" b="1" i="1" dirty="0" smtClean="0">
                <a:solidFill>
                  <a:schemeClr val="bg1"/>
                </a:solidFill>
              </a:rPr>
              <a:t> </a:t>
            </a:r>
            <a:r>
              <a:rPr lang="de-DE" sz="4000" b="1" dirty="0" smtClean="0">
                <a:solidFill>
                  <a:schemeClr val="bg1"/>
                </a:solidFill>
              </a:rPr>
              <a:t>(</a:t>
            </a:r>
            <a:r>
              <a:rPr lang="de-DE" sz="4000" b="1" i="1" dirty="0" smtClean="0">
                <a:solidFill>
                  <a:schemeClr val="bg1"/>
                </a:solidFill>
              </a:rPr>
              <a:t>Sprüche </a:t>
            </a:r>
            <a:r>
              <a:rPr lang="de-DE" sz="4000" b="1" i="1" dirty="0" smtClean="0">
                <a:solidFill>
                  <a:schemeClr val="bg1"/>
                </a:solidFill>
              </a:rPr>
              <a:t>aus dem Alten Testament</a:t>
            </a:r>
            <a:r>
              <a:rPr lang="de-DE" sz="4000" b="1" dirty="0" smtClean="0">
                <a:solidFill>
                  <a:schemeClr val="bg1"/>
                </a:solidFill>
              </a:rPr>
              <a:t> </a:t>
            </a:r>
            <a:r>
              <a:rPr lang="de-DE" sz="4000" b="1" dirty="0" smtClean="0">
                <a:solidFill>
                  <a:schemeClr val="bg1"/>
                </a:solidFill>
              </a:rPr>
              <a:t>[1541], </a:t>
            </a:r>
            <a:r>
              <a:rPr lang="de-DE" sz="4000" b="1" dirty="0" smtClean="0">
                <a:solidFill>
                  <a:schemeClr val="bg1"/>
                </a:solidFill>
              </a:rPr>
              <a:t>WA </a:t>
            </a:r>
            <a:r>
              <a:rPr lang="de-DE" sz="4000" b="1" dirty="0" smtClean="0">
                <a:solidFill>
                  <a:schemeClr val="bg1"/>
                </a:solidFill>
              </a:rPr>
              <a:t>48:31.4–6)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6247864"/>
          </a:xfrm>
          <a:prstGeom prst="rect">
            <a:avLst/>
          </a:prstGeom>
          <a:noFill/>
        </p:spPr>
        <p:txBody>
          <a:bodyPr wrap="square" rtlCol="0">
            <a:spAutoFit/>
          </a:bodyPr>
          <a:lstStyle/>
          <a:p>
            <a:r>
              <a:rPr lang="en-US" sz="4000" b="1" dirty="0" smtClean="0">
                <a:solidFill>
                  <a:schemeClr val="bg1"/>
                </a:solidFill>
              </a:rPr>
              <a:t>Holy Scripture is God’s Word, written and spelled and formed in letters, just as Christ is the eternal Word of God veiled in human flesh</a:t>
            </a:r>
            <a:r>
              <a:rPr lang="en-US" sz="4000" b="1" dirty="0" smtClean="0">
                <a:solidFill>
                  <a:schemeClr val="bg1"/>
                </a:solidFill>
              </a:rPr>
              <a:t>.</a:t>
            </a:r>
            <a:r>
              <a:rPr lang="de-DE" sz="4000" b="1" i="1" dirty="0" smtClean="0">
                <a:solidFill>
                  <a:schemeClr val="bg1"/>
                </a:solidFill>
              </a:rPr>
              <a:t> </a:t>
            </a:r>
            <a:r>
              <a:rPr lang="de-DE" sz="4000" b="1" dirty="0" smtClean="0">
                <a:solidFill>
                  <a:schemeClr val="bg1"/>
                </a:solidFill>
              </a:rPr>
              <a:t>(</a:t>
            </a:r>
            <a:r>
              <a:rPr lang="de-DE" sz="4000" b="1" i="1" dirty="0" smtClean="0">
                <a:solidFill>
                  <a:schemeClr val="bg1"/>
                </a:solidFill>
              </a:rPr>
              <a:t>Sprüche </a:t>
            </a:r>
            <a:r>
              <a:rPr lang="de-DE" sz="4000" b="1" i="1" dirty="0" smtClean="0">
                <a:solidFill>
                  <a:schemeClr val="bg1"/>
                </a:solidFill>
              </a:rPr>
              <a:t>aus dem Alten Testament</a:t>
            </a:r>
            <a:r>
              <a:rPr lang="de-DE" sz="4000" b="1" dirty="0" smtClean="0">
                <a:solidFill>
                  <a:schemeClr val="bg1"/>
                </a:solidFill>
              </a:rPr>
              <a:t> </a:t>
            </a:r>
            <a:r>
              <a:rPr lang="de-DE" sz="4000" b="1" dirty="0" smtClean="0">
                <a:solidFill>
                  <a:schemeClr val="bg1"/>
                </a:solidFill>
              </a:rPr>
              <a:t>[1541], </a:t>
            </a:r>
            <a:r>
              <a:rPr lang="de-DE" sz="4000" b="1" dirty="0" smtClean="0">
                <a:solidFill>
                  <a:schemeClr val="bg1"/>
                </a:solidFill>
              </a:rPr>
              <a:t>WA </a:t>
            </a:r>
            <a:r>
              <a:rPr lang="de-DE" sz="4000" b="1" dirty="0" smtClean="0">
                <a:solidFill>
                  <a:schemeClr val="bg1"/>
                </a:solidFill>
              </a:rPr>
              <a:t>48:31.4–6)</a:t>
            </a:r>
          </a:p>
          <a:p>
            <a:endParaRPr lang="de-DE" sz="4000" b="1" dirty="0" smtClean="0">
              <a:solidFill>
                <a:schemeClr val="bg1"/>
              </a:solidFill>
            </a:endParaRPr>
          </a:p>
          <a:p>
            <a:r>
              <a:rPr lang="en-US" sz="4000" b="1" dirty="0" smtClean="0">
                <a:solidFill>
                  <a:schemeClr val="bg1"/>
                </a:solidFill>
              </a:rPr>
              <a:t>The saints could err in their writings and sin in their lives, but the Scriptures cannot err</a:t>
            </a:r>
            <a:r>
              <a:rPr lang="en-US" sz="4000" b="1" dirty="0" smtClean="0">
                <a:solidFill>
                  <a:schemeClr val="bg1"/>
                </a:solidFill>
              </a:rPr>
              <a:t>. (</a:t>
            </a:r>
            <a:r>
              <a:rPr lang="en-US" sz="4000" b="1" i="1" dirty="0" smtClean="0">
                <a:solidFill>
                  <a:schemeClr val="bg1"/>
                </a:solidFill>
              </a:rPr>
              <a:t>Misuse </a:t>
            </a:r>
            <a:r>
              <a:rPr lang="en-US" sz="4000" b="1" i="1" dirty="0" smtClean="0">
                <a:solidFill>
                  <a:schemeClr val="bg1"/>
                </a:solidFill>
              </a:rPr>
              <a:t>of the Mass</a:t>
            </a:r>
            <a:r>
              <a:rPr lang="en-US" sz="4000" b="1" dirty="0" smtClean="0">
                <a:solidFill>
                  <a:schemeClr val="bg1"/>
                </a:solidFill>
              </a:rPr>
              <a:t> </a:t>
            </a:r>
            <a:r>
              <a:rPr lang="en-US" sz="4000" b="1" dirty="0" smtClean="0">
                <a:solidFill>
                  <a:schemeClr val="bg1"/>
                </a:solidFill>
              </a:rPr>
              <a:t>[1521], </a:t>
            </a:r>
            <a:r>
              <a:rPr lang="en-US" sz="4000" b="1" dirty="0" smtClean="0">
                <a:solidFill>
                  <a:schemeClr val="bg1"/>
                </a:solidFill>
              </a:rPr>
              <a:t>LW </a:t>
            </a:r>
            <a:r>
              <a:rPr lang="en-US" sz="4000" b="1" dirty="0" smtClean="0">
                <a:solidFill>
                  <a:schemeClr val="bg1"/>
                </a:solidFill>
              </a:rPr>
              <a:t>36:137)</a:t>
            </a:r>
            <a:endParaRPr lang="en-AU" sz="4000" b="1"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2862322"/>
          </a:xfrm>
          <a:prstGeom prst="rect">
            <a:avLst/>
          </a:prstGeom>
          <a:noFill/>
        </p:spPr>
        <p:txBody>
          <a:bodyPr wrap="square" rtlCol="0">
            <a:spAutoFit/>
          </a:bodyPr>
          <a:lstStyle/>
          <a:p>
            <a:r>
              <a:rPr lang="en-AU" sz="3600" b="1" dirty="0" smtClean="0">
                <a:solidFill>
                  <a:schemeClr val="bg1"/>
                </a:solidFill>
              </a:rPr>
              <a:t>Natural </a:t>
            </a:r>
            <a:r>
              <a:rPr lang="en-AU" sz="3600" b="1" dirty="0" smtClean="0">
                <a:solidFill>
                  <a:schemeClr val="bg1"/>
                </a:solidFill>
              </a:rPr>
              <a:t>reason creates heresy and error, while faith teaches the truth and clings to it; for it clings to Scripture, which neither deceives nor lies</a:t>
            </a:r>
            <a:r>
              <a:rPr lang="en-AU" sz="3600" b="1" dirty="0" smtClean="0">
                <a:solidFill>
                  <a:schemeClr val="bg1"/>
                </a:solidFill>
              </a:rPr>
              <a:t>. (</a:t>
            </a:r>
            <a:r>
              <a:rPr lang="en-AU" sz="3600" b="1" i="1" dirty="0" smtClean="0">
                <a:solidFill>
                  <a:schemeClr val="bg1"/>
                </a:solidFill>
              </a:rPr>
              <a:t>Christmas </a:t>
            </a:r>
            <a:r>
              <a:rPr lang="en-AU" sz="3600" b="1" i="1" dirty="0" err="1" smtClean="0">
                <a:solidFill>
                  <a:schemeClr val="bg1"/>
                </a:solidFill>
              </a:rPr>
              <a:t>Postil</a:t>
            </a:r>
            <a:r>
              <a:rPr lang="en-AU" sz="3600" b="1" i="1" dirty="0" smtClean="0">
                <a:solidFill>
                  <a:schemeClr val="bg1"/>
                </a:solidFill>
              </a:rPr>
              <a:t> </a:t>
            </a:r>
            <a:r>
              <a:rPr lang="en-AU" sz="3600" b="1" dirty="0" smtClean="0">
                <a:solidFill>
                  <a:schemeClr val="bg1"/>
                </a:solidFill>
              </a:rPr>
              <a:t>[1522], LW </a:t>
            </a:r>
            <a:r>
              <a:rPr lang="en-AU" sz="3600" b="1" dirty="0" smtClean="0">
                <a:solidFill>
                  <a:schemeClr val="bg1"/>
                </a:solidFill>
              </a:rPr>
              <a:t>52:49</a:t>
            </a:r>
            <a:r>
              <a:rPr lang="en-AU" sz="3600" b="1" dirty="0" smtClean="0">
                <a:solidFill>
                  <a:schemeClr val="bg1"/>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6432530"/>
          </a:xfrm>
          <a:prstGeom prst="rect">
            <a:avLst/>
          </a:prstGeom>
          <a:noFill/>
        </p:spPr>
        <p:txBody>
          <a:bodyPr wrap="square" rtlCol="0">
            <a:spAutoFit/>
          </a:bodyPr>
          <a:lstStyle/>
          <a:p>
            <a:r>
              <a:rPr lang="en-AU" sz="3600" b="1" dirty="0" smtClean="0">
                <a:solidFill>
                  <a:schemeClr val="bg1"/>
                </a:solidFill>
              </a:rPr>
              <a:t>Natural </a:t>
            </a:r>
            <a:r>
              <a:rPr lang="en-AU" sz="3600" b="1" dirty="0" smtClean="0">
                <a:solidFill>
                  <a:schemeClr val="bg1"/>
                </a:solidFill>
              </a:rPr>
              <a:t>reason creates heresy and error, while faith teaches the truth and clings to it; for it clings to Scripture, which neither deceives nor lies</a:t>
            </a:r>
            <a:r>
              <a:rPr lang="en-AU" sz="3600" b="1" dirty="0" smtClean="0">
                <a:solidFill>
                  <a:schemeClr val="bg1"/>
                </a:solidFill>
              </a:rPr>
              <a:t>. (</a:t>
            </a:r>
            <a:r>
              <a:rPr lang="en-AU" sz="3600" b="1" i="1" dirty="0" smtClean="0">
                <a:solidFill>
                  <a:schemeClr val="bg1"/>
                </a:solidFill>
              </a:rPr>
              <a:t>Christmas </a:t>
            </a:r>
            <a:r>
              <a:rPr lang="en-AU" sz="3600" b="1" i="1" dirty="0" err="1" smtClean="0">
                <a:solidFill>
                  <a:schemeClr val="bg1"/>
                </a:solidFill>
              </a:rPr>
              <a:t>Postil</a:t>
            </a:r>
            <a:r>
              <a:rPr lang="en-AU" sz="3600" b="1" i="1" dirty="0" smtClean="0">
                <a:solidFill>
                  <a:schemeClr val="bg1"/>
                </a:solidFill>
              </a:rPr>
              <a:t> </a:t>
            </a:r>
            <a:r>
              <a:rPr lang="en-AU" sz="3600" b="1" dirty="0" smtClean="0">
                <a:solidFill>
                  <a:schemeClr val="bg1"/>
                </a:solidFill>
              </a:rPr>
              <a:t>[1522], LW </a:t>
            </a:r>
            <a:r>
              <a:rPr lang="en-AU" sz="3600" b="1" dirty="0" smtClean="0">
                <a:solidFill>
                  <a:schemeClr val="bg1"/>
                </a:solidFill>
              </a:rPr>
              <a:t>52:49</a:t>
            </a:r>
            <a:r>
              <a:rPr lang="en-AU" sz="3600" b="1" dirty="0" smtClean="0">
                <a:solidFill>
                  <a:schemeClr val="bg1"/>
                </a:solidFill>
              </a:rPr>
              <a:t>)</a:t>
            </a:r>
          </a:p>
          <a:p>
            <a:endParaRPr lang="en-AU" sz="1600" b="1" dirty="0" smtClean="0">
              <a:solidFill>
                <a:schemeClr val="bg1"/>
              </a:solidFill>
            </a:endParaRPr>
          </a:p>
          <a:p>
            <a:r>
              <a:rPr lang="en-AU" sz="3600" b="1" dirty="0" smtClean="0">
                <a:solidFill>
                  <a:schemeClr val="bg1"/>
                </a:solidFill>
              </a:rPr>
              <a:t>We </a:t>
            </a:r>
            <a:r>
              <a:rPr lang="en-AU" sz="3600" b="1" dirty="0" smtClean="0">
                <a:solidFill>
                  <a:schemeClr val="bg1"/>
                </a:solidFill>
              </a:rPr>
              <a:t>dare not give preference to the authority of men over that of </a:t>
            </a:r>
            <a:r>
              <a:rPr lang="en-AU" sz="3600" b="1" dirty="0" smtClean="0">
                <a:solidFill>
                  <a:schemeClr val="bg1"/>
                </a:solidFill>
              </a:rPr>
              <a:t>Scripture! Human </a:t>
            </a:r>
            <a:r>
              <a:rPr lang="en-AU" sz="3600" b="1" dirty="0" smtClean="0">
                <a:solidFill>
                  <a:schemeClr val="bg1"/>
                </a:solidFill>
              </a:rPr>
              <a:t>beings can err, but the Word of God is the very wisdom of God and the absolutely infallible truth</a:t>
            </a:r>
            <a:r>
              <a:rPr lang="en-AU" sz="3600" b="1" dirty="0" smtClean="0">
                <a:solidFill>
                  <a:schemeClr val="bg1"/>
                </a:solidFill>
              </a:rPr>
              <a:t>. (</a:t>
            </a:r>
            <a:r>
              <a:rPr lang="en-AU" sz="3600" b="1" i="1" dirty="0" smtClean="0">
                <a:solidFill>
                  <a:schemeClr val="bg1"/>
                </a:solidFill>
              </a:rPr>
              <a:t>Lectures on Genesis</a:t>
            </a:r>
            <a:r>
              <a:rPr lang="en-AU" sz="3600" b="1" dirty="0" smtClean="0">
                <a:solidFill>
                  <a:schemeClr val="bg1"/>
                </a:solidFill>
              </a:rPr>
              <a:t> [1535-36], LW </a:t>
            </a:r>
            <a:r>
              <a:rPr lang="en-AU" sz="3600" b="1" dirty="0" smtClean="0">
                <a:solidFill>
                  <a:schemeClr val="bg1"/>
                </a:solidFill>
              </a:rPr>
              <a:t>1:122)</a:t>
            </a:r>
            <a:endParaRPr lang="en-AU" sz="3600" b="1"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4524315"/>
          </a:xfrm>
          <a:prstGeom prst="rect">
            <a:avLst/>
          </a:prstGeom>
          <a:noFill/>
        </p:spPr>
        <p:txBody>
          <a:bodyPr wrap="square" rtlCol="0">
            <a:spAutoFit/>
          </a:bodyPr>
          <a:lstStyle/>
          <a:p>
            <a:r>
              <a:rPr lang="en-AU" sz="3600" b="1" dirty="0" smtClean="0">
                <a:solidFill>
                  <a:schemeClr val="bg1"/>
                </a:solidFill>
              </a:rPr>
              <a:t>The Word is so irreproachable that not a single iota can err in the Law or the divine promises. For that reason we must yield to no sect, not even in one </a:t>
            </a:r>
            <a:r>
              <a:rPr lang="en-AU" sz="3600" b="1" dirty="0" err="1" smtClean="0">
                <a:solidFill>
                  <a:schemeClr val="bg1"/>
                </a:solidFill>
              </a:rPr>
              <a:t>tittle</a:t>
            </a:r>
            <a:r>
              <a:rPr lang="en-AU" sz="3600" b="1" dirty="0" smtClean="0">
                <a:solidFill>
                  <a:schemeClr val="bg1"/>
                </a:solidFill>
              </a:rPr>
              <a:t> of Scripture, no matter how much they </a:t>
            </a:r>
            <a:r>
              <a:rPr lang="en-AU" sz="3600" b="1" dirty="0" err="1" smtClean="0">
                <a:solidFill>
                  <a:schemeClr val="bg1"/>
                </a:solidFill>
              </a:rPr>
              <a:t>clamor</a:t>
            </a:r>
            <a:r>
              <a:rPr lang="en-AU" sz="3600" b="1" dirty="0" smtClean="0">
                <a:solidFill>
                  <a:schemeClr val="bg1"/>
                </a:solidFill>
              </a:rPr>
              <a:t> and accuse us of violating love when we hold so strictly to the Word. (Lectures on Psalm 45 [1532], LW 12:242)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712968" cy="7540526"/>
          </a:xfrm>
          <a:prstGeom prst="rect">
            <a:avLst/>
          </a:prstGeom>
          <a:noFill/>
        </p:spPr>
        <p:txBody>
          <a:bodyPr wrap="square" rtlCol="0">
            <a:spAutoFit/>
          </a:bodyPr>
          <a:lstStyle/>
          <a:p>
            <a:r>
              <a:rPr lang="en-AU" sz="3600" b="1" dirty="0" smtClean="0">
                <a:solidFill>
                  <a:schemeClr val="bg1"/>
                </a:solidFill>
              </a:rPr>
              <a:t>The Word is so irreproachable that not a single iota can err in the Law or the divine promises. For that reason we must yield to no sect, not even in one </a:t>
            </a:r>
            <a:r>
              <a:rPr lang="en-AU" sz="3600" b="1" dirty="0" err="1" smtClean="0">
                <a:solidFill>
                  <a:schemeClr val="bg1"/>
                </a:solidFill>
              </a:rPr>
              <a:t>tittle</a:t>
            </a:r>
            <a:r>
              <a:rPr lang="en-AU" sz="3600" b="1" dirty="0" smtClean="0">
                <a:solidFill>
                  <a:schemeClr val="bg1"/>
                </a:solidFill>
              </a:rPr>
              <a:t> of Scripture, no matter how much they </a:t>
            </a:r>
            <a:r>
              <a:rPr lang="en-AU" sz="3600" b="1" dirty="0" err="1" smtClean="0">
                <a:solidFill>
                  <a:schemeClr val="bg1"/>
                </a:solidFill>
              </a:rPr>
              <a:t>clamor</a:t>
            </a:r>
            <a:r>
              <a:rPr lang="en-AU" sz="3600" b="1" dirty="0" smtClean="0">
                <a:solidFill>
                  <a:schemeClr val="bg1"/>
                </a:solidFill>
              </a:rPr>
              <a:t> and accuse us of violating love when we hold so strictly to the Word. (</a:t>
            </a:r>
            <a:r>
              <a:rPr lang="en-AU" sz="3600" b="1" i="1" dirty="0" smtClean="0">
                <a:solidFill>
                  <a:schemeClr val="bg1"/>
                </a:solidFill>
              </a:rPr>
              <a:t>Lectures on Psalm 45 </a:t>
            </a:r>
            <a:r>
              <a:rPr lang="en-AU" sz="3600" b="1" dirty="0" smtClean="0">
                <a:solidFill>
                  <a:schemeClr val="bg1"/>
                </a:solidFill>
              </a:rPr>
              <a:t>[1532], LW 12:242)</a:t>
            </a:r>
          </a:p>
          <a:p>
            <a:endParaRPr lang="en-AU" sz="1600" b="1" dirty="0" smtClean="0">
              <a:solidFill>
                <a:schemeClr val="bg1"/>
              </a:solidFill>
            </a:endParaRPr>
          </a:p>
          <a:p>
            <a:r>
              <a:rPr lang="en-AU" sz="3600" b="1" dirty="0" smtClean="0">
                <a:solidFill>
                  <a:schemeClr val="bg1"/>
                </a:solidFill>
              </a:rPr>
              <a:t>My </a:t>
            </a:r>
            <a:r>
              <a:rPr lang="en-AU" sz="3600" b="1" dirty="0" err="1" smtClean="0">
                <a:solidFill>
                  <a:schemeClr val="bg1"/>
                </a:solidFill>
              </a:rPr>
              <a:t>neighbor</a:t>
            </a:r>
            <a:r>
              <a:rPr lang="en-AU" sz="3600" b="1" dirty="0" smtClean="0">
                <a:solidFill>
                  <a:schemeClr val="bg1"/>
                </a:solidFill>
              </a:rPr>
              <a:t> and I—in short, all men—may err and deceive, but God’s Word cannot err. (</a:t>
            </a:r>
            <a:r>
              <a:rPr lang="en-AU" sz="3600" b="1" i="1" dirty="0" smtClean="0">
                <a:solidFill>
                  <a:schemeClr val="bg1"/>
                </a:solidFill>
              </a:rPr>
              <a:t>Large Catechism </a:t>
            </a:r>
            <a:r>
              <a:rPr lang="en-AU" sz="3600" b="1" dirty="0" smtClean="0">
                <a:solidFill>
                  <a:schemeClr val="bg1"/>
                </a:solidFill>
              </a:rPr>
              <a:t>IV, 57 [</a:t>
            </a:r>
            <a:r>
              <a:rPr lang="en-AU" sz="3600" b="1" dirty="0" err="1" smtClean="0">
                <a:solidFill>
                  <a:schemeClr val="bg1"/>
                </a:solidFill>
              </a:rPr>
              <a:t>Tappert</a:t>
            </a:r>
            <a:r>
              <a:rPr lang="en-AU" sz="3600" b="1" dirty="0" smtClean="0">
                <a:solidFill>
                  <a:schemeClr val="bg1"/>
                </a:solidFill>
              </a:rPr>
              <a:t>, p. 444</a:t>
            </a:r>
            <a:r>
              <a:rPr lang="en-AU" sz="3600" b="1" dirty="0" smtClean="0">
                <a:solidFill>
                  <a:schemeClr val="bg1"/>
                </a:solidFill>
              </a:rPr>
              <a:t>])</a:t>
            </a:r>
          </a:p>
          <a:p>
            <a:endParaRPr lang="en-AU" sz="3600" b="1" dirty="0" smtClean="0">
              <a:solidFill>
                <a:schemeClr val="bg1"/>
              </a:solidFill>
            </a:endParaRPr>
          </a:p>
          <a:p>
            <a:endParaRPr lang="en-AU" sz="3600" b="1" dirty="0" smtClean="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ld books alt.jpg"/>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2627784" y="332656"/>
            <a:ext cx="6336704" cy="707886"/>
          </a:xfrm>
          <a:prstGeom prst="rect">
            <a:avLst/>
          </a:prstGeom>
          <a:noFill/>
        </p:spPr>
        <p:txBody>
          <a:bodyPr wrap="square" rtlCol="0">
            <a:spAutoFit/>
          </a:bodyPr>
          <a:lstStyle/>
          <a:p>
            <a:r>
              <a:rPr lang="en-AU" sz="4000" b="1" dirty="0" smtClean="0">
                <a:ln>
                  <a:solidFill>
                    <a:schemeClr val="tx1"/>
                  </a:solidFill>
                </a:ln>
                <a:solidFill>
                  <a:schemeClr val="bg1"/>
                </a:solidFill>
              </a:rPr>
              <a:t>Partly Light and Partly Dark?</a:t>
            </a:r>
            <a:endParaRPr lang="en-AU" sz="4000" b="1" dirty="0">
              <a:ln>
                <a:solidFill>
                  <a:schemeClr val="tx1"/>
                </a:solidFill>
              </a:ln>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188640"/>
            <a:ext cx="8784976" cy="6186309"/>
          </a:xfrm>
          <a:prstGeom prst="rect">
            <a:avLst/>
          </a:prstGeom>
          <a:noFill/>
        </p:spPr>
        <p:txBody>
          <a:bodyPr wrap="square" rtlCol="0">
            <a:spAutoFit/>
          </a:bodyPr>
          <a:lstStyle/>
          <a:p>
            <a:r>
              <a:rPr lang="en-US" sz="3600" b="1" dirty="0" smtClean="0">
                <a:solidFill>
                  <a:schemeClr val="bg1"/>
                </a:solidFill>
              </a:rPr>
              <a:t>But </a:t>
            </a:r>
            <a:r>
              <a:rPr lang="en-US" sz="3600" b="1" dirty="0" smtClean="0">
                <a:solidFill>
                  <a:schemeClr val="bg1"/>
                </a:solidFill>
              </a:rPr>
              <a:t>here you will say, “All this is nothing to me; I do not say that the Scriptures are obscure in all parts (for who would be so crazy?), but only in this and similar parts.” I reply: neither do I say these things in opposition to you only, but in opposition to all who think as you do; moreover, in opposition to you I say with respect to the whole Scripture, I will not have any part of it called obscure. What we have cited from Peter holds good here, that the Word of </a:t>
            </a:r>
            <a:r>
              <a:rPr lang="en-US" sz="3600" b="1" dirty="0" smtClean="0">
                <a:solidFill>
                  <a:schemeClr val="bg1"/>
                </a:solidFill>
              </a:rPr>
              <a:t>God</a:t>
            </a:r>
            <a:endParaRPr lang="en-AU" sz="3600" b="1"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188640"/>
            <a:ext cx="8784976" cy="5632311"/>
          </a:xfrm>
          <a:prstGeom prst="rect">
            <a:avLst/>
          </a:prstGeom>
          <a:noFill/>
        </p:spPr>
        <p:txBody>
          <a:bodyPr wrap="square" rtlCol="0">
            <a:spAutoFit/>
          </a:bodyPr>
          <a:lstStyle/>
          <a:p>
            <a:r>
              <a:rPr lang="en-US" sz="3600" b="1" dirty="0" smtClean="0">
                <a:solidFill>
                  <a:schemeClr val="bg1"/>
                </a:solidFill>
              </a:rPr>
              <a:t>is </a:t>
            </a:r>
            <a:r>
              <a:rPr lang="en-US" sz="3600" b="1" dirty="0" smtClean="0">
                <a:solidFill>
                  <a:schemeClr val="bg1"/>
                </a:solidFill>
              </a:rPr>
              <a:t>for us “a lamp shining in a dark place” [II Peter 1:19]. But if part of this lamp does not shine, it will be a part of the dark place rather than of the lamp itself. Christ has not so enlightened us as deliberately to leave some part of his Word obscure while commanding us to give heed to it, for he commands us in vain to give heed if it does not give light. (</a:t>
            </a:r>
            <a:r>
              <a:rPr lang="en-US" sz="3600" b="1" i="1" dirty="0" smtClean="0">
                <a:solidFill>
                  <a:schemeClr val="bg1"/>
                </a:solidFill>
              </a:rPr>
              <a:t>Bondage of the Will</a:t>
            </a:r>
            <a:r>
              <a:rPr lang="en-US" sz="3600" b="1" dirty="0" smtClean="0">
                <a:solidFill>
                  <a:schemeClr val="bg1"/>
                </a:solidFill>
              </a:rPr>
              <a:t> [1525], LW 33:94-95)</a:t>
            </a:r>
            <a:endParaRPr lang="en-AU" sz="3600" b="1"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5107</TotalTime>
  <Words>1001</Words>
  <Application>Microsoft Office PowerPoint</Application>
  <PresentationFormat>On-screen Show (4:3)</PresentationFormat>
  <Paragraphs>63</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Organisation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Lockwood</dc:creator>
  <cp:lastModifiedBy>Michael Lockwood</cp:lastModifiedBy>
  <cp:revision>9</cp:revision>
  <dcterms:created xsi:type="dcterms:W3CDTF">2015-05-21T06:26:12Z</dcterms:created>
  <dcterms:modified xsi:type="dcterms:W3CDTF">2015-05-27T14:42:05Z</dcterms:modified>
</cp:coreProperties>
</file>