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3" r:id="rId3"/>
    <p:sldId id="264" r:id="rId4"/>
    <p:sldId id="280" r:id="rId5"/>
    <p:sldId id="281" r:id="rId6"/>
    <p:sldId id="285" r:id="rId7"/>
    <p:sldId id="311" r:id="rId8"/>
    <p:sldId id="287" r:id="rId9"/>
    <p:sldId id="290" r:id="rId10"/>
    <p:sldId id="291" r:id="rId11"/>
    <p:sldId id="292" r:id="rId12"/>
    <p:sldId id="294" r:id="rId13"/>
    <p:sldId id="312" r:id="rId14"/>
    <p:sldId id="286" r:id="rId15"/>
    <p:sldId id="297" r:id="rId16"/>
    <p:sldId id="295" r:id="rId17"/>
    <p:sldId id="296" r:id="rId18"/>
    <p:sldId id="299" r:id="rId19"/>
    <p:sldId id="300" r:id="rId20"/>
    <p:sldId id="298" r:id="rId21"/>
    <p:sldId id="301" r:id="rId22"/>
    <p:sldId id="276" r:id="rId23"/>
    <p:sldId id="275" r:id="rId24"/>
    <p:sldId id="302" r:id="rId25"/>
    <p:sldId id="269" r:id="rId26"/>
    <p:sldId id="303" r:id="rId27"/>
    <p:sldId id="307" r:id="rId28"/>
    <p:sldId id="310" r:id="rId29"/>
    <p:sldId id="277" r:id="rId30"/>
    <p:sldId id="304" r:id="rId31"/>
    <p:sldId id="305" r:id="rId32"/>
    <p:sldId id="30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2" autoAdjust="0"/>
    <p:restoredTop sz="94701" autoAdjust="0"/>
  </p:normalViewPr>
  <p:slideViewPr>
    <p:cSldViewPr>
      <p:cViewPr varScale="1">
        <p:scale>
          <a:sx n="75" d="100"/>
          <a:sy n="75" d="100"/>
        </p:scale>
        <p:origin x="123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29/05/2015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B5306-505F-4D65-96A7-83402EF9DAA2}" type="datetimeFigureOut">
              <a:rPr lang="en-AU" smtClean="0"/>
              <a:pPr/>
              <a:t>29/05/2015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DF12EC-5B7D-4507-8885-5AEF17F8560C}"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gif"/><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9.gif"/></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9.gif"/></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truthworks.org/wp-content/uploads/2010/03/bowing.jpg"/>
          <p:cNvPicPr>
            <a:picLocks noChangeAspect="1" noChangeArrowheads="1"/>
          </p:cNvPicPr>
          <p:nvPr/>
        </p:nvPicPr>
        <p:blipFill>
          <a:blip r:embed="rId2" cstate="print"/>
          <a:srcRect/>
          <a:stretch>
            <a:fillRect/>
          </a:stretch>
        </p:blipFill>
        <p:spPr bwMode="auto">
          <a:xfrm flipH="1">
            <a:off x="251520" y="2276872"/>
            <a:ext cx="3816424" cy="2287409"/>
          </a:xfrm>
          <a:prstGeom prst="rect">
            <a:avLst/>
          </a:prstGeom>
          <a:noFill/>
        </p:spPr>
      </p:pic>
      <p:pic>
        <p:nvPicPr>
          <p:cNvPr id="1028" name="Picture 4" descr="http://www.vlmedicina.lt/wp-content/uploads/2011/12/%C2%A9-Tonis-Pan-Fotolia.com_.jpg"/>
          <p:cNvPicPr>
            <a:picLocks noChangeAspect="1" noChangeArrowheads="1"/>
          </p:cNvPicPr>
          <p:nvPr/>
        </p:nvPicPr>
        <p:blipFill>
          <a:blip r:embed="rId3" cstate="print"/>
          <a:srcRect/>
          <a:stretch>
            <a:fillRect/>
          </a:stretch>
        </p:blipFill>
        <p:spPr bwMode="auto">
          <a:xfrm>
            <a:off x="4572000" y="188640"/>
            <a:ext cx="4375770" cy="4375771"/>
          </a:xfrm>
          <a:prstGeom prst="rect">
            <a:avLst/>
          </a:prstGeom>
          <a:noFill/>
        </p:spPr>
      </p:pic>
      <p:sp>
        <p:nvSpPr>
          <p:cNvPr id="6" name="TextBox 5"/>
          <p:cNvSpPr txBox="1"/>
          <p:nvPr/>
        </p:nvSpPr>
        <p:spPr>
          <a:xfrm>
            <a:off x="0" y="5733256"/>
            <a:ext cx="9144000" cy="707886"/>
          </a:xfrm>
          <a:prstGeom prst="rect">
            <a:avLst/>
          </a:prstGeom>
          <a:noFill/>
        </p:spPr>
        <p:txBody>
          <a:bodyPr wrap="square" rtlCol="0">
            <a:spAutoFit/>
          </a:bodyPr>
          <a:lstStyle/>
          <a:p>
            <a:pPr algn="ctr"/>
            <a:r>
              <a:rPr lang="en-AU" sz="4000" b="1" dirty="0" smtClean="0"/>
              <a:t>Luther and the idolatry of human reason</a:t>
            </a:r>
            <a:endParaRPr lang="en-AU"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2" descr="https://tapestryproject.files.wordpress.com/2014/06/bored-again-christian.jpg?w=676"/>
          <p:cNvPicPr>
            <a:picLocks noChangeAspect="1" noChangeArrowheads="1"/>
          </p:cNvPicPr>
          <p:nvPr/>
        </p:nvPicPr>
        <p:blipFill>
          <a:blip r:embed="rId2" cstate="print"/>
          <a:srcRect l="7471" r="5090"/>
          <a:stretch>
            <a:fillRect/>
          </a:stretch>
        </p:blipFill>
        <p:spPr bwMode="auto">
          <a:xfrm>
            <a:off x="179512" y="620688"/>
            <a:ext cx="4320480" cy="4941168"/>
          </a:xfrm>
          <a:prstGeom prst="rect">
            <a:avLst/>
          </a:prstGeom>
          <a:noFill/>
        </p:spPr>
      </p:pic>
      <p:pic>
        <p:nvPicPr>
          <p:cNvPr id="6" name="Picture 5" descr="Spiritual Blindness low res2.jpg"/>
          <p:cNvPicPr>
            <a:picLocks noChangeAspect="1"/>
          </p:cNvPicPr>
          <p:nvPr/>
        </p:nvPicPr>
        <p:blipFill>
          <a:blip r:embed="rId3" cstate="print"/>
          <a:stretch>
            <a:fillRect/>
          </a:stretch>
        </p:blipFill>
        <p:spPr>
          <a:xfrm>
            <a:off x="4549140" y="0"/>
            <a:ext cx="4594860" cy="6858000"/>
          </a:xfrm>
          <a:prstGeom prst="rect">
            <a:avLst/>
          </a:prstGeom>
        </p:spPr>
      </p:pic>
      <p:sp>
        <p:nvSpPr>
          <p:cNvPr id="7" name="TextBox 6"/>
          <p:cNvSpPr txBox="1"/>
          <p:nvPr/>
        </p:nvSpPr>
        <p:spPr>
          <a:xfrm>
            <a:off x="0" y="6021288"/>
            <a:ext cx="4499992" cy="707886"/>
          </a:xfrm>
          <a:prstGeom prst="rect">
            <a:avLst/>
          </a:prstGeom>
          <a:noFill/>
        </p:spPr>
        <p:txBody>
          <a:bodyPr wrap="square" rtlCol="0">
            <a:spAutoFit/>
          </a:bodyPr>
          <a:lstStyle/>
          <a:p>
            <a:pPr algn="ctr"/>
            <a:r>
              <a:rPr lang="en-AU" sz="4000" b="1" dirty="0" smtClean="0"/>
              <a:t>Spiritual Laziness</a:t>
            </a:r>
            <a:endParaRPr lang="en-AU" sz="4000" b="1" dirty="0"/>
          </a:p>
        </p:txBody>
      </p:sp>
      <p:sp>
        <p:nvSpPr>
          <p:cNvPr id="8" name="TextBox 7"/>
          <p:cNvSpPr txBox="1"/>
          <p:nvPr/>
        </p:nvSpPr>
        <p:spPr>
          <a:xfrm>
            <a:off x="4644008" y="6021288"/>
            <a:ext cx="4499992" cy="707886"/>
          </a:xfrm>
          <a:prstGeom prst="rect">
            <a:avLst/>
          </a:prstGeom>
          <a:noFill/>
        </p:spPr>
        <p:txBody>
          <a:bodyPr wrap="square" rtlCol="0">
            <a:spAutoFit/>
          </a:bodyPr>
          <a:lstStyle/>
          <a:p>
            <a:pPr algn="ctr"/>
            <a:r>
              <a:rPr lang="en-AU" sz="4000" b="1" dirty="0" smtClean="0"/>
              <a:t>Spiritual Blindness</a:t>
            </a:r>
            <a:endParaRPr lang="en-AU" sz="4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0" y="5877272"/>
            <a:ext cx="9144000" cy="707886"/>
          </a:xfrm>
          <a:prstGeom prst="rect">
            <a:avLst/>
          </a:prstGeom>
          <a:noFill/>
        </p:spPr>
        <p:txBody>
          <a:bodyPr wrap="square" rtlCol="0">
            <a:spAutoFit/>
          </a:bodyPr>
          <a:lstStyle/>
          <a:p>
            <a:pPr algn="ctr"/>
            <a:r>
              <a:rPr lang="en-AU" sz="4000" b="1" dirty="0" smtClean="0"/>
              <a:t>Reason as an idol</a:t>
            </a:r>
            <a:endParaRPr lang="en-AU" sz="4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C:\Users\User.Lockwood-PC.000\Documents\Lutheran Mission Foundation\Creative Word Fellowship\Luther Presentation\HolySpirita.jpg"/>
          <p:cNvPicPr>
            <a:picLocks noChangeAspect="1" noChangeArrowheads="1"/>
          </p:cNvPicPr>
          <p:nvPr/>
        </p:nvPicPr>
        <p:blipFill>
          <a:blip r:embed="rId2" cstate="print"/>
          <a:srcRect/>
          <a:stretch>
            <a:fillRect/>
          </a:stretch>
        </p:blipFill>
        <p:spPr bwMode="auto">
          <a:xfrm>
            <a:off x="1907704" y="0"/>
            <a:ext cx="5161732" cy="5671259"/>
          </a:xfrm>
          <a:prstGeom prst="rect">
            <a:avLst/>
          </a:prstGeom>
          <a:noFill/>
        </p:spPr>
      </p:pic>
      <p:sp>
        <p:nvSpPr>
          <p:cNvPr id="3" name="TextBox 2"/>
          <p:cNvSpPr txBox="1"/>
          <p:nvPr/>
        </p:nvSpPr>
        <p:spPr>
          <a:xfrm>
            <a:off x="0" y="5877272"/>
            <a:ext cx="9144000" cy="707886"/>
          </a:xfrm>
          <a:prstGeom prst="rect">
            <a:avLst/>
          </a:prstGeom>
          <a:noFill/>
        </p:spPr>
        <p:txBody>
          <a:bodyPr wrap="square" rtlCol="0">
            <a:spAutoFit/>
          </a:bodyPr>
          <a:lstStyle/>
          <a:p>
            <a:pPr algn="ctr"/>
            <a:r>
              <a:rPr lang="en-AU" sz="4000" b="1" dirty="0" smtClean="0"/>
              <a:t>Reason as an idol</a:t>
            </a:r>
            <a:endParaRPr lang="en-AU" sz="4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C:\Users\User.Lockwood-PC.000\Documents\Lutheran Mission Foundation\Creative Word Fellowship\Luther Presentation\HolySpirita.jpg"/>
          <p:cNvPicPr>
            <a:picLocks noChangeAspect="1" noChangeArrowheads="1"/>
          </p:cNvPicPr>
          <p:nvPr/>
        </p:nvPicPr>
        <p:blipFill>
          <a:blip r:embed="rId2" cstate="print"/>
          <a:srcRect/>
          <a:stretch>
            <a:fillRect/>
          </a:stretch>
        </p:blipFill>
        <p:spPr bwMode="auto">
          <a:xfrm>
            <a:off x="0" y="0"/>
            <a:ext cx="5161732" cy="5671259"/>
          </a:xfrm>
          <a:prstGeom prst="rect">
            <a:avLst/>
          </a:prstGeom>
          <a:noFill/>
        </p:spPr>
      </p:pic>
      <p:sp>
        <p:nvSpPr>
          <p:cNvPr id="3" name="TextBox 2"/>
          <p:cNvSpPr txBox="1"/>
          <p:nvPr/>
        </p:nvSpPr>
        <p:spPr>
          <a:xfrm>
            <a:off x="0" y="5877272"/>
            <a:ext cx="9144000" cy="707886"/>
          </a:xfrm>
          <a:prstGeom prst="rect">
            <a:avLst/>
          </a:prstGeom>
          <a:noFill/>
        </p:spPr>
        <p:txBody>
          <a:bodyPr wrap="square" rtlCol="0">
            <a:spAutoFit/>
          </a:bodyPr>
          <a:lstStyle/>
          <a:p>
            <a:pPr algn="ctr"/>
            <a:r>
              <a:rPr lang="en-AU" sz="4000" b="1" dirty="0" smtClean="0"/>
              <a:t>Reason as an idol</a:t>
            </a:r>
            <a:endParaRPr lang="en-AU" sz="4000" b="1" dirty="0"/>
          </a:p>
        </p:txBody>
      </p:sp>
      <p:pic>
        <p:nvPicPr>
          <p:cNvPr id="4" name="Picture 2" descr="C:\Users\User.Lockwood-PC.000\Documents\Lutheran Mission Foundation\Creative Word Fellowship\Luther Presentation\lightbulb_head_196155357.gif"/>
          <p:cNvPicPr>
            <a:picLocks noChangeAspect="1" noChangeArrowheads="1"/>
          </p:cNvPicPr>
          <p:nvPr/>
        </p:nvPicPr>
        <p:blipFill>
          <a:blip r:embed="rId3" cstate="print"/>
          <a:srcRect/>
          <a:stretch>
            <a:fillRect/>
          </a:stretch>
        </p:blipFill>
        <p:spPr bwMode="auto">
          <a:xfrm>
            <a:off x="5220072" y="764704"/>
            <a:ext cx="3434497" cy="4146604"/>
          </a:xfrm>
          <a:prstGeom prst="rect">
            <a:avLst/>
          </a:prstGeom>
          <a:noFill/>
        </p:spPr>
      </p:pic>
      <p:sp>
        <p:nvSpPr>
          <p:cNvPr id="5" name="TextBox 4"/>
          <p:cNvSpPr txBox="1"/>
          <p:nvPr/>
        </p:nvSpPr>
        <p:spPr>
          <a:xfrm>
            <a:off x="1043608" y="0"/>
            <a:ext cx="3672408" cy="6247864"/>
          </a:xfrm>
          <a:prstGeom prst="rect">
            <a:avLst/>
          </a:prstGeom>
          <a:noFill/>
        </p:spPr>
        <p:txBody>
          <a:bodyPr wrap="square" rtlCol="0">
            <a:spAutoFit/>
          </a:bodyPr>
          <a:lstStyle/>
          <a:p>
            <a:r>
              <a:rPr lang="en-AU" sz="40000" dirty="0">
                <a:ln w="12700">
                  <a:solidFill>
                    <a:prstClr val="black"/>
                  </a:solidFill>
                </a:ln>
                <a:solidFill>
                  <a:srgbClr val="FF0000"/>
                </a:solidFill>
              </a:rPr>
              <a:t>X</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C:\Users\User.Lockwood-PC.000\Documents\Lutheran Mission Foundation\Creative Word Fellowship\Luther Presentation\HolySpirita.jpg"/>
          <p:cNvPicPr>
            <a:picLocks noChangeAspect="1" noChangeArrowheads="1"/>
          </p:cNvPicPr>
          <p:nvPr/>
        </p:nvPicPr>
        <p:blipFill>
          <a:blip r:embed="rId2" cstate="print"/>
          <a:srcRect/>
          <a:stretch>
            <a:fillRect/>
          </a:stretch>
        </p:blipFill>
        <p:spPr bwMode="auto">
          <a:xfrm>
            <a:off x="0" y="0"/>
            <a:ext cx="5161732" cy="5671259"/>
          </a:xfrm>
          <a:prstGeom prst="rect">
            <a:avLst/>
          </a:prstGeom>
          <a:noFill/>
        </p:spPr>
      </p:pic>
      <p:pic>
        <p:nvPicPr>
          <p:cNvPr id="4" name="Picture 2" descr="C:\Users\User.Lockwood-PC.000\Documents\Lutheran Mission Foundation\Creative Word Fellowship\Luther Presentation\lightbulb_head_196155357.gif"/>
          <p:cNvPicPr>
            <a:picLocks noChangeAspect="1" noChangeArrowheads="1"/>
          </p:cNvPicPr>
          <p:nvPr/>
        </p:nvPicPr>
        <p:blipFill>
          <a:blip r:embed="rId3" cstate="print"/>
          <a:srcRect/>
          <a:stretch>
            <a:fillRect/>
          </a:stretch>
        </p:blipFill>
        <p:spPr bwMode="auto">
          <a:xfrm>
            <a:off x="5220072" y="764704"/>
            <a:ext cx="3434497" cy="4146604"/>
          </a:xfrm>
          <a:prstGeom prst="rect">
            <a:avLst/>
          </a:prstGeom>
          <a:noFill/>
        </p:spPr>
      </p:pic>
      <p:sp>
        <p:nvSpPr>
          <p:cNvPr id="5" name="TextBox 4"/>
          <p:cNvSpPr txBox="1"/>
          <p:nvPr/>
        </p:nvSpPr>
        <p:spPr>
          <a:xfrm>
            <a:off x="1043608" y="0"/>
            <a:ext cx="3672408" cy="6247864"/>
          </a:xfrm>
          <a:prstGeom prst="rect">
            <a:avLst/>
          </a:prstGeom>
          <a:noFill/>
        </p:spPr>
        <p:txBody>
          <a:bodyPr wrap="square" rtlCol="0">
            <a:spAutoFit/>
          </a:bodyPr>
          <a:lstStyle/>
          <a:p>
            <a:r>
              <a:rPr lang="en-AU" sz="40000" dirty="0">
                <a:ln w="12700">
                  <a:solidFill>
                    <a:prstClr val="black"/>
                  </a:solidFill>
                </a:ln>
                <a:solidFill>
                  <a:srgbClr val="FF0000"/>
                </a:solidFill>
              </a:rPr>
              <a:t>X</a:t>
            </a:r>
          </a:p>
        </p:txBody>
      </p:sp>
      <p:sp>
        <p:nvSpPr>
          <p:cNvPr id="3" name="TextBox 2"/>
          <p:cNvSpPr txBox="1"/>
          <p:nvPr/>
        </p:nvSpPr>
        <p:spPr>
          <a:xfrm>
            <a:off x="251520" y="5445224"/>
            <a:ext cx="8892480" cy="707886"/>
          </a:xfrm>
          <a:prstGeom prst="rect">
            <a:avLst/>
          </a:prstGeom>
          <a:noFill/>
        </p:spPr>
        <p:txBody>
          <a:bodyPr wrap="square" rtlCol="0">
            <a:spAutoFit/>
          </a:bodyPr>
          <a:lstStyle/>
          <a:p>
            <a:r>
              <a:rPr lang="en-AU" sz="4000" b="1" dirty="0" smtClean="0"/>
              <a:t>Distinctions:	1. Above and </a:t>
            </a:r>
            <a:r>
              <a:rPr lang="en-AU" sz="4000" b="1" dirty="0" smtClean="0"/>
              <a:t>below</a:t>
            </a:r>
            <a:endParaRPr lang="en-AU" sz="40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C:\Users\User.Lockwood-PC.000\Documents\Lutheran Mission Foundation\Creative Word Fellowship\Luther Presentation\HolySpirita.jpg"/>
          <p:cNvPicPr>
            <a:picLocks noChangeAspect="1" noChangeArrowheads="1"/>
          </p:cNvPicPr>
          <p:nvPr/>
        </p:nvPicPr>
        <p:blipFill>
          <a:blip r:embed="rId2" cstate="print"/>
          <a:srcRect/>
          <a:stretch>
            <a:fillRect/>
          </a:stretch>
        </p:blipFill>
        <p:spPr bwMode="auto">
          <a:xfrm>
            <a:off x="0" y="0"/>
            <a:ext cx="5161732" cy="5671259"/>
          </a:xfrm>
          <a:prstGeom prst="rect">
            <a:avLst/>
          </a:prstGeom>
          <a:noFill/>
        </p:spPr>
      </p:pic>
      <p:pic>
        <p:nvPicPr>
          <p:cNvPr id="4" name="Picture 2" descr="C:\Users\User.Lockwood-PC.000\Documents\Lutheran Mission Foundation\Creative Word Fellowship\Luther Presentation\lightbulb_head_196155357.gif"/>
          <p:cNvPicPr>
            <a:picLocks noChangeAspect="1" noChangeArrowheads="1"/>
          </p:cNvPicPr>
          <p:nvPr/>
        </p:nvPicPr>
        <p:blipFill>
          <a:blip r:embed="rId3" cstate="print"/>
          <a:srcRect/>
          <a:stretch>
            <a:fillRect/>
          </a:stretch>
        </p:blipFill>
        <p:spPr bwMode="auto">
          <a:xfrm>
            <a:off x="5220072" y="764704"/>
            <a:ext cx="3434497" cy="4146604"/>
          </a:xfrm>
          <a:prstGeom prst="rect">
            <a:avLst/>
          </a:prstGeom>
          <a:noFill/>
        </p:spPr>
      </p:pic>
      <p:sp>
        <p:nvSpPr>
          <p:cNvPr id="5" name="TextBox 4"/>
          <p:cNvSpPr txBox="1"/>
          <p:nvPr/>
        </p:nvSpPr>
        <p:spPr>
          <a:xfrm>
            <a:off x="1043608" y="0"/>
            <a:ext cx="3672408" cy="6247864"/>
          </a:xfrm>
          <a:prstGeom prst="rect">
            <a:avLst/>
          </a:prstGeom>
          <a:noFill/>
        </p:spPr>
        <p:txBody>
          <a:bodyPr wrap="square" rtlCol="0">
            <a:spAutoFit/>
          </a:bodyPr>
          <a:lstStyle/>
          <a:p>
            <a:r>
              <a:rPr lang="en-AU" sz="40000" dirty="0">
                <a:ln w="12700">
                  <a:solidFill>
                    <a:prstClr val="black"/>
                  </a:solidFill>
                </a:ln>
                <a:solidFill>
                  <a:srgbClr val="FF0000"/>
                </a:solidFill>
              </a:rPr>
              <a:t>X</a:t>
            </a:r>
          </a:p>
        </p:txBody>
      </p:sp>
      <p:sp>
        <p:nvSpPr>
          <p:cNvPr id="3" name="TextBox 2"/>
          <p:cNvSpPr txBox="1"/>
          <p:nvPr/>
        </p:nvSpPr>
        <p:spPr>
          <a:xfrm>
            <a:off x="251520" y="5445224"/>
            <a:ext cx="8892480" cy="1323439"/>
          </a:xfrm>
          <a:prstGeom prst="rect">
            <a:avLst/>
          </a:prstGeom>
          <a:noFill/>
        </p:spPr>
        <p:txBody>
          <a:bodyPr wrap="square" rtlCol="0">
            <a:spAutoFit/>
          </a:bodyPr>
          <a:lstStyle/>
          <a:p>
            <a:r>
              <a:rPr lang="en-AU" sz="4000" b="1" dirty="0" smtClean="0"/>
              <a:t>Distinctions:	1. Above and below</a:t>
            </a:r>
          </a:p>
          <a:p>
            <a:r>
              <a:rPr lang="en-AU" sz="4000" b="1" dirty="0" smtClean="0"/>
              <a:t>			2. Servant vs. master</a:t>
            </a:r>
            <a:endParaRPr lang="en-AU" sz="4000" b="1" dirty="0"/>
          </a:p>
        </p:txBody>
      </p:sp>
    </p:spTree>
    <p:extLst>
      <p:ext uri="{BB962C8B-B14F-4D97-AF65-F5344CB8AC3E}">
        <p14:creationId xmlns:p14="http://schemas.microsoft.com/office/powerpoint/2010/main" val="3983548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C:\Users\User.Lockwood-PC.000\Documents\Lutheran Mission Foundation\Creative Word Fellowship\Luther Presentation\HolySpirita.jpg"/>
          <p:cNvPicPr>
            <a:picLocks noChangeAspect="1" noChangeArrowheads="1"/>
          </p:cNvPicPr>
          <p:nvPr/>
        </p:nvPicPr>
        <p:blipFill>
          <a:blip r:embed="rId2" cstate="print"/>
          <a:srcRect/>
          <a:stretch>
            <a:fillRect/>
          </a:stretch>
        </p:blipFill>
        <p:spPr bwMode="auto">
          <a:xfrm>
            <a:off x="611560" y="0"/>
            <a:ext cx="4392488" cy="4826082"/>
          </a:xfrm>
          <a:prstGeom prst="rect">
            <a:avLst/>
          </a:prstGeom>
          <a:noFill/>
        </p:spPr>
      </p:pic>
      <p:pic>
        <p:nvPicPr>
          <p:cNvPr id="4" name="Picture 2" descr="C:\Users\User.Lockwood-PC.000\Documents\Lutheran Mission Foundation\Creative Word Fellowship\Luther Presentation\lightbulb_head_196155357.gif"/>
          <p:cNvPicPr>
            <a:picLocks noChangeAspect="1" noChangeArrowheads="1"/>
          </p:cNvPicPr>
          <p:nvPr/>
        </p:nvPicPr>
        <p:blipFill>
          <a:blip r:embed="rId3" cstate="print"/>
          <a:srcRect/>
          <a:stretch>
            <a:fillRect/>
          </a:stretch>
        </p:blipFill>
        <p:spPr bwMode="auto">
          <a:xfrm>
            <a:off x="5580112" y="548680"/>
            <a:ext cx="2683885" cy="3240360"/>
          </a:xfrm>
          <a:prstGeom prst="rect">
            <a:avLst/>
          </a:prstGeom>
          <a:noFill/>
        </p:spPr>
      </p:pic>
      <p:sp>
        <p:nvSpPr>
          <p:cNvPr id="5" name="TextBox 4"/>
          <p:cNvSpPr txBox="1"/>
          <p:nvPr/>
        </p:nvSpPr>
        <p:spPr>
          <a:xfrm>
            <a:off x="5940152" y="0"/>
            <a:ext cx="2232248" cy="3939540"/>
          </a:xfrm>
          <a:prstGeom prst="rect">
            <a:avLst/>
          </a:prstGeom>
          <a:noFill/>
        </p:spPr>
        <p:txBody>
          <a:bodyPr wrap="square" rtlCol="0">
            <a:spAutoFit/>
          </a:bodyPr>
          <a:lstStyle/>
          <a:p>
            <a:r>
              <a:rPr lang="en-AU" sz="25000" dirty="0">
                <a:ln w="12700">
                  <a:solidFill>
                    <a:prstClr val="black"/>
                  </a:solidFill>
                </a:ln>
                <a:solidFill>
                  <a:srgbClr val="FF0000"/>
                </a:solidFill>
              </a:rPr>
              <a:t>X</a:t>
            </a:r>
          </a:p>
        </p:txBody>
      </p:sp>
      <p:sp>
        <p:nvSpPr>
          <p:cNvPr id="3" name="TextBox 2"/>
          <p:cNvSpPr txBox="1"/>
          <p:nvPr/>
        </p:nvSpPr>
        <p:spPr>
          <a:xfrm>
            <a:off x="251520" y="4725144"/>
            <a:ext cx="8892480" cy="2134111"/>
          </a:xfrm>
          <a:prstGeom prst="rect">
            <a:avLst/>
          </a:prstGeom>
          <a:noFill/>
        </p:spPr>
        <p:txBody>
          <a:bodyPr wrap="square" rtlCol="0">
            <a:spAutoFit/>
          </a:bodyPr>
          <a:lstStyle/>
          <a:p>
            <a:r>
              <a:rPr lang="en-US" sz="3200" b="1" dirty="0" smtClean="0"/>
              <a:t>Let us show the Holy Spirit the honor of conceding that He is smarter and wiser than we are with our infantile knowledge (</a:t>
            </a:r>
            <a:r>
              <a:rPr lang="en-AU" sz="3200" b="1" i="1" dirty="0" smtClean="0"/>
              <a:t>Sermons on John</a:t>
            </a:r>
            <a:r>
              <a:rPr lang="en-AU" sz="3200" b="1" dirty="0" smtClean="0"/>
              <a:t> [1537], LW 24:109–10</a:t>
            </a:r>
            <a:r>
              <a:rPr lang="en-US" sz="3200" b="1" dirty="0" smtClean="0"/>
              <a:t>)</a:t>
            </a:r>
            <a:endParaRPr lang="en-AU" sz="3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C:\Users\User.Lockwood-PC.000\Documents\Lutheran Mission Foundation\Creative Word Fellowship\Luther Presentation\HolySpirita.jpg"/>
          <p:cNvPicPr>
            <a:picLocks noChangeAspect="1" noChangeArrowheads="1"/>
          </p:cNvPicPr>
          <p:nvPr/>
        </p:nvPicPr>
        <p:blipFill>
          <a:blip r:embed="rId2" cstate="print"/>
          <a:srcRect/>
          <a:stretch>
            <a:fillRect/>
          </a:stretch>
        </p:blipFill>
        <p:spPr bwMode="auto">
          <a:xfrm>
            <a:off x="611560" y="0"/>
            <a:ext cx="4392488" cy="4826082"/>
          </a:xfrm>
          <a:prstGeom prst="rect">
            <a:avLst/>
          </a:prstGeom>
          <a:noFill/>
        </p:spPr>
      </p:pic>
      <p:pic>
        <p:nvPicPr>
          <p:cNvPr id="4" name="Picture 2" descr="C:\Users\User.Lockwood-PC.000\Documents\Lutheran Mission Foundation\Creative Word Fellowship\Luther Presentation\lightbulb_head_196155357.gif"/>
          <p:cNvPicPr>
            <a:picLocks noChangeAspect="1" noChangeArrowheads="1"/>
          </p:cNvPicPr>
          <p:nvPr/>
        </p:nvPicPr>
        <p:blipFill>
          <a:blip r:embed="rId3" cstate="print"/>
          <a:srcRect/>
          <a:stretch>
            <a:fillRect/>
          </a:stretch>
        </p:blipFill>
        <p:spPr bwMode="auto">
          <a:xfrm>
            <a:off x="5580112" y="548680"/>
            <a:ext cx="2683885" cy="3240360"/>
          </a:xfrm>
          <a:prstGeom prst="rect">
            <a:avLst/>
          </a:prstGeom>
          <a:noFill/>
        </p:spPr>
      </p:pic>
      <p:sp>
        <p:nvSpPr>
          <p:cNvPr id="5" name="TextBox 4"/>
          <p:cNvSpPr txBox="1"/>
          <p:nvPr/>
        </p:nvSpPr>
        <p:spPr>
          <a:xfrm>
            <a:off x="1907704" y="404664"/>
            <a:ext cx="2232248" cy="3939540"/>
          </a:xfrm>
          <a:prstGeom prst="rect">
            <a:avLst/>
          </a:prstGeom>
          <a:noFill/>
        </p:spPr>
        <p:txBody>
          <a:bodyPr wrap="square" rtlCol="0">
            <a:spAutoFit/>
          </a:bodyPr>
          <a:lstStyle/>
          <a:p>
            <a:r>
              <a:rPr lang="en-AU" sz="25000" dirty="0">
                <a:ln w="12700">
                  <a:solidFill>
                    <a:prstClr val="black"/>
                  </a:solidFill>
                </a:ln>
                <a:solidFill>
                  <a:srgbClr val="FF0000"/>
                </a:solidFill>
              </a:rPr>
              <a:t>X</a:t>
            </a:r>
          </a:p>
        </p:txBody>
      </p:sp>
      <p:sp>
        <p:nvSpPr>
          <p:cNvPr id="6" name="TextBox 5"/>
          <p:cNvSpPr txBox="1"/>
          <p:nvPr/>
        </p:nvSpPr>
        <p:spPr>
          <a:xfrm>
            <a:off x="251520" y="4797152"/>
            <a:ext cx="8712968" cy="1754326"/>
          </a:xfrm>
          <a:prstGeom prst="rect">
            <a:avLst/>
          </a:prstGeom>
          <a:noFill/>
        </p:spPr>
        <p:txBody>
          <a:bodyPr wrap="square" rtlCol="0">
            <a:spAutoFit/>
          </a:bodyPr>
          <a:lstStyle/>
          <a:p>
            <a:r>
              <a:rPr lang="en-AU" sz="3600" b="1" dirty="0" smtClean="0"/>
              <a:t>Reason: Anything that is considered wise by human beings that has not been established by God’s word</a:t>
            </a:r>
            <a:endParaRPr lang="en-AU" sz="36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C:\Users\User.Lockwood-PC.000\Documents\Lutheran Mission Foundation\Creative Word Fellowship\Luther Presentation\HolySpirita.jpg"/>
          <p:cNvPicPr>
            <a:picLocks noChangeAspect="1" noChangeArrowheads="1"/>
          </p:cNvPicPr>
          <p:nvPr/>
        </p:nvPicPr>
        <p:blipFill>
          <a:blip r:embed="rId2" cstate="print"/>
          <a:srcRect/>
          <a:stretch>
            <a:fillRect/>
          </a:stretch>
        </p:blipFill>
        <p:spPr bwMode="auto">
          <a:xfrm>
            <a:off x="611560" y="0"/>
            <a:ext cx="4392488" cy="4826082"/>
          </a:xfrm>
          <a:prstGeom prst="rect">
            <a:avLst/>
          </a:prstGeom>
          <a:noFill/>
        </p:spPr>
      </p:pic>
      <p:pic>
        <p:nvPicPr>
          <p:cNvPr id="4" name="Picture 2" descr="C:\Users\User.Lockwood-PC.000\Documents\Lutheran Mission Foundation\Creative Word Fellowship\Luther Presentation\lightbulb_head_196155357.gif"/>
          <p:cNvPicPr>
            <a:picLocks noChangeAspect="1" noChangeArrowheads="1"/>
          </p:cNvPicPr>
          <p:nvPr/>
        </p:nvPicPr>
        <p:blipFill>
          <a:blip r:embed="rId3" cstate="print"/>
          <a:srcRect/>
          <a:stretch>
            <a:fillRect/>
          </a:stretch>
        </p:blipFill>
        <p:spPr bwMode="auto">
          <a:xfrm>
            <a:off x="5580112" y="548680"/>
            <a:ext cx="2683885" cy="3240360"/>
          </a:xfrm>
          <a:prstGeom prst="rect">
            <a:avLst/>
          </a:prstGeom>
          <a:noFill/>
        </p:spPr>
      </p:pic>
      <p:sp>
        <p:nvSpPr>
          <p:cNvPr id="5" name="TextBox 4"/>
          <p:cNvSpPr txBox="1"/>
          <p:nvPr/>
        </p:nvSpPr>
        <p:spPr>
          <a:xfrm>
            <a:off x="1907704" y="404664"/>
            <a:ext cx="2232248" cy="3939540"/>
          </a:xfrm>
          <a:prstGeom prst="rect">
            <a:avLst/>
          </a:prstGeom>
          <a:noFill/>
        </p:spPr>
        <p:txBody>
          <a:bodyPr wrap="square" rtlCol="0">
            <a:spAutoFit/>
          </a:bodyPr>
          <a:lstStyle/>
          <a:p>
            <a:r>
              <a:rPr lang="en-AU" sz="25000" dirty="0">
                <a:ln w="12700">
                  <a:solidFill>
                    <a:prstClr val="black"/>
                  </a:solidFill>
                </a:ln>
                <a:solidFill>
                  <a:srgbClr val="FF0000"/>
                </a:solidFill>
              </a:rPr>
              <a:t>X</a:t>
            </a:r>
          </a:p>
        </p:txBody>
      </p:sp>
      <p:sp>
        <p:nvSpPr>
          <p:cNvPr id="7" name="Rectangle 6"/>
          <p:cNvSpPr/>
          <p:nvPr/>
        </p:nvSpPr>
        <p:spPr>
          <a:xfrm>
            <a:off x="251520" y="4437112"/>
            <a:ext cx="8712968" cy="2472665"/>
          </a:xfrm>
          <a:prstGeom prst="rect">
            <a:avLst/>
          </a:prstGeom>
        </p:spPr>
        <p:txBody>
          <a:bodyPr wrap="square">
            <a:spAutoFit/>
          </a:bodyPr>
          <a:lstStyle/>
          <a:p>
            <a:r>
              <a:rPr lang="en-AU" sz="3000" b="1" dirty="0" smtClean="0"/>
              <a:t>The Anabaptists, the </a:t>
            </a:r>
            <a:r>
              <a:rPr lang="en-AU" sz="3000" b="1" dirty="0" err="1" smtClean="0"/>
              <a:t>Sacramentarians</a:t>
            </a:r>
            <a:r>
              <a:rPr lang="en-AU" sz="3000" b="1" dirty="0" smtClean="0"/>
              <a:t>, and the papists are all idolaters—not because they worship stones and pieces of wood, but because they give up the Word and worship their own thoughts. (</a:t>
            </a:r>
            <a:r>
              <a:rPr lang="en-AU" sz="3000" b="1" i="1" dirty="0" smtClean="0"/>
              <a:t>Lectures on Genesis</a:t>
            </a:r>
            <a:r>
              <a:rPr lang="en-AU" sz="3000" b="1" dirty="0" smtClean="0"/>
              <a:t> [1535–38], LW 1:149)</a:t>
            </a:r>
            <a:endParaRPr lang="en-AU" sz="3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842" name="Picture 2" descr="https://laqueteimporta.files.wordpress.com/2013/01/blackboard-with-chalk.jpg"/>
          <p:cNvPicPr>
            <a:picLocks noChangeAspect="1" noChangeArrowheads="1"/>
          </p:cNvPicPr>
          <p:nvPr/>
        </p:nvPicPr>
        <p:blipFill>
          <a:blip r:embed="rId2" cstate="print"/>
          <a:srcRect/>
          <a:stretch>
            <a:fillRect/>
          </a:stretch>
        </p:blipFill>
        <p:spPr bwMode="auto">
          <a:xfrm>
            <a:off x="3491880" y="1340768"/>
            <a:ext cx="3919187" cy="2808312"/>
          </a:xfrm>
          <a:prstGeom prst="rect">
            <a:avLst/>
          </a:prstGeom>
          <a:noFill/>
        </p:spPr>
      </p:pic>
      <p:pic>
        <p:nvPicPr>
          <p:cNvPr id="35844" name="Picture 4" descr="http://www.acts29network.org/monkimage.php?mediaDirectory=mediafiles&amp;mediaId=260329&amp;fileName=this-is-love-0-0-464-318.jpg"/>
          <p:cNvPicPr>
            <a:picLocks noChangeAspect="1" noChangeArrowheads="1"/>
          </p:cNvPicPr>
          <p:nvPr/>
        </p:nvPicPr>
        <p:blipFill>
          <a:blip r:embed="rId3" cstate="print"/>
          <a:srcRect/>
          <a:stretch>
            <a:fillRect/>
          </a:stretch>
        </p:blipFill>
        <p:spPr bwMode="auto">
          <a:xfrm>
            <a:off x="3635896" y="1484784"/>
            <a:ext cx="3600400" cy="2520280"/>
          </a:xfrm>
          <a:prstGeom prst="rect">
            <a:avLst/>
          </a:prstGeom>
          <a:noFill/>
        </p:spPr>
      </p:pic>
      <p:pic>
        <p:nvPicPr>
          <p:cNvPr id="35846" name="Picture 6" descr="http://mumtazticloft.com/images/Dove2.gif"/>
          <p:cNvPicPr>
            <a:picLocks noChangeAspect="1" noChangeArrowheads="1"/>
          </p:cNvPicPr>
          <p:nvPr/>
        </p:nvPicPr>
        <p:blipFill>
          <a:blip r:embed="rId4" cstate="print"/>
          <a:srcRect/>
          <a:stretch>
            <a:fillRect/>
          </a:stretch>
        </p:blipFill>
        <p:spPr bwMode="auto">
          <a:xfrm>
            <a:off x="899592" y="1196752"/>
            <a:ext cx="3096344" cy="2704402"/>
          </a:xfrm>
          <a:prstGeom prst="rect">
            <a:avLst/>
          </a:prstGeom>
          <a:noFill/>
        </p:spPr>
      </p:pic>
      <p:pic>
        <p:nvPicPr>
          <p:cNvPr id="35852" name="Picture 12" descr="http://images.clipartpanda.com/human-clip-art-12362693641685578473ericlemerdy_man.svg.hi.png"/>
          <p:cNvPicPr>
            <a:picLocks noChangeAspect="1" noChangeArrowheads="1"/>
          </p:cNvPicPr>
          <p:nvPr/>
        </p:nvPicPr>
        <p:blipFill>
          <a:blip r:embed="rId5" cstate="print"/>
          <a:srcRect/>
          <a:stretch>
            <a:fillRect/>
          </a:stretch>
        </p:blipFill>
        <p:spPr bwMode="auto">
          <a:xfrm>
            <a:off x="5220072" y="4437112"/>
            <a:ext cx="961726" cy="2160240"/>
          </a:xfrm>
          <a:prstGeom prst="rect">
            <a:avLst/>
          </a:prstGeom>
          <a:noFill/>
        </p:spPr>
      </p:pic>
      <p:pic>
        <p:nvPicPr>
          <p:cNvPr id="35854" name="Picture 14" descr="http://nordeqka.com/wp-content/uploads/2013/10/hearts1.jpg"/>
          <p:cNvPicPr>
            <a:picLocks noChangeAspect="1" noChangeArrowheads="1"/>
          </p:cNvPicPr>
          <p:nvPr/>
        </p:nvPicPr>
        <p:blipFill>
          <a:blip r:embed="rId6" cstate="print"/>
          <a:srcRect l="7342" t="17921" r="5769" b="12025"/>
          <a:stretch>
            <a:fillRect/>
          </a:stretch>
        </p:blipFill>
        <p:spPr bwMode="auto">
          <a:xfrm>
            <a:off x="5508105" y="5157192"/>
            <a:ext cx="432048" cy="331751"/>
          </a:xfrm>
          <a:prstGeom prst="rect">
            <a:avLst/>
          </a:prstGeom>
          <a:noFill/>
        </p:spPr>
      </p:pic>
      <p:pic>
        <p:nvPicPr>
          <p:cNvPr id="35856" name="Picture 16" descr="http://www.watton.org/clipart/bible/bible109.gif"/>
          <p:cNvPicPr>
            <a:picLocks noChangeAspect="1" noChangeArrowheads="1"/>
          </p:cNvPicPr>
          <p:nvPr/>
        </p:nvPicPr>
        <p:blipFill>
          <a:blip r:embed="rId7" cstate="print"/>
          <a:srcRect/>
          <a:stretch>
            <a:fillRect/>
          </a:stretch>
        </p:blipFill>
        <p:spPr bwMode="auto">
          <a:xfrm>
            <a:off x="2843808" y="4797152"/>
            <a:ext cx="1736843" cy="1380933"/>
          </a:xfrm>
          <a:prstGeom prst="rect">
            <a:avLst/>
          </a:prstGeom>
          <a:noFill/>
        </p:spPr>
      </p:pic>
      <p:sp>
        <p:nvSpPr>
          <p:cNvPr id="10" name="TextBox 9"/>
          <p:cNvSpPr txBox="1"/>
          <p:nvPr/>
        </p:nvSpPr>
        <p:spPr>
          <a:xfrm>
            <a:off x="0" y="260648"/>
            <a:ext cx="9144000" cy="630942"/>
          </a:xfrm>
          <a:prstGeom prst="rect">
            <a:avLst/>
          </a:prstGeom>
          <a:noFill/>
        </p:spPr>
        <p:txBody>
          <a:bodyPr wrap="square" rtlCol="0">
            <a:spAutoFit/>
          </a:bodyPr>
          <a:lstStyle/>
          <a:p>
            <a:pPr algn="ctr"/>
            <a:r>
              <a:rPr lang="en-AU" sz="3500" b="1" dirty="0" smtClean="0"/>
              <a:t>Will we allow the Holy Spirit to be our teacher?</a:t>
            </a:r>
            <a:endParaRPr lang="en-AU" sz="3500" b="1" dirty="0"/>
          </a:p>
        </p:txBody>
      </p:sp>
      <p:pic>
        <p:nvPicPr>
          <p:cNvPr id="35862" name="Picture 22" descr="http://www.clipartbest.com/cliparts/pc5/9Aj/pc59AjjcB.png"/>
          <p:cNvPicPr>
            <a:picLocks noChangeAspect="1" noChangeArrowheads="1"/>
          </p:cNvPicPr>
          <p:nvPr/>
        </p:nvPicPr>
        <p:blipFill>
          <a:blip r:embed="rId8" cstate="print"/>
          <a:srcRect/>
          <a:stretch>
            <a:fillRect/>
          </a:stretch>
        </p:blipFill>
        <p:spPr bwMode="auto">
          <a:xfrm>
            <a:off x="2627784" y="1700808"/>
            <a:ext cx="958258" cy="49829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p:cNvSpPr txBox="1"/>
          <p:nvPr/>
        </p:nvSpPr>
        <p:spPr>
          <a:xfrm>
            <a:off x="179512" y="4005064"/>
            <a:ext cx="8964488" cy="2677656"/>
          </a:xfrm>
          <a:prstGeom prst="rect">
            <a:avLst/>
          </a:prstGeom>
          <a:noFill/>
        </p:spPr>
        <p:txBody>
          <a:bodyPr wrap="square" rtlCol="0">
            <a:spAutoFit/>
          </a:bodyPr>
          <a:lstStyle/>
          <a:p>
            <a:r>
              <a:rPr lang="en-US" sz="2800" b="1" dirty="0" smtClean="0"/>
              <a:t>Thus God, the Lord of all the world, must let Himself become all the world’s pupil. No sermon, no proclamation in the world, has ever found as many critics as the Word of God. Every fool makes bold to tangle with it and tries to win his spurs in the encounter. There is no one who does not think he can correct God’s Word, who does not feel it</a:t>
            </a:r>
            <a:endParaRPr lang="en-AU" sz="2800" b="1" dirty="0"/>
          </a:p>
        </p:txBody>
      </p:sp>
      <p:pic>
        <p:nvPicPr>
          <p:cNvPr id="35842" name="Picture 2" descr="https://laqueteimporta.files.wordpress.com/2013/01/blackboard-with-chalk.jpg"/>
          <p:cNvPicPr>
            <a:picLocks noChangeAspect="1" noChangeArrowheads="1"/>
          </p:cNvPicPr>
          <p:nvPr/>
        </p:nvPicPr>
        <p:blipFill>
          <a:blip r:embed="rId2" cstate="print"/>
          <a:srcRect/>
          <a:stretch>
            <a:fillRect/>
          </a:stretch>
        </p:blipFill>
        <p:spPr bwMode="auto">
          <a:xfrm>
            <a:off x="3491880" y="1052736"/>
            <a:ext cx="3919187" cy="2808312"/>
          </a:xfrm>
          <a:prstGeom prst="rect">
            <a:avLst/>
          </a:prstGeom>
          <a:noFill/>
        </p:spPr>
      </p:pic>
      <p:pic>
        <p:nvPicPr>
          <p:cNvPr id="35844" name="Picture 4" descr="http://www.acts29network.org/monkimage.php?mediaDirectory=mediafiles&amp;mediaId=260329&amp;fileName=this-is-love-0-0-464-318.jpg"/>
          <p:cNvPicPr>
            <a:picLocks noChangeAspect="1" noChangeArrowheads="1"/>
          </p:cNvPicPr>
          <p:nvPr/>
        </p:nvPicPr>
        <p:blipFill>
          <a:blip r:embed="rId3" cstate="print"/>
          <a:srcRect/>
          <a:stretch>
            <a:fillRect/>
          </a:stretch>
        </p:blipFill>
        <p:spPr bwMode="auto">
          <a:xfrm>
            <a:off x="3635896" y="1196752"/>
            <a:ext cx="3600400" cy="2520280"/>
          </a:xfrm>
          <a:prstGeom prst="rect">
            <a:avLst/>
          </a:prstGeom>
          <a:noFill/>
        </p:spPr>
      </p:pic>
      <p:pic>
        <p:nvPicPr>
          <p:cNvPr id="35846" name="Picture 6" descr="http://mumtazticloft.com/images/Dove2.gif"/>
          <p:cNvPicPr>
            <a:picLocks noChangeAspect="1" noChangeArrowheads="1"/>
          </p:cNvPicPr>
          <p:nvPr/>
        </p:nvPicPr>
        <p:blipFill>
          <a:blip r:embed="rId4" cstate="print"/>
          <a:srcRect/>
          <a:stretch>
            <a:fillRect/>
          </a:stretch>
        </p:blipFill>
        <p:spPr bwMode="auto">
          <a:xfrm>
            <a:off x="899592" y="908720"/>
            <a:ext cx="3096344" cy="2704402"/>
          </a:xfrm>
          <a:prstGeom prst="rect">
            <a:avLst/>
          </a:prstGeom>
          <a:noFill/>
        </p:spPr>
      </p:pic>
      <p:sp>
        <p:nvSpPr>
          <p:cNvPr id="10" name="TextBox 9"/>
          <p:cNvSpPr txBox="1"/>
          <p:nvPr/>
        </p:nvSpPr>
        <p:spPr>
          <a:xfrm>
            <a:off x="0" y="260648"/>
            <a:ext cx="9144000" cy="630942"/>
          </a:xfrm>
          <a:prstGeom prst="rect">
            <a:avLst/>
          </a:prstGeom>
          <a:noFill/>
        </p:spPr>
        <p:txBody>
          <a:bodyPr wrap="square" rtlCol="0">
            <a:spAutoFit/>
          </a:bodyPr>
          <a:lstStyle/>
          <a:p>
            <a:pPr algn="ctr"/>
            <a:r>
              <a:rPr lang="en-AU" sz="3500" b="1" dirty="0" smtClean="0"/>
              <a:t>Will we allow the Holy Spirit to be our teacher?</a:t>
            </a:r>
            <a:endParaRPr lang="en-AU" sz="3500" b="1" dirty="0"/>
          </a:p>
        </p:txBody>
      </p:sp>
      <p:pic>
        <p:nvPicPr>
          <p:cNvPr id="35862" name="Picture 22" descr="http://www.clipartbest.com/cliparts/pc5/9Aj/pc59AjjcB.png"/>
          <p:cNvPicPr>
            <a:picLocks noChangeAspect="1" noChangeArrowheads="1"/>
          </p:cNvPicPr>
          <p:nvPr/>
        </p:nvPicPr>
        <p:blipFill>
          <a:blip r:embed="rId5" cstate="print"/>
          <a:srcRect/>
          <a:stretch>
            <a:fillRect/>
          </a:stretch>
        </p:blipFill>
        <p:spPr bwMode="auto">
          <a:xfrm>
            <a:off x="2627784" y="1412776"/>
            <a:ext cx="958258" cy="498294"/>
          </a:xfrm>
          <a:prstGeom prst="rect">
            <a:avLst/>
          </a:prstGeom>
          <a:noFill/>
        </p:spPr>
      </p:pic>
      <p:sp>
        <p:nvSpPr>
          <p:cNvPr id="8" name="TextBox 7"/>
          <p:cNvSpPr txBox="1"/>
          <p:nvPr/>
        </p:nvSpPr>
        <p:spPr>
          <a:xfrm>
            <a:off x="1907704" y="404664"/>
            <a:ext cx="2232248" cy="3939540"/>
          </a:xfrm>
          <a:prstGeom prst="rect">
            <a:avLst/>
          </a:prstGeom>
          <a:noFill/>
        </p:spPr>
        <p:txBody>
          <a:bodyPr wrap="square" rtlCol="0">
            <a:spAutoFit/>
          </a:bodyPr>
          <a:lstStyle/>
          <a:p>
            <a:r>
              <a:rPr lang="en-AU" sz="25000" dirty="0">
                <a:ln w="12700">
                  <a:solidFill>
                    <a:prstClr val="black"/>
                  </a:solidFill>
                </a:ln>
                <a:solidFill>
                  <a:srgbClr val="FF0000"/>
                </a:solidFill>
              </a:rPr>
              <a:t>X</a:t>
            </a:r>
          </a:p>
        </p:txBody>
      </p:sp>
      <p:sp>
        <p:nvSpPr>
          <p:cNvPr id="9" name="TextBox 8"/>
          <p:cNvSpPr txBox="1"/>
          <p:nvPr/>
        </p:nvSpPr>
        <p:spPr>
          <a:xfrm>
            <a:off x="4572000" y="392584"/>
            <a:ext cx="2232248" cy="3939540"/>
          </a:xfrm>
          <a:prstGeom prst="rect">
            <a:avLst/>
          </a:prstGeom>
          <a:noFill/>
        </p:spPr>
        <p:txBody>
          <a:bodyPr wrap="square" rtlCol="0">
            <a:spAutoFit/>
          </a:bodyPr>
          <a:lstStyle/>
          <a:p>
            <a:r>
              <a:rPr lang="en-AU" sz="25000" dirty="0">
                <a:ln w="12700">
                  <a:solidFill>
                    <a:prstClr val="black"/>
                  </a:solidFill>
                </a:ln>
                <a:solidFill>
                  <a:srgbClr val="FF0000"/>
                </a:solidFill>
              </a:rPr>
              <a:t>X</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842" name="Picture 2" descr="https://laqueteimporta.files.wordpress.com/2013/01/blackboard-with-chalk.jpg"/>
          <p:cNvPicPr>
            <a:picLocks noChangeAspect="1" noChangeArrowheads="1"/>
          </p:cNvPicPr>
          <p:nvPr/>
        </p:nvPicPr>
        <p:blipFill>
          <a:blip r:embed="rId2" cstate="print"/>
          <a:srcRect/>
          <a:stretch>
            <a:fillRect/>
          </a:stretch>
        </p:blipFill>
        <p:spPr bwMode="auto">
          <a:xfrm>
            <a:off x="3491880" y="1052736"/>
            <a:ext cx="3919187" cy="2808312"/>
          </a:xfrm>
          <a:prstGeom prst="rect">
            <a:avLst/>
          </a:prstGeom>
          <a:noFill/>
        </p:spPr>
      </p:pic>
      <p:pic>
        <p:nvPicPr>
          <p:cNvPr id="35844" name="Picture 4" descr="http://www.acts29network.org/monkimage.php?mediaDirectory=mediafiles&amp;mediaId=260329&amp;fileName=this-is-love-0-0-464-318.jpg"/>
          <p:cNvPicPr>
            <a:picLocks noChangeAspect="1" noChangeArrowheads="1"/>
          </p:cNvPicPr>
          <p:nvPr/>
        </p:nvPicPr>
        <p:blipFill>
          <a:blip r:embed="rId3" cstate="print"/>
          <a:srcRect/>
          <a:stretch>
            <a:fillRect/>
          </a:stretch>
        </p:blipFill>
        <p:spPr bwMode="auto">
          <a:xfrm>
            <a:off x="3635896" y="1196752"/>
            <a:ext cx="3600400" cy="2520280"/>
          </a:xfrm>
          <a:prstGeom prst="rect">
            <a:avLst/>
          </a:prstGeom>
          <a:noFill/>
        </p:spPr>
      </p:pic>
      <p:pic>
        <p:nvPicPr>
          <p:cNvPr id="35846" name="Picture 6" descr="http://mumtazticloft.com/images/Dove2.gif"/>
          <p:cNvPicPr>
            <a:picLocks noChangeAspect="1" noChangeArrowheads="1"/>
          </p:cNvPicPr>
          <p:nvPr/>
        </p:nvPicPr>
        <p:blipFill>
          <a:blip r:embed="rId4" cstate="print"/>
          <a:srcRect/>
          <a:stretch>
            <a:fillRect/>
          </a:stretch>
        </p:blipFill>
        <p:spPr bwMode="auto">
          <a:xfrm>
            <a:off x="899592" y="908720"/>
            <a:ext cx="3096344" cy="2704402"/>
          </a:xfrm>
          <a:prstGeom prst="rect">
            <a:avLst/>
          </a:prstGeom>
          <a:noFill/>
        </p:spPr>
      </p:pic>
      <p:sp>
        <p:nvSpPr>
          <p:cNvPr id="10" name="TextBox 9"/>
          <p:cNvSpPr txBox="1"/>
          <p:nvPr/>
        </p:nvSpPr>
        <p:spPr>
          <a:xfrm>
            <a:off x="0" y="260648"/>
            <a:ext cx="9144000" cy="630942"/>
          </a:xfrm>
          <a:prstGeom prst="rect">
            <a:avLst/>
          </a:prstGeom>
          <a:noFill/>
        </p:spPr>
        <p:txBody>
          <a:bodyPr wrap="square" rtlCol="0">
            <a:spAutoFit/>
          </a:bodyPr>
          <a:lstStyle/>
          <a:p>
            <a:pPr algn="ctr"/>
            <a:r>
              <a:rPr lang="en-AU" sz="3500" b="1" dirty="0" smtClean="0"/>
              <a:t>Will we allow the Holy Spirit to be our teacher?</a:t>
            </a:r>
            <a:endParaRPr lang="en-AU" sz="3500" b="1" dirty="0"/>
          </a:p>
        </p:txBody>
      </p:sp>
      <p:pic>
        <p:nvPicPr>
          <p:cNvPr id="35862" name="Picture 22" descr="http://www.clipartbest.com/cliparts/pc5/9Aj/pc59AjjcB.png"/>
          <p:cNvPicPr>
            <a:picLocks noChangeAspect="1" noChangeArrowheads="1"/>
          </p:cNvPicPr>
          <p:nvPr/>
        </p:nvPicPr>
        <p:blipFill>
          <a:blip r:embed="rId5" cstate="print"/>
          <a:srcRect/>
          <a:stretch>
            <a:fillRect/>
          </a:stretch>
        </p:blipFill>
        <p:spPr bwMode="auto">
          <a:xfrm>
            <a:off x="2627784" y="1412776"/>
            <a:ext cx="958258" cy="498294"/>
          </a:xfrm>
          <a:prstGeom prst="rect">
            <a:avLst/>
          </a:prstGeom>
          <a:noFill/>
        </p:spPr>
      </p:pic>
      <p:sp>
        <p:nvSpPr>
          <p:cNvPr id="8" name="TextBox 7"/>
          <p:cNvSpPr txBox="1"/>
          <p:nvPr/>
        </p:nvSpPr>
        <p:spPr>
          <a:xfrm>
            <a:off x="1907704" y="404664"/>
            <a:ext cx="2232248" cy="3939540"/>
          </a:xfrm>
          <a:prstGeom prst="rect">
            <a:avLst/>
          </a:prstGeom>
          <a:noFill/>
        </p:spPr>
        <p:txBody>
          <a:bodyPr wrap="square" rtlCol="0">
            <a:spAutoFit/>
          </a:bodyPr>
          <a:lstStyle/>
          <a:p>
            <a:r>
              <a:rPr lang="en-AU" sz="25000" dirty="0">
                <a:ln w="12700">
                  <a:solidFill>
                    <a:prstClr val="black"/>
                  </a:solidFill>
                </a:ln>
                <a:solidFill>
                  <a:srgbClr val="FF0000"/>
                </a:solidFill>
              </a:rPr>
              <a:t>X</a:t>
            </a:r>
          </a:p>
        </p:txBody>
      </p:sp>
      <p:sp>
        <p:nvSpPr>
          <p:cNvPr id="9" name="TextBox 8"/>
          <p:cNvSpPr txBox="1"/>
          <p:nvPr/>
        </p:nvSpPr>
        <p:spPr>
          <a:xfrm>
            <a:off x="4572000" y="392584"/>
            <a:ext cx="2232248" cy="3939540"/>
          </a:xfrm>
          <a:prstGeom prst="rect">
            <a:avLst/>
          </a:prstGeom>
          <a:noFill/>
        </p:spPr>
        <p:txBody>
          <a:bodyPr wrap="square" rtlCol="0">
            <a:spAutoFit/>
          </a:bodyPr>
          <a:lstStyle/>
          <a:p>
            <a:r>
              <a:rPr lang="en-AU" sz="25000" dirty="0">
                <a:ln w="12700">
                  <a:solidFill>
                    <a:prstClr val="black"/>
                  </a:solidFill>
                </a:ln>
                <a:solidFill>
                  <a:srgbClr val="FF0000"/>
                </a:solidFill>
              </a:rPr>
              <a:t>X</a:t>
            </a:r>
          </a:p>
        </p:txBody>
      </p:sp>
      <p:sp>
        <p:nvSpPr>
          <p:cNvPr id="12" name="TextBox 11"/>
          <p:cNvSpPr txBox="1"/>
          <p:nvPr/>
        </p:nvSpPr>
        <p:spPr>
          <a:xfrm>
            <a:off x="179512" y="4005064"/>
            <a:ext cx="8784976" cy="2677656"/>
          </a:xfrm>
          <a:prstGeom prst="rect">
            <a:avLst/>
          </a:prstGeom>
          <a:noFill/>
        </p:spPr>
        <p:txBody>
          <a:bodyPr wrap="square" rtlCol="0">
            <a:spAutoFit/>
          </a:bodyPr>
          <a:lstStyle/>
          <a:p>
            <a:r>
              <a:rPr lang="en-US" sz="2800" b="1" dirty="0" smtClean="0"/>
              <a:t>incumbent upon him to oppose it, who does not presume to be smarter than our Lord God. Nowadays when anyone dreams a little, he is quick to cry: “Spirit! Spirit!” There is none so lowly as not to claim to know it all. Everyone poses as God’s teacher, and He must be everybody’s pupil. (</a:t>
            </a:r>
            <a:r>
              <a:rPr lang="en-AU" sz="2800" b="1" i="1" dirty="0" smtClean="0"/>
              <a:t>Sermons on John</a:t>
            </a:r>
            <a:r>
              <a:rPr lang="en-AU" sz="2800" b="1" dirty="0" smtClean="0"/>
              <a:t> [1530–32], LW 23:208–9</a:t>
            </a:r>
            <a:r>
              <a:rPr lang="en-US" sz="2800" b="1" dirty="0" smtClean="0"/>
              <a:t>)</a:t>
            </a:r>
            <a:endParaRPr lang="en-AU" sz="2800" b="1" dirty="0"/>
          </a:p>
        </p:txBody>
      </p:sp>
    </p:spTree>
    <p:extLst>
      <p:ext uri="{BB962C8B-B14F-4D97-AF65-F5344CB8AC3E}">
        <p14:creationId xmlns:p14="http://schemas.microsoft.com/office/powerpoint/2010/main" val="1676555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nDFWLp63-Fo/TSyPTikFP_I/AAAAAAAAG8A/xAAx4Jp74RQ/s1600/prostitutionnd.jpg"/>
          <p:cNvPicPr>
            <a:picLocks noChangeAspect="1" noChangeArrowheads="1"/>
          </p:cNvPicPr>
          <p:nvPr/>
        </p:nvPicPr>
        <p:blipFill>
          <a:blip r:embed="rId2" cstate="print"/>
          <a:srcRect/>
          <a:stretch>
            <a:fillRect/>
          </a:stretch>
        </p:blipFill>
        <p:spPr bwMode="auto">
          <a:xfrm>
            <a:off x="-1" y="0"/>
            <a:ext cx="6363651" cy="4869160"/>
          </a:xfrm>
          <a:prstGeom prst="rect">
            <a:avLst/>
          </a:prstGeom>
          <a:noFill/>
        </p:spPr>
      </p:pic>
      <p:sp>
        <p:nvSpPr>
          <p:cNvPr id="5" name="TextBox 4"/>
          <p:cNvSpPr txBox="1"/>
          <p:nvPr/>
        </p:nvSpPr>
        <p:spPr>
          <a:xfrm>
            <a:off x="6372200" y="1196752"/>
            <a:ext cx="2771800" cy="1938992"/>
          </a:xfrm>
          <a:prstGeom prst="rect">
            <a:avLst/>
          </a:prstGeom>
          <a:noFill/>
        </p:spPr>
        <p:txBody>
          <a:bodyPr wrap="square" rtlCol="0">
            <a:spAutoFit/>
          </a:bodyPr>
          <a:lstStyle/>
          <a:p>
            <a:pPr algn="ctr"/>
            <a:r>
              <a:rPr lang="en-AU" sz="4000" b="1" dirty="0" smtClean="0">
                <a:solidFill>
                  <a:schemeClr val="bg1"/>
                </a:solidFill>
              </a:rPr>
              <a:t>Reason:</a:t>
            </a:r>
          </a:p>
          <a:p>
            <a:pPr algn="ctr"/>
            <a:r>
              <a:rPr lang="en-AU" sz="4000" b="1" dirty="0" smtClean="0">
                <a:solidFill>
                  <a:schemeClr val="bg1"/>
                </a:solidFill>
              </a:rPr>
              <a:t>The Devil’s Whore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nDFWLp63-Fo/TSyPTikFP_I/AAAAAAAAG8A/xAAx4Jp74RQ/s1600/prostitutionnd.jpg"/>
          <p:cNvPicPr>
            <a:picLocks noChangeAspect="1" noChangeArrowheads="1"/>
          </p:cNvPicPr>
          <p:nvPr/>
        </p:nvPicPr>
        <p:blipFill>
          <a:blip r:embed="rId2" cstate="print"/>
          <a:srcRect/>
          <a:stretch>
            <a:fillRect/>
          </a:stretch>
        </p:blipFill>
        <p:spPr bwMode="auto">
          <a:xfrm>
            <a:off x="-1" y="0"/>
            <a:ext cx="6363651" cy="4869160"/>
          </a:xfrm>
          <a:prstGeom prst="rect">
            <a:avLst/>
          </a:prstGeom>
          <a:noFill/>
        </p:spPr>
      </p:pic>
      <p:sp>
        <p:nvSpPr>
          <p:cNvPr id="5" name="TextBox 4"/>
          <p:cNvSpPr txBox="1"/>
          <p:nvPr/>
        </p:nvSpPr>
        <p:spPr>
          <a:xfrm>
            <a:off x="6372200" y="1196752"/>
            <a:ext cx="2771800" cy="1938992"/>
          </a:xfrm>
          <a:prstGeom prst="rect">
            <a:avLst/>
          </a:prstGeom>
          <a:noFill/>
        </p:spPr>
        <p:txBody>
          <a:bodyPr wrap="square" rtlCol="0">
            <a:spAutoFit/>
          </a:bodyPr>
          <a:lstStyle/>
          <a:p>
            <a:pPr algn="ctr"/>
            <a:r>
              <a:rPr lang="en-AU" sz="4000" b="1" dirty="0" smtClean="0">
                <a:solidFill>
                  <a:schemeClr val="bg1"/>
                </a:solidFill>
              </a:rPr>
              <a:t>Reason:</a:t>
            </a:r>
          </a:p>
          <a:p>
            <a:pPr algn="ctr"/>
            <a:r>
              <a:rPr lang="en-AU" sz="4000" b="1" dirty="0" smtClean="0">
                <a:solidFill>
                  <a:schemeClr val="bg1"/>
                </a:solidFill>
              </a:rPr>
              <a:t>The Devil’s Whore</a:t>
            </a:r>
          </a:p>
        </p:txBody>
      </p:sp>
      <p:sp>
        <p:nvSpPr>
          <p:cNvPr id="6" name="TextBox 5"/>
          <p:cNvSpPr txBox="1"/>
          <p:nvPr/>
        </p:nvSpPr>
        <p:spPr>
          <a:xfrm>
            <a:off x="179512" y="4941168"/>
            <a:ext cx="8784976" cy="2092881"/>
          </a:xfrm>
          <a:prstGeom prst="rect">
            <a:avLst/>
          </a:prstGeom>
          <a:noFill/>
        </p:spPr>
        <p:txBody>
          <a:bodyPr wrap="square" rtlCol="0">
            <a:spAutoFit/>
          </a:bodyPr>
          <a:lstStyle/>
          <a:p>
            <a:r>
              <a:rPr lang="en-AU" sz="2800" dirty="0" smtClean="0">
                <a:solidFill>
                  <a:schemeClr val="bg1"/>
                </a:solidFill>
              </a:rPr>
              <a:t>Just as a virgin is physically pure and blameless, so the soul is spiritually blameless because of faith, through which it becomes the bride of Christ. But if it falls from faith into false doctrine, it must go to ruin. For this reason Scripture</a:t>
            </a:r>
          </a:p>
          <a:p>
            <a:endParaRPr lang="en-AU"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nDFWLp63-Fo/TSyPTikFP_I/AAAAAAAAG8A/xAAx4Jp74RQ/s1600/prostitutionnd.jpg"/>
          <p:cNvPicPr>
            <a:picLocks noChangeAspect="1" noChangeArrowheads="1"/>
          </p:cNvPicPr>
          <p:nvPr/>
        </p:nvPicPr>
        <p:blipFill>
          <a:blip r:embed="rId2" cstate="print"/>
          <a:srcRect/>
          <a:stretch>
            <a:fillRect/>
          </a:stretch>
        </p:blipFill>
        <p:spPr bwMode="auto">
          <a:xfrm>
            <a:off x="-1" y="0"/>
            <a:ext cx="6363651" cy="4869160"/>
          </a:xfrm>
          <a:prstGeom prst="rect">
            <a:avLst/>
          </a:prstGeom>
          <a:noFill/>
        </p:spPr>
      </p:pic>
      <p:sp>
        <p:nvSpPr>
          <p:cNvPr id="5" name="TextBox 4"/>
          <p:cNvSpPr txBox="1"/>
          <p:nvPr/>
        </p:nvSpPr>
        <p:spPr>
          <a:xfrm>
            <a:off x="6372200" y="1196752"/>
            <a:ext cx="2771800" cy="1938992"/>
          </a:xfrm>
          <a:prstGeom prst="rect">
            <a:avLst/>
          </a:prstGeom>
          <a:noFill/>
        </p:spPr>
        <p:txBody>
          <a:bodyPr wrap="square" rtlCol="0">
            <a:spAutoFit/>
          </a:bodyPr>
          <a:lstStyle/>
          <a:p>
            <a:pPr algn="ctr"/>
            <a:r>
              <a:rPr lang="en-AU" sz="4000" b="1" dirty="0" smtClean="0">
                <a:solidFill>
                  <a:schemeClr val="bg1"/>
                </a:solidFill>
              </a:rPr>
              <a:t>Reason:</a:t>
            </a:r>
          </a:p>
          <a:p>
            <a:pPr algn="ctr"/>
            <a:r>
              <a:rPr lang="en-AU" sz="4000" b="1" dirty="0" smtClean="0">
                <a:solidFill>
                  <a:schemeClr val="bg1"/>
                </a:solidFill>
              </a:rPr>
              <a:t>The Devil’s Whore</a:t>
            </a:r>
          </a:p>
        </p:txBody>
      </p:sp>
      <p:sp>
        <p:nvSpPr>
          <p:cNvPr id="6" name="TextBox 5"/>
          <p:cNvSpPr txBox="1"/>
          <p:nvPr/>
        </p:nvSpPr>
        <p:spPr>
          <a:xfrm>
            <a:off x="179512" y="4941168"/>
            <a:ext cx="8784976" cy="2092881"/>
          </a:xfrm>
          <a:prstGeom prst="rect">
            <a:avLst/>
          </a:prstGeom>
          <a:noFill/>
        </p:spPr>
        <p:txBody>
          <a:bodyPr wrap="square" rtlCol="0">
            <a:spAutoFit/>
          </a:bodyPr>
          <a:lstStyle/>
          <a:p>
            <a:r>
              <a:rPr lang="en-AU" sz="2800" dirty="0" smtClean="0">
                <a:solidFill>
                  <a:schemeClr val="bg1"/>
                </a:solidFill>
              </a:rPr>
              <a:t>consistently calls idolatry and unbelief adultery and whoring, that is, if the soul clings to the teachings of men and thus surrenders faith and Christ. (</a:t>
            </a:r>
            <a:r>
              <a:rPr lang="en-AU" sz="2800" i="1" dirty="0" smtClean="0">
                <a:solidFill>
                  <a:schemeClr val="bg1"/>
                </a:solidFill>
              </a:rPr>
              <a:t>Sermons on First Peter</a:t>
            </a:r>
            <a:r>
              <a:rPr lang="en-AU" sz="2800" dirty="0" smtClean="0">
                <a:solidFill>
                  <a:schemeClr val="bg1"/>
                </a:solidFill>
              </a:rPr>
              <a:t> [1522], LW 30:26 = WA 12:282.19–24)</a:t>
            </a:r>
          </a:p>
          <a:p>
            <a:endParaRPr lang="en-AU"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nDFWLp63-Fo/TSyPTikFP_I/AAAAAAAAG8A/xAAx4Jp74RQ/s1600/prostitutionnd.jpg"/>
          <p:cNvPicPr>
            <a:picLocks noChangeAspect="1" noChangeArrowheads="1"/>
          </p:cNvPicPr>
          <p:nvPr/>
        </p:nvPicPr>
        <p:blipFill>
          <a:blip r:embed="rId2" cstate="print"/>
          <a:srcRect/>
          <a:stretch>
            <a:fillRect/>
          </a:stretch>
        </p:blipFill>
        <p:spPr bwMode="auto">
          <a:xfrm>
            <a:off x="-1" y="0"/>
            <a:ext cx="6363651" cy="4869160"/>
          </a:xfrm>
          <a:prstGeom prst="rect">
            <a:avLst/>
          </a:prstGeom>
          <a:noFill/>
        </p:spPr>
      </p:pic>
      <p:sp>
        <p:nvSpPr>
          <p:cNvPr id="5" name="TextBox 4"/>
          <p:cNvSpPr txBox="1"/>
          <p:nvPr/>
        </p:nvSpPr>
        <p:spPr>
          <a:xfrm>
            <a:off x="6372200" y="1196752"/>
            <a:ext cx="2771800" cy="1938992"/>
          </a:xfrm>
          <a:prstGeom prst="rect">
            <a:avLst/>
          </a:prstGeom>
          <a:noFill/>
        </p:spPr>
        <p:txBody>
          <a:bodyPr wrap="square" rtlCol="0">
            <a:spAutoFit/>
          </a:bodyPr>
          <a:lstStyle/>
          <a:p>
            <a:pPr algn="ctr"/>
            <a:r>
              <a:rPr lang="en-AU" sz="4000" b="1" dirty="0" smtClean="0">
                <a:solidFill>
                  <a:schemeClr val="bg1"/>
                </a:solidFill>
              </a:rPr>
              <a:t>Reason:</a:t>
            </a:r>
          </a:p>
          <a:p>
            <a:pPr algn="ctr"/>
            <a:r>
              <a:rPr lang="en-AU" sz="4000" b="1" dirty="0" smtClean="0">
                <a:solidFill>
                  <a:schemeClr val="bg1"/>
                </a:solidFill>
              </a:rPr>
              <a:t>The Devil’s Whore</a:t>
            </a:r>
          </a:p>
        </p:txBody>
      </p:sp>
      <p:sp>
        <p:nvSpPr>
          <p:cNvPr id="6" name="TextBox 5"/>
          <p:cNvSpPr txBox="1"/>
          <p:nvPr/>
        </p:nvSpPr>
        <p:spPr>
          <a:xfrm>
            <a:off x="179512" y="4941168"/>
            <a:ext cx="8784976" cy="1815882"/>
          </a:xfrm>
          <a:prstGeom prst="rect">
            <a:avLst/>
          </a:prstGeom>
          <a:noFill/>
        </p:spPr>
        <p:txBody>
          <a:bodyPr wrap="square" rtlCol="0">
            <a:spAutoFit/>
          </a:bodyPr>
          <a:lstStyle/>
          <a:p>
            <a:r>
              <a:rPr lang="en-AU" sz="2800" dirty="0" smtClean="0">
                <a:solidFill>
                  <a:schemeClr val="bg1"/>
                </a:solidFill>
              </a:rPr>
              <a:t>Just as a person does not use the evil of passion well unless he is a married man, so no person philosophizes well unless he is a fool, that is, a Christian. (</a:t>
            </a:r>
            <a:r>
              <a:rPr lang="en-AU" sz="2800" i="1" dirty="0" smtClean="0">
                <a:solidFill>
                  <a:schemeClr val="bg1"/>
                </a:solidFill>
              </a:rPr>
              <a:t>Heidelberg Disputation</a:t>
            </a:r>
            <a:r>
              <a:rPr lang="en-AU" sz="2800" dirty="0" smtClean="0">
                <a:solidFill>
                  <a:schemeClr val="bg1"/>
                </a:solidFill>
              </a:rPr>
              <a:t> [1518], LW 31:41 = WA 1:355.4–5)</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assets.ele.vc/pastor/stevenfurtick/uploads/022213-576x324.jpg"/>
          <p:cNvPicPr>
            <a:picLocks noChangeAspect="1" noChangeArrowheads="1"/>
          </p:cNvPicPr>
          <p:nvPr/>
        </p:nvPicPr>
        <p:blipFill>
          <a:blip r:embed="rId2" cstate="print"/>
          <a:srcRect/>
          <a:stretch>
            <a:fillRect/>
          </a:stretch>
        </p:blipFill>
        <p:spPr bwMode="auto">
          <a:xfrm>
            <a:off x="0" y="13690"/>
            <a:ext cx="9144000" cy="5143502"/>
          </a:xfrm>
          <a:prstGeom prst="rect">
            <a:avLst/>
          </a:prstGeom>
          <a:noFill/>
        </p:spPr>
      </p:pic>
      <p:sp>
        <p:nvSpPr>
          <p:cNvPr id="3" name="TextBox 2"/>
          <p:cNvSpPr txBox="1"/>
          <p:nvPr/>
        </p:nvSpPr>
        <p:spPr>
          <a:xfrm>
            <a:off x="0" y="5589240"/>
            <a:ext cx="9144000" cy="707886"/>
          </a:xfrm>
          <a:prstGeom prst="rect">
            <a:avLst/>
          </a:prstGeom>
          <a:noFill/>
        </p:spPr>
        <p:txBody>
          <a:bodyPr wrap="square" rtlCol="0">
            <a:spAutoFit/>
          </a:bodyPr>
          <a:lstStyle/>
          <a:p>
            <a:pPr algn="ctr"/>
            <a:r>
              <a:rPr lang="en-AU" sz="4000" b="1" dirty="0" smtClean="0">
                <a:solidFill>
                  <a:schemeClr val="bg1"/>
                </a:solidFill>
              </a:rPr>
              <a:t>Human reason as the source of idolatry</a:t>
            </a:r>
            <a:endParaRPr lang="en-AU" sz="4000" b="1"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568952" cy="2092881"/>
          </a:xfrm>
          <a:prstGeom prst="rect">
            <a:avLst/>
          </a:prstGeom>
          <a:noFill/>
        </p:spPr>
        <p:txBody>
          <a:bodyPr wrap="square" rtlCol="0">
            <a:spAutoFit/>
          </a:bodyPr>
          <a:lstStyle/>
          <a:p>
            <a:pPr>
              <a:spcAft>
                <a:spcPts val="1200"/>
              </a:spcAft>
            </a:pPr>
            <a:r>
              <a:rPr lang="en-AU" sz="4000" dirty="0" smtClean="0">
                <a:solidFill>
                  <a:schemeClr val="bg1"/>
                </a:solidFill>
              </a:rPr>
              <a:t>We cannot know the true God by means of our own natural wisdom because:</a:t>
            </a:r>
          </a:p>
          <a:p>
            <a:pPr marL="342900" indent="-342900">
              <a:spcAft>
                <a:spcPts val="1200"/>
              </a:spcAft>
              <a:buAutoNum type="arabicPeriod"/>
            </a:pPr>
            <a:r>
              <a:rPr lang="en-AU" sz="4000" dirty="0" smtClean="0">
                <a:solidFill>
                  <a:schemeClr val="bg1"/>
                </a:solidFill>
              </a:rPr>
              <a:t>Human reason is limited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User.Lockwood-PC.000\My Pictures\Religious\Christian life\Forgiveness and Reconciliation\paid-in-full.jpg"/>
          <p:cNvPicPr>
            <a:picLocks noChangeAspect="1" noChangeArrowheads="1"/>
          </p:cNvPicPr>
          <p:nvPr/>
        </p:nvPicPr>
        <p:blipFill>
          <a:blip r:embed="rId2" cstate="print"/>
          <a:srcRect/>
          <a:stretch>
            <a:fillRect/>
          </a:stretch>
        </p:blipFill>
        <p:spPr bwMode="auto">
          <a:xfrm>
            <a:off x="3059832" y="332656"/>
            <a:ext cx="6084168" cy="6033803"/>
          </a:xfrm>
          <a:prstGeom prst="rect">
            <a:avLst/>
          </a:prstGeom>
          <a:noFill/>
        </p:spPr>
      </p:pic>
      <p:sp>
        <p:nvSpPr>
          <p:cNvPr id="3" name="TextBox 2"/>
          <p:cNvSpPr txBox="1"/>
          <p:nvPr/>
        </p:nvSpPr>
        <p:spPr>
          <a:xfrm>
            <a:off x="251520" y="1412776"/>
            <a:ext cx="2808312" cy="2062103"/>
          </a:xfrm>
          <a:prstGeom prst="rect">
            <a:avLst/>
          </a:prstGeom>
          <a:noFill/>
        </p:spPr>
        <p:txBody>
          <a:bodyPr wrap="square" rtlCol="0">
            <a:spAutoFit/>
          </a:bodyPr>
          <a:lstStyle/>
          <a:p>
            <a:pPr algn="ctr"/>
            <a:r>
              <a:rPr lang="en-AU" sz="3200" dirty="0" smtClean="0">
                <a:solidFill>
                  <a:schemeClr val="bg1"/>
                </a:solidFill>
              </a:rPr>
              <a:t>Natural human reason does not know the Gospel</a:t>
            </a:r>
            <a:endParaRPr lang="en-AU" sz="3200"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568952" cy="3477875"/>
          </a:xfrm>
          <a:prstGeom prst="rect">
            <a:avLst/>
          </a:prstGeom>
          <a:noFill/>
        </p:spPr>
        <p:txBody>
          <a:bodyPr wrap="square" rtlCol="0">
            <a:spAutoFit/>
          </a:bodyPr>
          <a:lstStyle/>
          <a:p>
            <a:pPr>
              <a:spcAft>
                <a:spcPts val="1200"/>
              </a:spcAft>
            </a:pPr>
            <a:r>
              <a:rPr lang="en-AU" sz="4000" dirty="0" smtClean="0">
                <a:solidFill>
                  <a:schemeClr val="bg1"/>
                </a:solidFill>
              </a:rPr>
              <a:t>We cannot know the true God by means of our own natural wisdom because:</a:t>
            </a:r>
          </a:p>
          <a:p>
            <a:pPr marL="342900" indent="-342900">
              <a:spcAft>
                <a:spcPts val="1200"/>
              </a:spcAft>
              <a:buAutoNum type="arabicPeriod"/>
            </a:pPr>
            <a:r>
              <a:rPr lang="en-AU" sz="4000" dirty="0" smtClean="0">
                <a:solidFill>
                  <a:schemeClr val="bg1"/>
                </a:solidFill>
              </a:rPr>
              <a:t>Human reason is limited</a:t>
            </a:r>
          </a:p>
          <a:p>
            <a:pPr marL="342900" indent="-342900">
              <a:spcAft>
                <a:spcPts val="1200"/>
              </a:spcAft>
              <a:buAutoNum type="arabicPeriod"/>
            </a:pPr>
            <a:r>
              <a:rPr lang="en-AU" sz="4000" dirty="0" smtClean="0">
                <a:solidFill>
                  <a:schemeClr val="bg1"/>
                </a:solidFill>
              </a:rPr>
              <a:t>Human reason is distorted by the sinful human will</a:t>
            </a:r>
            <a:endParaRPr lang="en-AU" sz="4000"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0017 (cropped).jpg"/>
          <p:cNvPicPr>
            <a:picLocks noChangeAspect="1"/>
          </p:cNvPicPr>
          <p:nvPr/>
        </p:nvPicPr>
        <p:blipFill>
          <a:blip r:embed="rId2" cstate="print"/>
          <a:stretch>
            <a:fillRect/>
          </a:stretch>
        </p:blipFill>
        <p:spPr>
          <a:xfrm>
            <a:off x="6660232" y="4725144"/>
            <a:ext cx="1224136" cy="1795399"/>
          </a:xfrm>
          <a:prstGeom prst="rect">
            <a:avLst/>
          </a:prstGeom>
        </p:spPr>
      </p:pic>
      <p:sp>
        <p:nvSpPr>
          <p:cNvPr id="6" name="Circular Arrow 5"/>
          <p:cNvSpPr/>
          <p:nvPr/>
        </p:nvSpPr>
        <p:spPr>
          <a:xfrm rot="11490562">
            <a:off x="953623" y="-213207"/>
            <a:ext cx="7135997" cy="7275929"/>
          </a:xfrm>
          <a:prstGeom prst="circularArrow">
            <a:avLst>
              <a:gd name="adj1" fmla="val 6207"/>
              <a:gd name="adj2" fmla="val 1159031"/>
              <a:gd name="adj3" fmla="val 20433263"/>
              <a:gd name="adj4" fmla="val 13687628"/>
              <a:gd name="adj5" fmla="val 92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2" name="Picture 1" descr="Earth-001-300w.png"/>
          <p:cNvPicPr>
            <a:picLocks noChangeAspect="1"/>
          </p:cNvPicPr>
          <p:nvPr/>
        </p:nvPicPr>
        <p:blipFill>
          <a:blip r:embed="rId3" cstate="print"/>
          <a:stretch>
            <a:fillRect/>
          </a:stretch>
        </p:blipFill>
        <p:spPr>
          <a:xfrm>
            <a:off x="755576" y="548680"/>
            <a:ext cx="1973828" cy="1993566"/>
          </a:xfrm>
          <a:prstGeom prst="rect">
            <a:avLst/>
          </a:prstGeom>
        </p:spPr>
      </p:pic>
      <p:sp>
        <p:nvSpPr>
          <p:cNvPr id="8" name="Circular Arrow 7"/>
          <p:cNvSpPr/>
          <p:nvPr/>
        </p:nvSpPr>
        <p:spPr>
          <a:xfrm rot="1115689">
            <a:off x="981855" y="-167140"/>
            <a:ext cx="7135997" cy="7275929"/>
          </a:xfrm>
          <a:prstGeom prst="circularArrow">
            <a:avLst>
              <a:gd name="adj1" fmla="val 6207"/>
              <a:gd name="adj2" fmla="val 1142319"/>
              <a:gd name="adj3" fmla="val 20433263"/>
              <a:gd name="adj4" fmla="val 13300861"/>
              <a:gd name="adj5" fmla="val 92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4097" name="Picture 1" descr="C:\Users\User.Lockwood-PC.000\My Pictures\Religious\Trinity\litanies1d.jpg"/>
          <p:cNvPicPr>
            <a:picLocks noChangeAspect="1" noChangeArrowheads="1"/>
          </p:cNvPicPr>
          <p:nvPr/>
        </p:nvPicPr>
        <p:blipFill>
          <a:blip r:embed="rId4" cstate="print"/>
          <a:srcRect l="3449" r="1699" b="3041"/>
          <a:stretch>
            <a:fillRect/>
          </a:stretch>
        </p:blipFill>
        <p:spPr bwMode="auto">
          <a:xfrm>
            <a:off x="2987824" y="1628800"/>
            <a:ext cx="3385537" cy="381642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0017 (cropped).jpg"/>
          <p:cNvPicPr>
            <a:picLocks noChangeAspect="1"/>
          </p:cNvPicPr>
          <p:nvPr/>
        </p:nvPicPr>
        <p:blipFill>
          <a:blip r:embed="rId2" cstate="print"/>
          <a:stretch>
            <a:fillRect/>
          </a:stretch>
        </p:blipFill>
        <p:spPr>
          <a:xfrm>
            <a:off x="3203848" y="1350369"/>
            <a:ext cx="2592288" cy="3802022"/>
          </a:xfrm>
          <a:prstGeom prst="rect">
            <a:avLst/>
          </a:prstGeom>
        </p:spPr>
      </p:pic>
      <p:sp>
        <p:nvSpPr>
          <p:cNvPr id="6" name="Circular Arrow 5"/>
          <p:cNvSpPr/>
          <p:nvPr/>
        </p:nvSpPr>
        <p:spPr>
          <a:xfrm rot="11490562">
            <a:off x="953623" y="-213207"/>
            <a:ext cx="7135997" cy="7275929"/>
          </a:xfrm>
          <a:prstGeom prst="circularArrow">
            <a:avLst>
              <a:gd name="adj1" fmla="val 6207"/>
              <a:gd name="adj2" fmla="val 1159031"/>
              <a:gd name="adj3" fmla="val 20433263"/>
              <a:gd name="adj4" fmla="val 13687628"/>
              <a:gd name="adj5" fmla="val 92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2" name="Picture 1" descr="Earth-001-300w.png"/>
          <p:cNvPicPr>
            <a:picLocks noChangeAspect="1"/>
          </p:cNvPicPr>
          <p:nvPr/>
        </p:nvPicPr>
        <p:blipFill>
          <a:blip r:embed="rId3" cstate="print"/>
          <a:stretch>
            <a:fillRect/>
          </a:stretch>
        </p:blipFill>
        <p:spPr>
          <a:xfrm>
            <a:off x="755576" y="548680"/>
            <a:ext cx="1973828" cy="1993566"/>
          </a:xfrm>
          <a:prstGeom prst="rect">
            <a:avLst/>
          </a:prstGeom>
        </p:spPr>
      </p:pic>
      <p:sp>
        <p:nvSpPr>
          <p:cNvPr id="8" name="Circular Arrow 7"/>
          <p:cNvSpPr/>
          <p:nvPr/>
        </p:nvSpPr>
        <p:spPr>
          <a:xfrm rot="1115689">
            <a:off x="981855" y="-167140"/>
            <a:ext cx="7135997" cy="7275929"/>
          </a:xfrm>
          <a:prstGeom prst="circularArrow">
            <a:avLst>
              <a:gd name="adj1" fmla="val 6207"/>
              <a:gd name="adj2" fmla="val 1142319"/>
              <a:gd name="adj3" fmla="val 20433263"/>
              <a:gd name="adj4" fmla="val 13300861"/>
              <a:gd name="adj5" fmla="val 92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7" name="Picture 1" descr="C:\Users\User.Lockwood-PC.000\My Pictures\Religious\Trinity\litanies1d.jpg"/>
          <p:cNvPicPr>
            <a:picLocks noChangeAspect="1" noChangeArrowheads="1"/>
          </p:cNvPicPr>
          <p:nvPr/>
        </p:nvPicPr>
        <p:blipFill>
          <a:blip r:embed="rId4" cstate="print"/>
          <a:srcRect l="3449" r="1699" b="3041"/>
          <a:stretch>
            <a:fillRect/>
          </a:stretch>
        </p:blipFill>
        <p:spPr bwMode="auto">
          <a:xfrm>
            <a:off x="6300192" y="4437112"/>
            <a:ext cx="1660829" cy="187220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986" name="Picture 2" descr="https://agapegeek.files.wordpress.com/2014/06/rejection1.jpg"/>
          <p:cNvPicPr>
            <a:picLocks noChangeAspect="1" noChangeArrowheads="1"/>
          </p:cNvPicPr>
          <p:nvPr/>
        </p:nvPicPr>
        <p:blipFill>
          <a:blip r:embed="rId2" cstate="print"/>
          <a:srcRect/>
          <a:stretch>
            <a:fillRect/>
          </a:stretch>
        </p:blipFill>
        <p:spPr bwMode="auto">
          <a:xfrm>
            <a:off x="1" y="620688"/>
            <a:ext cx="5383500" cy="6237312"/>
          </a:xfrm>
          <a:prstGeom prst="rect">
            <a:avLst/>
          </a:prstGeom>
          <a:noFill/>
        </p:spPr>
      </p:pic>
      <p:pic>
        <p:nvPicPr>
          <p:cNvPr id="41988" name="Picture 4" descr="http://www.projectrestore.com/flyer-one_nation/10commandments3.gif"/>
          <p:cNvPicPr>
            <a:picLocks noChangeAspect="1" noChangeArrowheads="1"/>
          </p:cNvPicPr>
          <p:nvPr/>
        </p:nvPicPr>
        <p:blipFill>
          <a:blip r:embed="rId3" cstate="print">
            <a:grayscl/>
          </a:blip>
          <a:srcRect/>
          <a:stretch>
            <a:fillRect/>
          </a:stretch>
        </p:blipFill>
        <p:spPr bwMode="auto">
          <a:xfrm>
            <a:off x="4695825" y="908720"/>
            <a:ext cx="4448175" cy="5676901"/>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_Crucifixion.jpg"/>
          <p:cNvPicPr>
            <a:picLocks noChangeAspect="1"/>
          </p:cNvPicPr>
          <p:nvPr/>
        </p:nvPicPr>
        <p:blipFill>
          <a:blip r:embed="rId2" cstate="print"/>
          <a:stretch>
            <a:fillRect/>
          </a:stretch>
        </p:blipFill>
        <p:spPr>
          <a:xfrm>
            <a:off x="0" y="0"/>
            <a:ext cx="4488091" cy="6858000"/>
          </a:xfrm>
          <a:prstGeom prst="rect">
            <a:avLst/>
          </a:prstGeom>
        </p:spPr>
      </p:pic>
      <p:pic>
        <p:nvPicPr>
          <p:cNvPr id="7" name="Picture 6" descr="330_Llama_church.jpg"/>
          <p:cNvPicPr>
            <a:picLocks noChangeAspect="1"/>
          </p:cNvPicPr>
          <p:nvPr/>
        </p:nvPicPr>
        <p:blipFill>
          <a:blip r:embed="rId3" cstate="print"/>
          <a:srcRect l="3090" r="4215" b="2438"/>
          <a:stretch>
            <a:fillRect/>
          </a:stretch>
        </p:blipFill>
        <p:spPr>
          <a:xfrm>
            <a:off x="4489781" y="0"/>
            <a:ext cx="4654219" cy="6858000"/>
          </a:xfrm>
          <a:prstGeom prst="rect">
            <a:avLst/>
          </a:prstGeom>
        </p:spPr>
      </p:pic>
      <p:sp>
        <p:nvSpPr>
          <p:cNvPr id="10" name="TextBox 9"/>
          <p:cNvSpPr txBox="1"/>
          <p:nvPr/>
        </p:nvSpPr>
        <p:spPr>
          <a:xfrm>
            <a:off x="827584" y="0"/>
            <a:ext cx="3672408" cy="6247864"/>
          </a:xfrm>
          <a:prstGeom prst="rect">
            <a:avLst/>
          </a:prstGeom>
          <a:noFill/>
        </p:spPr>
        <p:txBody>
          <a:bodyPr wrap="square" rtlCol="0">
            <a:spAutoFit/>
          </a:bodyPr>
          <a:lstStyle/>
          <a:p>
            <a:r>
              <a:rPr lang="en-AU" sz="40000" dirty="0">
                <a:ln w="12700">
                  <a:solidFill>
                    <a:prstClr val="black"/>
                  </a:solidFill>
                </a:ln>
                <a:solidFill>
                  <a:srgbClr val="FF0000"/>
                </a:solidFill>
              </a:rPr>
              <a:t>X</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cholas-Epley1.jpg"/>
          <p:cNvPicPr>
            <a:picLocks noChangeAspect="1"/>
          </p:cNvPicPr>
          <p:nvPr/>
        </p:nvPicPr>
        <p:blipFill>
          <a:blip r:embed="rId2" cstate="print"/>
          <a:stretch>
            <a:fillRect/>
          </a:stretch>
        </p:blipFill>
        <p:spPr>
          <a:xfrm>
            <a:off x="0" y="0"/>
            <a:ext cx="9144000" cy="6096000"/>
          </a:xfrm>
          <a:prstGeom prst="rect">
            <a:avLst/>
          </a:prstGeom>
        </p:spPr>
      </p:pic>
      <p:sp>
        <p:nvSpPr>
          <p:cNvPr id="3" name="TextBox 2"/>
          <p:cNvSpPr txBox="1"/>
          <p:nvPr/>
        </p:nvSpPr>
        <p:spPr>
          <a:xfrm>
            <a:off x="0" y="6165304"/>
            <a:ext cx="9144000" cy="523220"/>
          </a:xfrm>
          <a:prstGeom prst="rect">
            <a:avLst/>
          </a:prstGeom>
          <a:noFill/>
        </p:spPr>
        <p:txBody>
          <a:bodyPr wrap="square" rtlCol="0">
            <a:spAutoFit/>
          </a:bodyPr>
          <a:lstStyle/>
          <a:p>
            <a:pPr algn="ctr"/>
            <a:r>
              <a:rPr lang="en-AU" sz="2800" b="1" dirty="0" smtClean="0">
                <a:solidFill>
                  <a:schemeClr val="bg1"/>
                </a:solidFill>
              </a:rPr>
              <a:t>Nicholas </a:t>
            </a:r>
            <a:r>
              <a:rPr lang="en-AU" sz="2800" b="1" dirty="0" err="1" smtClean="0">
                <a:solidFill>
                  <a:schemeClr val="bg1"/>
                </a:solidFill>
              </a:rPr>
              <a:t>Epley</a:t>
            </a:r>
            <a:r>
              <a:rPr lang="en-AU" sz="2800" b="1" dirty="0" smtClean="0">
                <a:solidFill>
                  <a:schemeClr val="bg1"/>
                </a:solidFill>
              </a:rPr>
              <a:t> – We really do make God in our own image</a:t>
            </a:r>
            <a:endParaRPr lang="en-AU" sz="2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descr="http://blogs.bu.edu/confluence/files/2013/10/American_Jesus.jpg"/>
          <p:cNvPicPr>
            <a:picLocks noChangeAspect="1" noChangeArrowheads="1"/>
          </p:cNvPicPr>
          <p:nvPr/>
        </p:nvPicPr>
        <p:blipFill>
          <a:blip r:embed="rId2" cstate="print"/>
          <a:srcRect/>
          <a:stretch>
            <a:fillRect/>
          </a:stretch>
        </p:blipFill>
        <p:spPr bwMode="auto">
          <a:xfrm>
            <a:off x="2339752" y="0"/>
            <a:ext cx="4567428"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ecx.images-amazon.com/images/I/61c0ovV98sL._SY344_BO1,204,203,200_.jpg"/>
          <p:cNvPicPr>
            <a:picLocks noChangeAspect="1" noChangeArrowheads="1"/>
          </p:cNvPicPr>
          <p:nvPr/>
        </p:nvPicPr>
        <p:blipFill>
          <a:blip r:embed="rId2" cstate="print"/>
          <a:srcRect/>
          <a:stretch>
            <a:fillRect/>
          </a:stretch>
        </p:blipFill>
        <p:spPr bwMode="auto">
          <a:xfrm>
            <a:off x="0" y="0"/>
            <a:ext cx="4578606" cy="6858000"/>
          </a:xfrm>
          <a:prstGeom prst="rect">
            <a:avLst/>
          </a:prstGeom>
          <a:noFill/>
        </p:spPr>
      </p:pic>
      <p:sp>
        <p:nvSpPr>
          <p:cNvPr id="3" name="TextBox 2"/>
          <p:cNvSpPr txBox="1"/>
          <p:nvPr/>
        </p:nvSpPr>
        <p:spPr>
          <a:xfrm>
            <a:off x="4788024" y="2204864"/>
            <a:ext cx="4355976" cy="1323439"/>
          </a:xfrm>
          <a:prstGeom prst="rect">
            <a:avLst/>
          </a:prstGeom>
          <a:noFill/>
        </p:spPr>
        <p:txBody>
          <a:bodyPr wrap="square" rtlCol="0">
            <a:spAutoFit/>
          </a:bodyPr>
          <a:lstStyle/>
          <a:p>
            <a:pPr algn="ctr"/>
            <a:r>
              <a:rPr lang="en-AU" sz="4000" dirty="0" smtClean="0">
                <a:solidFill>
                  <a:schemeClr val="bg1"/>
                </a:solidFill>
              </a:rPr>
              <a:t>Higher Biblical Criticism</a:t>
            </a:r>
            <a:endParaRPr lang="en-AU" sz="4000"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faithandheritage.com/wp-content/uploads/2015/03/bigstock-Praying-Hands-On-An-Open-Bible-3407461-Small-585x391.jpg"/>
          <p:cNvPicPr>
            <a:picLocks noChangeAspect="1" noChangeArrowheads="1"/>
          </p:cNvPicPr>
          <p:nvPr/>
        </p:nvPicPr>
        <p:blipFill>
          <a:blip r:embed="rId2" cstate="print"/>
          <a:srcRect/>
          <a:stretch>
            <a:fillRect/>
          </a:stretch>
        </p:blipFill>
        <p:spPr bwMode="auto">
          <a:xfrm>
            <a:off x="0" y="332656"/>
            <a:ext cx="9144000" cy="6111632"/>
          </a:xfrm>
          <a:prstGeom prst="rect">
            <a:avLst/>
          </a:prstGeom>
          <a:noFill/>
        </p:spPr>
      </p:pic>
      <p:sp>
        <p:nvSpPr>
          <p:cNvPr id="4" name="TextBox 3"/>
          <p:cNvSpPr txBox="1"/>
          <p:nvPr/>
        </p:nvSpPr>
        <p:spPr>
          <a:xfrm>
            <a:off x="395536" y="548680"/>
            <a:ext cx="2304256" cy="707886"/>
          </a:xfrm>
          <a:prstGeom prst="rect">
            <a:avLst/>
          </a:prstGeom>
          <a:noFill/>
        </p:spPr>
        <p:txBody>
          <a:bodyPr wrap="square" rtlCol="0">
            <a:spAutoFit/>
          </a:bodyPr>
          <a:lstStyle/>
          <a:p>
            <a:pPr marL="342900" indent="-342900">
              <a:buAutoNum type="arabicPeriod"/>
            </a:pPr>
            <a:r>
              <a:rPr lang="en-AU" sz="4000" b="1" dirty="0" smtClean="0">
                <a:ln>
                  <a:solidFill>
                    <a:schemeClr val="tx1"/>
                  </a:solidFill>
                </a:ln>
                <a:solidFill>
                  <a:schemeClr val="bg1"/>
                </a:solidFill>
              </a:rPr>
              <a:t>Prayer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faithandheritage.com/wp-content/uploads/2015/03/bigstock-Praying-Hands-On-An-Open-Bible-3407461-Small-585x391.jpg"/>
          <p:cNvPicPr>
            <a:picLocks noChangeAspect="1" noChangeArrowheads="1"/>
          </p:cNvPicPr>
          <p:nvPr/>
        </p:nvPicPr>
        <p:blipFill>
          <a:blip r:embed="rId2" cstate="print"/>
          <a:srcRect/>
          <a:stretch>
            <a:fillRect/>
          </a:stretch>
        </p:blipFill>
        <p:spPr bwMode="auto">
          <a:xfrm>
            <a:off x="0" y="332656"/>
            <a:ext cx="9144000" cy="6111632"/>
          </a:xfrm>
          <a:prstGeom prst="rect">
            <a:avLst/>
          </a:prstGeom>
          <a:noFill/>
        </p:spPr>
      </p:pic>
      <p:sp>
        <p:nvSpPr>
          <p:cNvPr id="4" name="TextBox 3"/>
          <p:cNvSpPr txBox="1"/>
          <p:nvPr/>
        </p:nvSpPr>
        <p:spPr>
          <a:xfrm>
            <a:off x="395536" y="548680"/>
            <a:ext cx="2304256" cy="1323439"/>
          </a:xfrm>
          <a:prstGeom prst="rect">
            <a:avLst/>
          </a:prstGeom>
          <a:noFill/>
        </p:spPr>
        <p:txBody>
          <a:bodyPr wrap="square" rtlCol="0">
            <a:spAutoFit/>
          </a:bodyPr>
          <a:lstStyle/>
          <a:p>
            <a:pPr marL="342900" indent="-342900">
              <a:buAutoNum type="arabicPeriod"/>
            </a:pPr>
            <a:r>
              <a:rPr lang="en-AU" sz="4000" b="1" dirty="0" smtClean="0">
                <a:ln>
                  <a:solidFill>
                    <a:schemeClr val="tx1"/>
                  </a:solidFill>
                </a:ln>
                <a:solidFill>
                  <a:schemeClr val="bg1"/>
                </a:solidFill>
              </a:rPr>
              <a:t>Prayer</a:t>
            </a:r>
          </a:p>
          <a:p>
            <a:pPr marL="342900" indent="-342900">
              <a:buAutoNum type="arabicPeriod"/>
            </a:pPr>
            <a:r>
              <a:rPr lang="en-AU" sz="4000" b="1" dirty="0" smtClean="0">
                <a:ln>
                  <a:solidFill>
                    <a:schemeClr val="tx1"/>
                  </a:solidFill>
                </a:ln>
                <a:solidFill>
                  <a:schemeClr val="bg1"/>
                </a:solidFill>
              </a:rPr>
              <a:t>Word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faithandheritage.com/wp-content/uploads/2015/03/bigstock-Praying-Hands-On-An-Open-Bible-3407461-Small-585x391.jpg"/>
          <p:cNvPicPr>
            <a:picLocks noChangeAspect="1" noChangeArrowheads="1"/>
          </p:cNvPicPr>
          <p:nvPr/>
        </p:nvPicPr>
        <p:blipFill>
          <a:blip r:embed="rId2" cstate="print"/>
          <a:srcRect/>
          <a:stretch>
            <a:fillRect/>
          </a:stretch>
        </p:blipFill>
        <p:spPr bwMode="auto">
          <a:xfrm>
            <a:off x="0" y="332656"/>
            <a:ext cx="9144000" cy="6111632"/>
          </a:xfrm>
          <a:prstGeom prst="rect">
            <a:avLst/>
          </a:prstGeom>
          <a:noFill/>
        </p:spPr>
      </p:pic>
      <p:sp>
        <p:nvSpPr>
          <p:cNvPr id="4" name="TextBox 3"/>
          <p:cNvSpPr txBox="1"/>
          <p:nvPr/>
        </p:nvSpPr>
        <p:spPr>
          <a:xfrm>
            <a:off x="395536" y="548680"/>
            <a:ext cx="2304256" cy="1938992"/>
          </a:xfrm>
          <a:prstGeom prst="rect">
            <a:avLst/>
          </a:prstGeom>
          <a:noFill/>
        </p:spPr>
        <p:txBody>
          <a:bodyPr wrap="square" rtlCol="0">
            <a:spAutoFit/>
          </a:bodyPr>
          <a:lstStyle/>
          <a:p>
            <a:pPr marL="342900" indent="-342900">
              <a:buAutoNum type="arabicPeriod"/>
            </a:pPr>
            <a:r>
              <a:rPr lang="en-AU" sz="4000" b="1" dirty="0" smtClean="0">
                <a:ln>
                  <a:solidFill>
                    <a:schemeClr val="tx1"/>
                  </a:solidFill>
                </a:ln>
                <a:solidFill>
                  <a:schemeClr val="bg1"/>
                </a:solidFill>
              </a:rPr>
              <a:t>Prayer</a:t>
            </a:r>
          </a:p>
          <a:p>
            <a:pPr marL="342900" indent="-342900">
              <a:buAutoNum type="arabicPeriod"/>
            </a:pPr>
            <a:r>
              <a:rPr lang="en-AU" sz="4000" b="1" dirty="0" smtClean="0">
                <a:ln>
                  <a:solidFill>
                    <a:schemeClr val="tx1"/>
                  </a:solidFill>
                </a:ln>
                <a:solidFill>
                  <a:schemeClr val="bg1"/>
                </a:solidFill>
              </a:rPr>
              <a:t>Word</a:t>
            </a:r>
          </a:p>
          <a:p>
            <a:pPr marL="342900" indent="-342900">
              <a:buAutoNum type="arabicPeriod"/>
            </a:pPr>
            <a:r>
              <a:rPr lang="en-AU" sz="4000" b="1" dirty="0" smtClean="0">
                <a:ln>
                  <a:solidFill>
                    <a:schemeClr val="tx1"/>
                  </a:solidFill>
                </a:ln>
                <a:solidFill>
                  <a:schemeClr val="bg1"/>
                </a:solidFill>
              </a:rPr>
              <a:t>Christ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faithandheritage.com/wp-content/uploads/2015/03/bigstock-Praying-Hands-On-An-Open-Bible-3407461-Small-585x391.jpg"/>
          <p:cNvPicPr>
            <a:picLocks noChangeAspect="1" noChangeArrowheads="1"/>
          </p:cNvPicPr>
          <p:nvPr/>
        </p:nvPicPr>
        <p:blipFill>
          <a:blip r:embed="rId2" cstate="print"/>
          <a:srcRect/>
          <a:stretch>
            <a:fillRect/>
          </a:stretch>
        </p:blipFill>
        <p:spPr bwMode="auto">
          <a:xfrm>
            <a:off x="0" y="332656"/>
            <a:ext cx="9144000" cy="6111632"/>
          </a:xfrm>
          <a:prstGeom prst="rect">
            <a:avLst/>
          </a:prstGeom>
          <a:noFill/>
        </p:spPr>
      </p:pic>
      <p:sp>
        <p:nvSpPr>
          <p:cNvPr id="4" name="TextBox 3"/>
          <p:cNvSpPr txBox="1"/>
          <p:nvPr/>
        </p:nvSpPr>
        <p:spPr>
          <a:xfrm>
            <a:off x="395536" y="548680"/>
            <a:ext cx="2304256" cy="2554545"/>
          </a:xfrm>
          <a:prstGeom prst="rect">
            <a:avLst/>
          </a:prstGeom>
          <a:noFill/>
        </p:spPr>
        <p:txBody>
          <a:bodyPr wrap="square" rtlCol="0">
            <a:spAutoFit/>
          </a:bodyPr>
          <a:lstStyle/>
          <a:p>
            <a:pPr marL="342900" indent="-342900">
              <a:buAutoNum type="arabicPeriod"/>
            </a:pPr>
            <a:r>
              <a:rPr lang="en-AU" sz="4000" b="1" dirty="0" smtClean="0">
                <a:ln>
                  <a:solidFill>
                    <a:schemeClr val="tx1"/>
                  </a:solidFill>
                </a:ln>
                <a:solidFill>
                  <a:schemeClr val="bg1"/>
                </a:solidFill>
              </a:rPr>
              <a:t>Prayer</a:t>
            </a:r>
          </a:p>
          <a:p>
            <a:pPr marL="342900" indent="-342900">
              <a:buAutoNum type="arabicPeriod"/>
            </a:pPr>
            <a:r>
              <a:rPr lang="en-AU" sz="4000" b="1" dirty="0" smtClean="0">
                <a:ln>
                  <a:solidFill>
                    <a:schemeClr val="tx1"/>
                  </a:solidFill>
                </a:ln>
                <a:solidFill>
                  <a:schemeClr val="bg1"/>
                </a:solidFill>
              </a:rPr>
              <a:t>Word</a:t>
            </a:r>
          </a:p>
          <a:p>
            <a:pPr marL="342900" indent="-342900">
              <a:buAutoNum type="arabicPeriod"/>
            </a:pPr>
            <a:r>
              <a:rPr lang="en-AU" sz="4000" b="1" dirty="0" smtClean="0">
                <a:ln>
                  <a:solidFill>
                    <a:schemeClr val="tx1"/>
                  </a:solidFill>
                </a:ln>
                <a:solidFill>
                  <a:schemeClr val="bg1"/>
                </a:solidFill>
              </a:rPr>
              <a:t>Christ</a:t>
            </a:r>
          </a:p>
          <a:p>
            <a:pPr marL="342900" indent="-342900">
              <a:buAutoNum type="arabicPeriod"/>
            </a:pPr>
            <a:r>
              <a:rPr lang="en-AU" sz="4000" b="1" dirty="0" smtClean="0">
                <a:ln>
                  <a:solidFill>
                    <a:schemeClr val="tx1"/>
                  </a:solidFill>
                </a:ln>
                <a:solidFill>
                  <a:schemeClr val="bg1"/>
                </a:solidFill>
              </a:rPr>
              <a:t>Faith</a:t>
            </a:r>
            <a:endParaRPr lang="en-AU" sz="4000" b="1" dirty="0">
              <a:ln>
                <a:solidFill>
                  <a:schemeClr val="tx1"/>
                </a:solidFill>
              </a:ln>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7018</TotalTime>
  <Words>563</Words>
  <Application>Microsoft Office PowerPoint</Application>
  <PresentationFormat>On-screen Show (4:3)</PresentationFormat>
  <Paragraphs>58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Organisation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Lockwood</dc:creator>
  <cp:lastModifiedBy>Michael Lockwood</cp:lastModifiedBy>
  <cp:revision>12</cp:revision>
  <dcterms:created xsi:type="dcterms:W3CDTF">2015-05-21T06:26:12Z</dcterms:created>
  <dcterms:modified xsi:type="dcterms:W3CDTF">2015-05-29T05:33:55Z</dcterms:modified>
</cp:coreProperties>
</file>